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Lst>
  <p:notesMasterIdLst>
    <p:notesMasterId r:id="rId168"/>
  </p:notesMasterIdLst>
  <p:handoutMasterIdLst>
    <p:handoutMasterId r:id="rId169"/>
  </p:handoutMasterIdLst>
  <p:sldIdLst>
    <p:sldId id="489" r:id="rId2"/>
    <p:sldId id="661" r:id="rId3"/>
    <p:sldId id="490" r:id="rId4"/>
    <p:sldId id="491" r:id="rId5"/>
    <p:sldId id="492" r:id="rId6"/>
    <p:sldId id="493" r:id="rId7"/>
    <p:sldId id="494" r:id="rId8"/>
    <p:sldId id="495" r:id="rId9"/>
    <p:sldId id="496" r:id="rId10"/>
    <p:sldId id="497" r:id="rId11"/>
    <p:sldId id="498" r:id="rId12"/>
    <p:sldId id="499" r:id="rId13"/>
    <p:sldId id="625" r:id="rId14"/>
    <p:sldId id="626" r:id="rId15"/>
    <p:sldId id="623" r:id="rId16"/>
    <p:sldId id="645" r:id="rId17"/>
    <p:sldId id="500" r:id="rId18"/>
    <p:sldId id="501" r:id="rId19"/>
    <p:sldId id="502" r:id="rId20"/>
    <p:sldId id="621" r:id="rId21"/>
    <p:sldId id="503" r:id="rId22"/>
    <p:sldId id="504" r:id="rId23"/>
    <p:sldId id="591" r:id="rId24"/>
    <p:sldId id="505" r:id="rId25"/>
    <p:sldId id="508" r:id="rId26"/>
    <p:sldId id="509" r:id="rId27"/>
    <p:sldId id="510" r:id="rId28"/>
    <p:sldId id="511" r:id="rId29"/>
    <p:sldId id="512" r:id="rId30"/>
    <p:sldId id="513" r:id="rId31"/>
    <p:sldId id="514" r:id="rId32"/>
    <p:sldId id="515" r:id="rId33"/>
    <p:sldId id="516" r:id="rId34"/>
    <p:sldId id="517" r:id="rId35"/>
    <p:sldId id="518" r:id="rId36"/>
    <p:sldId id="519" r:id="rId37"/>
    <p:sldId id="520" r:id="rId38"/>
    <p:sldId id="521" r:id="rId39"/>
    <p:sldId id="522" r:id="rId40"/>
    <p:sldId id="523" r:id="rId41"/>
    <p:sldId id="524" r:id="rId42"/>
    <p:sldId id="525" r:id="rId43"/>
    <p:sldId id="624" r:id="rId44"/>
    <p:sldId id="646" r:id="rId45"/>
    <p:sldId id="637" r:id="rId46"/>
    <p:sldId id="597" r:id="rId47"/>
    <p:sldId id="598" r:id="rId48"/>
    <p:sldId id="599" r:id="rId49"/>
    <p:sldId id="600" r:id="rId50"/>
    <p:sldId id="601" r:id="rId51"/>
    <p:sldId id="602" r:id="rId52"/>
    <p:sldId id="603" r:id="rId53"/>
    <p:sldId id="622" r:id="rId54"/>
    <p:sldId id="526" r:id="rId55"/>
    <p:sldId id="619" r:id="rId56"/>
    <p:sldId id="631" r:id="rId57"/>
    <p:sldId id="527" r:id="rId58"/>
    <p:sldId id="528" r:id="rId59"/>
    <p:sldId id="529" r:id="rId60"/>
    <p:sldId id="530" r:id="rId61"/>
    <p:sldId id="531" r:id="rId62"/>
    <p:sldId id="532" r:id="rId63"/>
    <p:sldId id="628" r:id="rId64"/>
    <p:sldId id="629" r:id="rId65"/>
    <p:sldId id="632" r:id="rId66"/>
    <p:sldId id="633" r:id="rId67"/>
    <p:sldId id="634" r:id="rId68"/>
    <p:sldId id="635" r:id="rId69"/>
    <p:sldId id="636" r:id="rId70"/>
    <p:sldId id="630" r:id="rId71"/>
    <p:sldId id="660" r:id="rId72"/>
    <p:sldId id="662" r:id="rId73"/>
    <p:sldId id="533" r:id="rId74"/>
    <p:sldId id="534" r:id="rId75"/>
    <p:sldId id="535" r:id="rId76"/>
    <p:sldId id="588" r:id="rId77"/>
    <p:sldId id="589" r:id="rId78"/>
    <p:sldId id="460" r:id="rId79"/>
    <p:sldId id="590" r:id="rId80"/>
    <p:sldId id="539" r:id="rId81"/>
    <p:sldId id="647" r:id="rId82"/>
    <p:sldId id="648" r:id="rId83"/>
    <p:sldId id="649" r:id="rId84"/>
    <p:sldId id="650" r:id="rId85"/>
    <p:sldId id="651" r:id="rId86"/>
    <p:sldId id="652" r:id="rId87"/>
    <p:sldId id="653" r:id="rId88"/>
    <p:sldId id="654" r:id="rId89"/>
    <p:sldId id="655" r:id="rId90"/>
    <p:sldId id="656" r:id="rId91"/>
    <p:sldId id="657" r:id="rId92"/>
    <p:sldId id="536" r:id="rId93"/>
    <p:sldId id="537" r:id="rId94"/>
    <p:sldId id="540" r:id="rId95"/>
    <p:sldId id="463" r:id="rId96"/>
    <p:sldId id="465" r:id="rId97"/>
    <p:sldId id="541" r:id="rId98"/>
    <p:sldId id="546" r:id="rId99"/>
    <p:sldId id="640" r:id="rId100"/>
    <p:sldId id="547" r:id="rId101"/>
    <p:sldId id="549" r:id="rId102"/>
    <p:sldId id="564" r:id="rId103"/>
    <p:sldId id="641" r:id="rId104"/>
    <p:sldId id="642" r:id="rId105"/>
    <p:sldId id="550" r:id="rId106"/>
    <p:sldId id="604" r:id="rId107"/>
    <p:sldId id="659" r:id="rId108"/>
    <p:sldId id="575" r:id="rId109"/>
    <p:sldId id="592" r:id="rId110"/>
    <p:sldId id="593" r:id="rId111"/>
    <p:sldId id="545" r:id="rId112"/>
    <p:sldId id="544" r:id="rId113"/>
    <p:sldId id="594" r:id="rId114"/>
    <p:sldId id="551" r:id="rId115"/>
    <p:sldId id="605" r:id="rId116"/>
    <p:sldId id="552" r:id="rId117"/>
    <p:sldId id="596" r:id="rId118"/>
    <p:sldId id="606" r:id="rId119"/>
    <p:sldId id="553" r:id="rId120"/>
    <p:sldId id="607" r:id="rId121"/>
    <p:sldId id="608" r:id="rId122"/>
    <p:sldId id="595" r:id="rId123"/>
    <p:sldId id="555" r:id="rId124"/>
    <p:sldId id="609" r:id="rId125"/>
    <p:sldId id="556" r:id="rId126"/>
    <p:sldId id="570" r:id="rId127"/>
    <p:sldId id="576" r:id="rId128"/>
    <p:sldId id="610" r:id="rId129"/>
    <p:sldId id="574" r:id="rId130"/>
    <p:sldId id="558" r:id="rId131"/>
    <p:sldId id="611" r:id="rId132"/>
    <p:sldId id="582" r:id="rId133"/>
    <p:sldId id="584" r:id="rId134"/>
    <p:sldId id="612" r:id="rId135"/>
    <p:sldId id="583" r:id="rId136"/>
    <p:sldId id="578" r:id="rId137"/>
    <p:sldId id="577" r:id="rId138"/>
    <p:sldId id="559" r:id="rId139"/>
    <p:sldId id="579" r:id="rId140"/>
    <p:sldId id="573" r:id="rId141"/>
    <p:sldId id="565" r:id="rId142"/>
    <p:sldId id="616" r:id="rId143"/>
    <p:sldId id="572" r:id="rId144"/>
    <p:sldId id="580" r:id="rId145"/>
    <p:sldId id="613" r:id="rId146"/>
    <p:sldId id="615" r:id="rId147"/>
    <p:sldId id="643" r:id="rId148"/>
    <p:sldId id="644" r:id="rId149"/>
    <p:sldId id="617" r:id="rId150"/>
    <p:sldId id="614" r:id="rId151"/>
    <p:sldId id="638" r:id="rId152"/>
    <p:sldId id="639" r:id="rId153"/>
    <p:sldId id="658" r:id="rId154"/>
    <p:sldId id="560" r:id="rId155"/>
    <p:sldId id="563" r:id="rId156"/>
    <p:sldId id="561" r:id="rId157"/>
    <p:sldId id="562" r:id="rId158"/>
    <p:sldId id="586" r:id="rId159"/>
    <p:sldId id="581" r:id="rId160"/>
    <p:sldId id="587" r:id="rId161"/>
    <p:sldId id="566" r:id="rId162"/>
    <p:sldId id="568" r:id="rId163"/>
    <p:sldId id="567" r:id="rId164"/>
    <p:sldId id="569" r:id="rId165"/>
    <p:sldId id="663" r:id="rId166"/>
    <p:sldId id="664" r:id="rId167"/>
  </p:sldIdLst>
  <p:sldSz cx="9144000" cy="6858000" type="screen4x3"/>
  <p:notesSz cx="9144000" cy="6858000"/>
  <p:defaultTextStyle>
    <a:defPPr>
      <a:defRPr lang="en-US"/>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000000"/>
    <a:srgbClr val="006600"/>
    <a:srgbClr val="FF0000"/>
    <a:srgbClr val="A50021"/>
    <a:srgbClr val="FFFF66"/>
    <a:srgbClr val="FF7C80"/>
    <a:srgbClr val="FF505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0431" autoAdjust="0"/>
    <p:restoredTop sz="81583" autoAdjust="0"/>
  </p:normalViewPr>
  <p:slideViewPr>
    <p:cSldViewPr>
      <p:cViewPr varScale="1">
        <p:scale>
          <a:sx n="80" d="100"/>
          <a:sy n="80" d="100"/>
        </p:scale>
        <p:origin x="177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000"/>
    </p:cViewPr>
  </p:sorterViewPr>
  <p:notesViewPr>
    <p:cSldViewPr>
      <p:cViewPr varScale="1">
        <p:scale>
          <a:sx n="75" d="100"/>
          <a:sy n="75" d="100"/>
        </p:scale>
        <p:origin x="-1584" y="-96"/>
      </p:cViewPr>
      <p:guideLst>
        <p:guide orient="horz" pos="2160"/>
        <p:guide pos="288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210947" name="Rectangle 3"/>
          <p:cNvSpPr>
            <a:spLocks noGrp="1" noChangeArrowheads="1"/>
          </p:cNvSpPr>
          <p:nvPr>
            <p:ph type="dt" sz="quarter"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210948" name="Rectangle 4"/>
          <p:cNvSpPr>
            <a:spLocks noGrp="1" noChangeArrowheads="1"/>
          </p:cNvSpPr>
          <p:nvPr>
            <p:ph type="ftr" sz="quarter" idx="2"/>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210949" name="Rectangle 5"/>
          <p:cNvSpPr>
            <a:spLocks noGrp="1" noChangeArrowheads="1"/>
          </p:cNvSpPr>
          <p:nvPr>
            <p:ph type="sldNum" sz="quarter" idx="3"/>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2502B426-E182-437B-BBF4-29CA36D5923B}" type="slidenum">
              <a:rPr lang="en-US"/>
              <a:pPr>
                <a:defRPr/>
              </a:pPr>
              <a:t>‹#›</a:t>
            </a:fld>
            <a:endParaRPr lang="en-US"/>
          </a:p>
        </p:txBody>
      </p:sp>
    </p:spTree>
    <p:extLst>
      <p:ext uri="{BB962C8B-B14F-4D97-AF65-F5344CB8AC3E}">
        <p14:creationId xmlns:p14="http://schemas.microsoft.com/office/powerpoint/2010/main" val="18644879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2578" name="Rectangle 2"/>
          <p:cNvSpPr>
            <a:spLocks noGrp="1" noChangeArrowheads="1"/>
          </p:cNvSpPr>
          <p:nvPr>
            <p:ph type="hdr" sz="quarter"/>
          </p:nvPr>
        </p:nvSpPr>
        <p:spPr bwMode="auto">
          <a:xfrm>
            <a:off x="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152579" name="Rectangle 3"/>
          <p:cNvSpPr>
            <a:spLocks noGrp="1" noChangeArrowheads="1"/>
          </p:cNvSpPr>
          <p:nvPr>
            <p:ph type="dt" idx="1"/>
          </p:nvPr>
        </p:nvSpPr>
        <p:spPr bwMode="auto">
          <a:xfrm>
            <a:off x="5181600" y="0"/>
            <a:ext cx="3962400" cy="342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p>
        </p:txBody>
      </p:sp>
      <p:sp>
        <p:nvSpPr>
          <p:cNvPr id="123908"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2581" name="Rectangle 5"/>
          <p:cNvSpPr>
            <a:spLocks noGrp="1" noChangeArrowheads="1"/>
          </p:cNvSpPr>
          <p:nvPr>
            <p:ph type="body" sz="quarter" idx="3"/>
          </p:nvPr>
        </p:nvSpPr>
        <p:spPr bwMode="auto">
          <a:xfrm>
            <a:off x="1219200" y="3257550"/>
            <a:ext cx="6705600" cy="30861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2582" name="Rectangle 6"/>
          <p:cNvSpPr>
            <a:spLocks noGrp="1" noChangeArrowheads="1"/>
          </p:cNvSpPr>
          <p:nvPr>
            <p:ph type="ftr" sz="quarter" idx="4"/>
          </p:nvPr>
        </p:nvSpPr>
        <p:spPr bwMode="auto">
          <a:xfrm>
            <a:off x="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152583" name="Rectangle 7"/>
          <p:cNvSpPr>
            <a:spLocks noGrp="1" noChangeArrowheads="1"/>
          </p:cNvSpPr>
          <p:nvPr>
            <p:ph type="sldNum" sz="quarter" idx="5"/>
          </p:nvPr>
        </p:nvSpPr>
        <p:spPr bwMode="auto">
          <a:xfrm>
            <a:off x="5181600" y="6515100"/>
            <a:ext cx="3962400" cy="342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901D7343-399C-4297-A3CE-E2FDA9F65381}" type="slidenum">
              <a:rPr lang="en-US"/>
              <a:pPr>
                <a:defRPr/>
              </a:pPr>
              <a:t>‹#›</a:t>
            </a:fld>
            <a:endParaRPr lang="en-US"/>
          </a:p>
        </p:txBody>
      </p:sp>
    </p:spTree>
    <p:extLst>
      <p:ext uri="{BB962C8B-B14F-4D97-AF65-F5344CB8AC3E}">
        <p14:creationId xmlns:p14="http://schemas.microsoft.com/office/powerpoint/2010/main" val="16570014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CDCB2C1-EC92-48E2-8785-ECC7E9AF0C22}" type="slidenum">
              <a:rPr lang="en-US" sz="1200" smtClean="0">
                <a:latin typeface="Arial" charset="0"/>
              </a:rPr>
              <a:pPr eaLnBrk="1" hangingPunct="1"/>
              <a:t>1</a:t>
            </a:fld>
            <a:endParaRPr lang="en-US" sz="1200">
              <a:latin typeface="Arial"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2F981AF-42BC-4239-80AD-0901D9D42C8E}" type="slidenum">
              <a:rPr lang="en-US" sz="1200" smtClean="0">
                <a:latin typeface="Arial" charset="0"/>
              </a:rPr>
              <a:pPr eaLnBrk="1" hangingPunct="1"/>
              <a:t>10</a:t>
            </a:fld>
            <a:endParaRPr lang="en-US" sz="1200">
              <a:latin typeface="Arial" charset="0"/>
            </a:endParaRPr>
          </a:p>
        </p:txBody>
      </p:sp>
      <p:sp>
        <p:nvSpPr>
          <p:cNvPr id="133123" name="Rectangle 2"/>
          <p:cNvSpPr>
            <a:spLocks noGrp="1" noRot="1" noChangeAspect="1" noChangeArrowheads="1" noTextEdit="1"/>
          </p:cNvSpPr>
          <p:nvPr>
            <p:ph type="sldImg"/>
          </p:nvPr>
        </p:nvSpPr>
        <p:spPr>
          <a:solidFill>
            <a:srgbClr val="FFFFFF"/>
          </a:solidFill>
          <a:ln/>
        </p:spPr>
      </p:sp>
      <p:sp>
        <p:nvSpPr>
          <p:cNvPr id="13312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a:ln/>
        </p:spPr>
      </p:sp>
      <p:sp>
        <p:nvSpPr>
          <p:cNvPr id="21094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1094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6260D68-2B03-4477-B3F6-A4D16BCFAC64}" type="slidenum">
              <a:rPr lang="en-US" sz="1200" smtClean="0">
                <a:latin typeface="Arial" charset="0"/>
              </a:rPr>
              <a:pPr eaLnBrk="1" hangingPunct="1"/>
              <a:t>122</a:t>
            </a:fld>
            <a:endParaRPr lang="en-US" sz="1200">
              <a:latin typeface="Arial"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EE5A561-1B8F-4CF3-91ED-C8836E337115}" type="slidenum">
              <a:rPr lang="en-US" sz="1200" smtClean="0">
                <a:latin typeface="Arial" charset="0"/>
              </a:rPr>
              <a:pPr eaLnBrk="1" hangingPunct="1"/>
              <a:t>123</a:t>
            </a:fld>
            <a:endParaRPr lang="en-US" sz="1200">
              <a:latin typeface="Arial"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1"/>
          <p:cNvSpPr>
            <a:spLocks noGrp="1" noRot="1" noChangeAspect="1" noChangeArrowheads="1" noTextEdit="1"/>
          </p:cNvSpPr>
          <p:nvPr>
            <p:ph type="sldImg"/>
          </p:nvPr>
        </p:nvSpPr>
        <p:spPr>
          <a:ln/>
        </p:spPr>
      </p:sp>
      <p:sp>
        <p:nvSpPr>
          <p:cNvPr id="214019"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4776A36-CAEB-4402-9EA7-79B11BEC7673}" type="slidenum">
              <a:rPr lang="en-US" sz="1200" smtClean="0">
                <a:latin typeface="Arial" charset="0"/>
              </a:rPr>
              <a:pPr eaLnBrk="1" hangingPunct="1"/>
              <a:t>125</a:t>
            </a:fld>
            <a:endParaRPr lang="en-US" sz="1200">
              <a:latin typeface="Arial" charset="0"/>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ANIM: 1.</a:t>
            </a:r>
            <a:r>
              <a:rPr lang="en-US"/>
              <a:t> </a:t>
            </a:r>
            <a:r>
              <a:rPr lang="en-US" b="1"/>
              <a:t>CLICK TWICE,</a:t>
            </a:r>
            <a:r>
              <a:rPr lang="en-US"/>
              <a:t> </a:t>
            </a:r>
            <a:r>
              <a:rPr lang="en-US" b="1"/>
              <a:t>2. </a:t>
            </a:r>
            <a:r>
              <a:rPr lang="en-US"/>
              <a:t>coordinates, </a:t>
            </a:r>
            <a:r>
              <a:rPr lang="en-US" b="1"/>
              <a:t>3.</a:t>
            </a:r>
            <a:r>
              <a:rPr lang="en-US"/>
              <a:t> </a:t>
            </a:r>
            <a:r>
              <a:rPr lang="en-US" b="1"/>
              <a:t>CLICK ONCE</a:t>
            </a:r>
            <a:r>
              <a:rPr lang="en-US"/>
              <a:t>, </a:t>
            </a:r>
            <a:r>
              <a:rPr lang="en-US" b="1"/>
              <a:t>4.</a:t>
            </a:r>
            <a:r>
              <a:rPr lang="en-US"/>
              <a:t> surface, </a:t>
            </a:r>
            <a:r>
              <a:rPr lang="en-US" b="1"/>
              <a:t>5.</a:t>
            </a:r>
            <a:r>
              <a:rPr lang="en-US"/>
              <a:t> </a:t>
            </a:r>
            <a:r>
              <a:rPr lang="en-US" b="1"/>
              <a:t>CLICK ONCE</a:t>
            </a:r>
            <a:r>
              <a:rPr lang="en-US"/>
              <a:t>, </a:t>
            </a:r>
            <a:r>
              <a:rPr lang="en-US" b="1"/>
              <a:t>6.</a:t>
            </a:r>
            <a:r>
              <a:rPr lang="en-US"/>
              <a:t> point, </a:t>
            </a:r>
            <a:r>
              <a:rPr lang="en-US" b="1"/>
              <a:t>7.</a:t>
            </a:r>
            <a:r>
              <a:rPr lang="en-US"/>
              <a:t> </a:t>
            </a:r>
            <a:r>
              <a:rPr lang="en-US" b="1"/>
              <a:t>CLICK TWICE</a:t>
            </a:r>
            <a:r>
              <a:rPr lang="en-US"/>
              <a:t>, </a:t>
            </a:r>
            <a:r>
              <a:rPr lang="en-US" b="1"/>
              <a:t>8.</a:t>
            </a:r>
            <a:r>
              <a:rPr lang="en-US"/>
              <a:t> arrow</a:t>
            </a:r>
          </a:p>
          <a:p>
            <a:pPr eaLnBrk="1" hangingPunct="1"/>
            <a:r>
              <a:rPr lang="en-US"/>
              <a:t>show crumpled paper as solution surface and describe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C5FBC2B-A50E-48A4-8F39-0B35D78AC49C}" type="slidenum">
              <a:rPr lang="en-US" sz="1200" smtClean="0">
                <a:latin typeface="Arial" charset="0"/>
              </a:rPr>
              <a:pPr eaLnBrk="1" hangingPunct="1"/>
              <a:t>126</a:t>
            </a:fld>
            <a:endParaRPr lang="en-US" sz="1200">
              <a:latin typeface="Arial" charset="0"/>
            </a:endParaRPr>
          </a:p>
        </p:txBody>
      </p:sp>
      <p:sp>
        <p:nvSpPr>
          <p:cNvPr id="216067" name="Rectangle 2"/>
          <p:cNvSpPr>
            <a:spLocks noGrp="1" noRot="1" noChangeAspect="1" noChangeArrowheads="1" noTextEdit="1"/>
          </p:cNvSpPr>
          <p:nvPr>
            <p:ph type="sldImg"/>
          </p:nvPr>
        </p:nvSpPr>
        <p:spPr>
          <a:solidFill>
            <a:srgbClr val="FFFFFF"/>
          </a:solidFill>
          <a:ln/>
        </p:spPr>
      </p:sp>
      <p:sp>
        <p:nvSpPr>
          <p:cNvPr id="2160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solution text</a:t>
            </a:r>
            <a:r>
              <a:rPr lang="en-US" b="1"/>
              <a:t>,</a:t>
            </a:r>
            <a:r>
              <a:rPr lang="en-US"/>
              <a:t> </a:t>
            </a:r>
            <a:r>
              <a:rPr lang="en-US" b="1"/>
              <a:t>2. </a:t>
            </a:r>
            <a:r>
              <a:rPr lang="en-US"/>
              <a:t>diagram, </a:t>
            </a:r>
            <a:r>
              <a:rPr lang="en-US" b="1"/>
              <a:t>3.</a:t>
            </a:r>
            <a:r>
              <a:rPr lang="en-US"/>
              <a:t> local max text, </a:t>
            </a:r>
            <a:r>
              <a:rPr lang="en-US" b="1"/>
              <a:t>4.</a:t>
            </a:r>
            <a:r>
              <a:rPr lang="en-US"/>
              <a:t> local max points, </a:t>
            </a:r>
            <a:r>
              <a:rPr lang="en-US" b="1"/>
              <a:t>5.</a:t>
            </a:r>
            <a:r>
              <a:rPr lang="en-US"/>
              <a:t> plateau text, </a:t>
            </a:r>
            <a:r>
              <a:rPr lang="en-US" b="1"/>
              <a:t>6.</a:t>
            </a:r>
            <a:r>
              <a:rPr lang="en-US"/>
              <a:t> plateau line,</a:t>
            </a:r>
          </a:p>
          <a:p>
            <a:pPr eaLnBrk="1" hangingPunct="1"/>
            <a:r>
              <a:rPr lang="en-US" b="1"/>
              <a:t>7.</a:t>
            </a:r>
            <a:r>
              <a:rPr lang="en-US"/>
              <a:t> global max text, </a:t>
            </a:r>
            <a:r>
              <a:rPr lang="en-US" b="1"/>
              <a:t>8.</a:t>
            </a:r>
            <a:r>
              <a:rPr lang="en-US"/>
              <a:t> global max point, </a:t>
            </a:r>
            <a:r>
              <a:rPr lang="en-US" b="1"/>
              <a:t>9. </a:t>
            </a:r>
            <a:r>
              <a:rPr lang="en-US"/>
              <a:t>trade off text </a:t>
            </a:r>
          </a:p>
          <a:p>
            <a:pPr eaLnBrk="1" hangingPunct="1"/>
            <a:r>
              <a:rPr lang="en-US"/>
              <a:t>explain how start determines solution</a:t>
            </a:r>
          </a:p>
          <a:p>
            <a:pPr eaLnBrk="1" hangingPunct="1"/>
            <a:r>
              <a:rPr lang="en-US"/>
              <a:t>HC starting is Madison would get stuck on Bascom hill</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80BAD70-A294-4ABD-BA77-F6D6E8653220}" type="slidenum">
              <a:rPr lang="en-US" sz="1200" smtClean="0">
                <a:latin typeface="Arial" charset="0"/>
              </a:rPr>
              <a:pPr eaLnBrk="1" hangingPunct="1"/>
              <a:t>127</a:t>
            </a:fld>
            <a:endParaRPr lang="en-US" sz="1200">
              <a:latin typeface="Arial"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t>	Local search techniques, such as steepest descend method, are very good in finding local optima.  However, difficulties arise when the global optima is different from the local optima.  Since all the immediate neighboring points around a local optima is worse than it in the performance value, local search can not proceed once trapped in a local optima point.  We need some mechanism that can help us escape the trap of local optima.  And the simulated annealing is one of such methods.</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1"/>
          <p:cNvSpPr>
            <a:spLocks noGrp="1" noRot="1" noChangeAspect="1" noChangeArrowheads="1" noTextEdit="1"/>
          </p:cNvSpPr>
          <p:nvPr>
            <p:ph type="sldImg"/>
          </p:nvPr>
        </p:nvSpPr>
        <p:spPr>
          <a:ln/>
        </p:spPr>
      </p:sp>
      <p:sp>
        <p:nvSpPr>
          <p:cNvPr id="218115"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3CA1BDE-E74C-42B1-96C1-E18D6F3EB4EF}" type="slidenum">
              <a:rPr lang="en-US" sz="1200" smtClean="0">
                <a:latin typeface="Arial" charset="0"/>
              </a:rPr>
              <a:pPr eaLnBrk="1" hangingPunct="1"/>
              <a:t>129</a:t>
            </a:fld>
            <a:endParaRPr lang="en-US" sz="1200">
              <a:latin typeface="Arial"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F50B456-DEC1-4174-8E02-1DDE3018315D}" type="slidenum">
              <a:rPr lang="en-US" sz="1200" smtClean="0">
                <a:latin typeface="Arial" charset="0"/>
              </a:rPr>
              <a:pPr eaLnBrk="1" hangingPunct="1"/>
              <a:t>130</a:t>
            </a:fld>
            <a:endParaRPr lang="en-US" sz="1200">
              <a:latin typeface="Arial"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1"/>
          <p:cNvSpPr>
            <a:spLocks noGrp="1" noRot="1" noChangeAspect="1" noChangeArrowheads="1" noTextEdit="1"/>
          </p:cNvSpPr>
          <p:nvPr>
            <p:ph type="sldImg"/>
          </p:nvPr>
        </p:nvSpPr>
        <p:spPr>
          <a:ln/>
        </p:spPr>
      </p:sp>
      <p:sp>
        <p:nvSpPr>
          <p:cNvPr id="221187"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02A5840-B7D5-4FFD-BF55-F286A6338BA6}" type="slidenum">
              <a:rPr lang="en-US" sz="1200" smtClean="0">
                <a:latin typeface="Arial" charset="0"/>
              </a:rPr>
              <a:pPr eaLnBrk="1" hangingPunct="1"/>
              <a:t>11</a:t>
            </a:fld>
            <a:endParaRPr lang="en-US" sz="1200">
              <a:latin typeface="Arial" charset="0"/>
            </a:endParaRPr>
          </a:p>
        </p:txBody>
      </p:sp>
      <p:sp>
        <p:nvSpPr>
          <p:cNvPr id="134147" name="Rectangle 2"/>
          <p:cNvSpPr>
            <a:spLocks noGrp="1" noRot="1" noChangeAspect="1" noChangeArrowheads="1" noTextEdit="1"/>
          </p:cNvSpPr>
          <p:nvPr>
            <p:ph type="sldImg"/>
          </p:nvPr>
        </p:nvSpPr>
        <p:spPr>
          <a:solidFill>
            <a:srgbClr val="FFFFFF"/>
          </a:solidFill>
          <a:ln/>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FE6AD35-B2BD-48B9-9318-D8DEC893EF49}" type="slidenum">
              <a:rPr lang="en-US" sz="1200" smtClean="0">
                <a:latin typeface="Arial" charset="0"/>
              </a:rPr>
              <a:pPr eaLnBrk="1" hangingPunct="1"/>
              <a:t>132</a:t>
            </a:fld>
            <a:endParaRPr lang="en-US" sz="1200">
              <a:latin typeface="Arial" charset="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9E4492C-EEB9-40FF-B078-BB481AC3C1A9}" type="slidenum">
              <a:rPr lang="en-US" sz="1200" smtClean="0">
                <a:latin typeface="Arial" charset="0"/>
              </a:rPr>
              <a:pPr eaLnBrk="1" hangingPunct="1"/>
              <a:t>133</a:t>
            </a:fld>
            <a:endParaRPr lang="en-US" sz="1200">
              <a:latin typeface="Arial" charset="0"/>
            </a:endParaRPr>
          </a:p>
        </p:txBody>
      </p:sp>
      <p:sp>
        <p:nvSpPr>
          <p:cNvPr id="223235" name="Rectangle 2"/>
          <p:cNvSpPr>
            <a:spLocks noGrp="1" noRot="1" noChangeAspect="1" noChangeArrowheads="1" noTextEdit="1"/>
          </p:cNvSpPr>
          <p:nvPr>
            <p:ph type="sldImg"/>
          </p:nvPr>
        </p:nvSpPr>
        <p:spPr>
          <a:xfrm>
            <a:off x="2859088" y="514350"/>
            <a:ext cx="3429000" cy="2571750"/>
          </a:xfrm>
          <a:ln/>
        </p:spPr>
      </p:sp>
      <p:sp>
        <p:nvSpPr>
          <p:cNvPr id="223236"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4258" name="Rectangle 1"/>
          <p:cNvSpPr>
            <a:spLocks noGrp="1" noRot="1" noChangeAspect="1" noChangeArrowheads="1" noTextEdit="1"/>
          </p:cNvSpPr>
          <p:nvPr>
            <p:ph type="sldImg"/>
          </p:nvPr>
        </p:nvSpPr>
        <p:spPr>
          <a:ln/>
        </p:spPr>
      </p:sp>
      <p:sp>
        <p:nvSpPr>
          <p:cNvPr id="224259"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D6A0E9A-50CA-4E03-8341-51726D5DF8B4}" type="slidenum">
              <a:rPr lang="en-US" sz="1200" smtClean="0">
                <a:latin typeface="Arial" charset="0"/>
              </a:rPr>
              <a:pPr eaLnBrk="1" hangingPunct="1"/>
              <a:t>135</a:t>
            </a:fld>
            <a:endParaRPr lang="en-US" sz="120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7A39E6A-7BA5-4464-A09D-F7288839F393}" type="slidenum">
              <a:rPr lang="en-US" sz="1200" smtClean="0">
                <a:latin typeface="Arial" charset="0"/>
              </a:rPr>
              <a:pPr eaLnBrk="1" hangingPunct="1"/>
              <a:t>136</a:t>
            </a:fld>
            <a:endParaRPr lang="en-US" sz="1200">
              <a:latin typeface="Arial"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The name of simulated annealing originates from the simulation of the annealing process of heated solids.  “In condensed matter physics, annealing denotes a physical process in which a solid in a heat bath is heated up by increasing the temperature of the heat bath to a maximum value at which all particles of the solid randomly arrange themselves in the liquid phase, followed by cooling through slowly lowering the temperature of the heat bath.  In this way, all particles arrange themselves in the low energy ground state of a corresponding lattice.” (quoted from </a:t>
            </a:r>
            <a:r>
              <a:rPr lang="en-US" i="1" dirty="0"/>
              <a:t>Simulated Annealing: Theory and Applications</a:t>
            </a:r>
            <a:r>
              <a:rPr lang="en-US" dirty="0"/>
              <a:t>)</a:t>
            </a:r>
          </a:p>
          <a:p>
            <a:pPr eaLnBrk="1" hangingPunct="1"/>
            <a:endParaRPr lang="en-US" dirty="0"/>
          </a:p>
          <a:p>
            <a:pPr eaLnBrk="1" hangingPunct="1"/>
            <a:r>
              <a:rPr lang="en-US" dirty="0"/>
              <a:t>In solving combinatorial optimization problems, we make an analogy to the aforementioned process.  The basic idea is that by allowing the search process to proceed in an unfavorable direction occasionally, we might be able to escape the trap of local optima and reach the global optima.</a:t>
            </a:r>
          </a:p>
          <a:p>
            <a:pPr eaLnBrk="1" hangingPunct="1"/>
            <a:r>
              <a:rPr lang="en-US" dirty="0"/>
              <a:t> </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F0C8A74-0185-465F-BCA6-D87C4F4A554E}" type="slidenum">
              <a:rPr lang="en-US" sz="1200" smtClean="0">
                <a:latin typeface="Arial" charset="0"/>
              </a:rPr>
              <a:pPr eaLnBrk="1" hangingPunct="1"/>
              <a:t>137</a:t>
            </a:fld>
            <a:endParaRPr lang="en-US" sz="1200">
              <a:latin typeface="Arial"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However, like swords have two edges, there are two consequences of allowing occasional ascent steps.  On one hand, it fulfills our desire to let the algorithm proceed beyond local optima.  On the other hand, we might miss the global optimum by allowing the search process to pass through it.  To maintain the desired effect and reduce the adverse effect, we need a sophisticated scheme to control the acceptance of occasional ascents, which is the heart of simulated annealing.  </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B322A5F-E35E-4FA6-8C88-66AA3A11ED34}" type="slidenum">
              <a:rPr lang="en-US" sz="1200" smtClean="0">
                <a:latin typeface="Arial" charset="0"/>
              </a:rPr>
              <a:pPr eaLnBrk="1" hangingPunct="1"/>
              <a:t>138</a:t>
            </a:fld>
            <a:endParaRPr lang="en-US" sz="1200">
              <a:latin typeface="Arial"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show crumpled paper as solution surface and seed as point on surface</a:t>
            </a:r>
          </a:p>
          <a:p>
            <a:pPr eaLnBrk="1" hangingPunct="1"/>
            <a:r>
              <a:rPr lang="en-US" dirty="0"/>
              <a:t>describe how T is like shaking paper that lessens as search progresses</a:t>
            </a:r>
            <a:endParaRPr lang="en-US" b="1"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EB3A7F4-1BA9-4F49-BBAF-5EE1D1E273EA}" type="slidenum">
              <a:rPr lang="en-US" sz="1200" smtClean="0">
                <a:latin typeface="Arial" charset="0"/>
              </a:rPr>
              <a:pPr eaLnBrk="1" hangingPunct="1"/>
              <a:t>139</a:t>
            </a:fld>
            <a:endParaRPr lang="en-US" sz="1200">
              <a:latin typeface="Arial"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Suppose that a step in the search direction produce a difference of </a:t>
            </a:r>
            <a:r>
              <a:rPr lang="en-US" dirty="0">
                <a:sym typeface="Symbol" pitchFamily="18" charset="2"/>
              </a:rPr>
              <a:t> in the performance value.  The acceptance criterion, which is often referred to as Metropolis Criterion, is as follows:</a:t>
            </a:r>
          </a:p>
          <a:p>
            <a:pPr eaLnBrk="1" hangingPunct="1"/>
            <a:r>
              <a:rPr lang="en-US" dirty="0">
                <a:sym typeface="Symbol" pitchFamily="18" charset="2"/>
              </a:rPr>
              <a:t>If it is a favorable direction, say   0, we always accept it.  Otherwise, this step is accepted with a probability </a:t>
            </a:r>
            <a:r>
              <a:rPr lang="en-US" dirty="0" err="1">
                <a:sym typeface="Symbol" pitchFamily="18" charset="2"/>
              </a:rPr>
              <a:t>exp</a:t>
            </a:r>
            <a:r>
              <a:rPr lang="en-US" dirty="0">
                <a:sym typeface="Symbol" pitchFamily="18" charset="2"/>
              </a:rPr>
              <a:t>(-/T), where T is a parameter.</a:t>
            </a:r>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79F4EFF-B6D1-407D-A5B3-3F66B7A030BE}" type="slidenum">
              <a:rPr lang="en-US" sz="1200" smtClean="0">
                <a:latin typeface="Arial" charset="0"/>
              </a:rPr>
              <a:pPr eaLnBrk="1" hangingPunct="1"/>
              <a:t>140</a:t>
            </a:fld>
            <a:endParaRPr lang="en-US" sz="1200">
              <a:latin typeface="Arial"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a:p>
            <a:pPr eaLnBrk="1" hangingPunct="1"/>
            <a:r>
              <a:rPr lang="en-US"/>
              <a:t>show crumpled paper as solution surface and seed as point on surface</a:t>
            </a:r>
          </a:p>
          <a:p>
            <a:pPr eaLnBrk="1" hangingPunct="1"/>
            <a:r>
              <a:rPr lang="en-US"/>
              <a:t>describe how T is like shaking paper that lessens as search progresses</a:t>
            </a:r>
            <a:endParaRPr lang="en-US" b="1"/>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B823683-B2EE-49A9-9BB0-C6F670DDA657}" type="slidenum">
              <a:rPr lang="en-US" sz="1200" smtClean="0">
                <a:latin typeface="Arial" charset="0"/>
              </a:rPr>
              <a:pPr eaLnBrk="1" hangingPunct="1"/>
              <a:t>141</a:t>
            </a:fld>
            <a:endParaRPr lang="en-US" sz="1200">
              <a:latin typeface="Arial"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dirty="0"/>
              <a:t>CLICK EACH SUB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3DD2C30-5DEA-4423-B03C-C5AF53FC99C8}" type="slidenum">
              <a:rPr lang="en-US" sz="1200" smtClean="0">
                <a:latin typeface="Arial" charset="0"/>
              </a:rPr>
              <a:pPr eaLnBrk="1" hangingPunct="1"/>
              <a:t>12</a:t>
            </a:fld>
            <a:endParaRPr lang="en-US" sz="1200">
              <a:latin typeface="Arial" charset="0"/>
            </a:endParaRPr>
          </a:p>
        </p:txBody>
      </p:sp>
      <p:sp>
        <p:nvSpPr>
          <p:cNvPr id="135171" name="Rectangle 2"/>
          <p:cNvSpPr>
            <a:spLocks noGrp="1" noRot="1" noChangeAspect="1" noChangeArrowheads="1" noTextEdit="1"/>
          </p:cNvSpPr>
          <p:nvPr>
            <p:ph type="sldImg"/>
          </p:nvPr>
        </p:nvSpPr>
        <p:spPr>
          <a:solidFill>
            <a:srgbClr val="FFFFFF"/>
          </a:solidFill>
          <a:ln/>
        </p:spPr>
      </p:sp>
      <p:sp>
        <p:nvSpPr>
          <p:cNvPr id="1351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final graph,</a:t>
            </a:r>
            <a:r>
              <a:rPr lang="en-US" b="1"/>
              <a:t> 2.</a:t>
            </a:r>
            <a:r>
              <a:rPr lang="en-US"/>
              <a:t> path/cost,</a:t>
            </a:r>
            <a:r>
              <a:rPr lang="en-US" b="1"/>
              <a:t> 3.</a:t>
            </a:r>
            <a:r>
              <a:rPr lang="en-US"/>
              <a:t> fast…</a:t>
            </a:r>
          </a:p>
          <a:p>
            <a:pPr eaLnBrk="1" hangingPunct="1"/>
            <a:r>
              <a:rPr lang="en-US"/>
              <a:t>show text example: traveling from Arad to Bucharest in Romania, </a:t>
            </a:r>
            <a:r>
              <a:rPr lang="en-US" i="1"/>
              <a:t>h(n)</a:t>
            </a:r>
            <a:r>
              <a:rPr lang="en-US"/>
              <a:t> is straight-line distance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142</a:t>
            </a:fld>
            <a:endParaRPr lang="en-US"/>
          </a:p>
        </p:txBody>
      </p:sp>
    </p:spTree>
    <p:extLst>
      <p:ext uri="{BB962C8B-B14F-4D97-AF65-F5344CB8AC3E}">
        <p14:creationId xmlns:p14="http://schemas.microsoft.com/office/powerpoint/2010/main" val="12436830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9CADD39-13E0-400A-A09C-0E88594583E7}" type="slidenum">
              <a:rPr lang="en-US" sz="1200" smtClean="0">
                <a:latin typeface="Arial" charset="0"/>
              </a:rPr>
              <a:pPr eaLnBrk="1" hangingPunct="1"/>
              <a:t>143</a:t>
            </a:fld>
            <a:endParaRPr lang="en-US" sz="1200">
              <a:latin typeface="Arial"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E862D78-BE23-4792-B4CD-8ACCE9595CD0}" type="slidenum">
              <a:rPr lang="en-US" sz="1200" smtClean="0">
                <a:latin typeface="Arial" charset="0"/>
              </a:rPr>
              <a:pPr eaLnBrk="1" hangingPunct="1"/>
              <a:t>144</a:t>
            </a:fld>
            <a:endParaRPr lang="en-US" sz="1200">
              <a:latin typeface="Arial"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It is obvious that the parameter T plays a pivotal role in the acceptance criterion.  The smaller the T is, the less likely an unfavorable step will be accepted.  To obtain a desirable result, the parameter T will be gradually reduced as the algorithm proceeds.  So at the beginning, T is large and thus the search can easily escape the trap of local optima.  And later on, by reducing T, we allow the algorithm to converge.  It is common practice that at each choice of T, we will allow the algorithm to proceed a certain steps, L(k).  And the choice of the sequence of parameters {T(k), L(k)} is often called the cooling schedule. </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145</a:t>
            </a:fld>
            <a:endParaRPr lang="en-US"/>
          </a:p>
        </p:txBody>
      </p:sp>
    </p:spTree>
    <p:extLst>
      <p:ext uri="{BB962C8B-B14F-4D97-AF65-F5344CB8AC3E}">
        <p14:creationId xmlns:p14="http://schemas.microsoft.com/office/powerpoint/2010/main" val="15722440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D6A0E9A-50CA-4E03-8341-51726D5DF8B4}" type="slidenum">
              <a:rPr lang="en-US" sz="1200" smtClean="0">
                <a:latin typeface="Arial" charset="0"/>
              </a:rPr>
              <a:pPr eaLnBrk="1" hangingPunct="1"/>
              <a:t>146</a:t>
            </a:fld>
            <a:endParaRPr lang="en-US" sz="1200">
              <a:latin typeface="Arial"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f</a:t>
            </a:r>
            <a:r>
              <a:rPr lang="en-US" dirty="0"/>
              <a:t>(current)=16, </a:t>
            </a:r>
            <a:r>
              <a:rPr lang="en-US" i="1" dirty="0"/>
              <a:t>f</a:t>
            </a:r>
            <a:r>
              <a:rPr lang="en-US" dirty="0"/>
              <a:t>(successor)=15, ΔE = -1, T=20, so </a:t>
            </a:r>
            <a:r>
              <a:rPr lang="en-US" i="1" dirty="0"/>
              <a:t>p</a:t>
            </a:r>
            <a:r>
              <a:rPr lang="en-US" dirty="0"/>
              <a:t> = 0.9512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f</a:t>
            </a:r>
            <a:r>
              <a:rPr lang="en-US" dirty="0"/>
              <a:t>(current)=25, </a:t>
            </a:r>
            <a:r>
              <a:rPr lang="en-US" i="1" dirty="0"/>
              <a:t>f</a:t>
            </a:r>
            <a:r>
              <a:rPr lang="en-US" dirty="0"/>
              <a:t>(successor)=13, ΔE = -12, T=25, so </a:t>
            </a:r>
            <a:r>
              <a:rPr lang="en-US" i="1" dirty="0"/>
              <a:t>p</a:t>
            </a:r>
            <a:r>
              <a:rPr lang="en-US" dirty="0"/>
              <a:t> = 0.6188</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f</a:t>
            </a:r>
            <a:r>
              <a:rPr lang="en-US" dirty="0"/>
              <a:t>(current)=76, </a:t>
            </a:r>
            <a:r>
              <a:rPr lang="en-US" i="1" dirty="0"/>
              <a:t>f</a:t>
            </a:r>
            <a:r>
              <a:rPr lang="en-US" dirty="0"/>
              <a:t>(successor)=75, ΔE=-1, T=276, so </a:t>
            </a:r>
            <a:r>
              <a:rPr lang="en-US" i="1" dirty="0"/>
              <a:t>p</a:t>
            </a:r>
            <a:r>
              <a:rPr lang="en-US" dirty="0"/>
              <a:t> = 0.9964</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i="1" dirty="0"/>
              <a:t>f</a:t>
            </a:r>
            <a:r>
              <a:rPr lang="en-US" dirty="0"/>
              <a:t>(current)=1256, </a:t>
            </a:r>
            <a:r>
              <a:rPr lang="en-US" i="1" dirty="0"/>
              <a:t>f</a:t>
            </a:r>
            <a:r>
              <a:rPr lang="en-US" dirty="0"/>
              <a:t>(successor)=1378, ΔE=122, T=100, so </a:t>
            </a:r>
            <a:r>
              <a:rPr lang="en-US" i="1" dirty="0"/>
              <a:t>p</a:t>
            </a:r>
            <a:r>
              <a:rPr lang="en-US" dirty="0"/>
              <a:t> = 1</a:t>
            </a:r>
          </a:p>
          <a:p>
            <a:endParaRPr lang="en-US" dirty="0"/>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147</a:t>
            </a:fld>
            <a:endParaRPr lang="en-US"/>
          </a:p>
        </p:txBody>
      </p:sp>
    </p:spTree>
    <p:extLst>
      <p:ext uri="{BB962C8B-B14F-4D97-AF65-F5344CB8AC3E}">
        <p14:creationId xmlns:p14="http://schemas.microsoft.com/office/powerpoint/2010/main" val="210967014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150</a:t>
            </a:fld>
            <a:endParaRPr lang="en-US"/>
          </a:p>
        </p:txBody>
      </p:sp>
    </p:spTree>
    <p:extLst>
      <p:ext uri="{BB962C8B-B14F-4D97-AF65-F5344CB8AC3E}">
        <p14:creationId xmlns:p14="http://schemas.microsoft.com/office/powerpoint/2010/main" val="13550543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cities.</a:t>
            </a:r>
            <a:r>
              <a:rPr lang="en-US" baseline="0" dirty="0"/>
              <a:t>  </a:t>
            </a:r>
            <a:r>
              <a:rPr lang="en-US" dirty="0"/>
              <a:t>Assumes roads between every pair of cities.</a:t>
            </a:r>
          </a:p>
          <a:p>
            <a:pPr marL="228600" indent="-228600">
              <a:buAutoNum type="arabicPeriod"/>
            </a:pPr>
            <a:r>
              <a:rPr lang="en-US" b="1" dirty="0"/>
              <a:t>Random</a:t>
            </a:r>
            <a:r>
              <a:rPr lang="en-US" dirty="0"/>
              <a:t> tour  -- tour</a:t>
            </a:r>
            <a:r>
              <a:rPr lang="en-US" baseline="0" dirty="0"/>
              <a:t> length = 327,452</a:t>
            </a:r>
            <a:endParaRPr lang="en-US" dirty="0"/>
          </a:p>
          <a:p>
            <a:pPr marL="228600" indent="-228600">
              <a:buAutoNum type="arabicPeriod"/>
            </a:pPr>
            <a:r>
              <a:rPr lang="en-US" b="1" dirty="0"/>
              <a:t>Greedy Best-First </a:t>
            </a:r>
            <a:r>
              <a:rPr lang="en-US" dirty="0"/>
              <a:t>using closest</a:t>
            </a:r>
            <a:r>
              <a:rPr lang="en-US" baseline="0" dirty="0"/>
              <a:t> next city  -- tour length = 36,226</a:t>
            </a:r>
          </a:p>
          <a:p>
            <a:pPr marL="228600" indent="-228600">
              <a:buAutoNum type="arabicPeriod"/>
            </a:pPr>
            <a:r>
              <a:rPr lang="en-US" b="1" dirty="0"/>
              <a:t>Local Search</a:t>
            </a:r>
            <a:r>
              <a:rPr lang="en-US" b="1" baseline="0" dirty="0"/>
              <a:t> using </a:t>
            </a:r>
            <a:r>
              <a:rPr lang="en-US" b="1" dirty="0"/>
              <a:t>2-interchange operator </a:t>
            </a:r>
            <a:r>
              <a:rPr lang="en-US" dirty="0"/>
              <a:t>– tour length = 31,887</a:t>
            </a:r>
          </a:p>
          <a:p>
            <a:pPr marL="228600" indent="-228600">
              <a:buAutoNum type="arabicPeriod"/>
            </a:pPr>
            <a:r>
              <a:rPr lang="en-US" b="1" dirty="0"/>
              <a:t>Simulated Annealing </a:t>
            </a:r>
            <a:r>
              <a:rPr lang="en-US" dirty="0"/>
              <a:t>– tour length = 30,944</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152</a:t>
            </a:fld>
            <a:endParaRPr lang="en-US"/>
          </a:p>
        </p:txBody>
      </p:sp>
    </p:spTree>
    <p:extLst>
      <p:ext uri="{BB962C8B-B14F-4D97-AF65-F5344CB8AC3E}">
        <p14:creationId xmlns:p14="http://schemas.microsoft.com/office/powerpoint/2010/main" val="36948477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8363B6-0919-4512-82C2-9473CDB5B421}" type="slidenum">
              <a:rPr lang="en-US" sz="1200" smtClean="0">
                <a:latin typeface="Arial" charset="0"/>
              </a:rPr>
              <a:pPr eaLnBrk="1" hangingPunct="1"/>
              <a:t>154</a:t>
            </a:fld>
            <a:endParaRPr lang="en-US" sz="1200">
              <a:latin typeface="Arial"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a:p>
            <a:pPr eaLnBrk="1" hangingPunct="1"/>
            <a:r>
              <a:rPr lang="en-US"/>
              <a:t>The name for this approach comes from metallurgy and chemistry. The process of annealing is the gradual cooling of metals to increase their strength. Rapid cooling does not allow for the atoms to settle down into their lowest activation levels, causing brittleness. The slow reduction of temperature facilitates a stronger binding of the metal. We make the analogy to optimization by allowing our solution to wander randomly at first, then gradually decrease the chance of fluctuation to worse nodes as time goes on. </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289115B-677D-42A8-A4BE-CFA842A06F5E}" type="slidenum">
              <a:rPr lang="en-US" sz="1200" smtClean="0">
                <a:latin typeface="Arial" charset="0"/>
              </a:rPr>
              <a:pPr eaLnBrk="1" hangingPunct="1"/>
              <a:t>155</a:t>
            </a:fld>
            <a:endParaRPr lang="en-US" sz="1200">
              <a:latin typeface="Arial"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Greedy</a:t>
            </a:r>
            <a:r>
              <a:rPr lang="en-US" baseline="0" dirty="0"/>
              <a:t> Best-First:   SAG.    Solution path:  SG</a:t>
            </a:r>
            <a:endParaRPr lang="en-US" dirty="0"/>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16</a:t>
            </a:fld>
            <a:endParaRPr lang="en-US"/>
          </a:p>
        </p:txBody>
      </p:sp>
    </p:spTree>
    <p:extLst>
      <p:ext uri="{BB962C8B-B14F-4D97-AF65-F5344CB8AC3E}">
        <p14:creationId xmlns:p14="http://schemas.microsoft.com/office/powerpoint/2010/main" val="33526790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7599678-50F8-41D7-AFE7-5528ACC89456}" type="slidenum">
              <a:rPr lang="en-US" sz="1200" smtClean="0">
                <a:latin typeface="Arial" charset="0"/>
              </a:rPr>
              <a:pPr eaLnBrk="1" hangingPunct="1"/>
              <a:t>156</a:t>
            </a:fld>
            <a:endParaRPr lang="en-US" sz="1200">
              <a:latin typeface="Arial"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a:p>
            <a:pPr eaLnBrk="1" hangingPunct="1"/>
            <a:r>
              <a:rPr lang="en-US"/>
              <a:t>used in:</a:t>
            </a:r>
          </a:p>
          <a:p>
            <a:pPr eaLnBrk="1" hangingPunct="1"/>
            <a:r>
              <a:rPr lang="en-US"/>
              <a:t>	layout: VLSI, sheet stamping of varied cutouts</a:t>
            </a:r>
          </a:p>
          <a:p>
            <a:pPr eaLnBrk="1" hangingPunct="1"/>
            <a:r>
              <a:rPr lang="en-US"/>
              <a:t>	airline scheduling</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4A62BAB-601B-42AF-A120-01971D656988}" type="slidenum">
              <a:rPr lang="en-US" sz="1200" smtClean="0">
                <a:latin typeface="Arial" charset="0"/>
              </a:rPr>
              <a:pPr eaLnBrk="1" hangingPunct="1"/>
              <a:t>157</a:t>
            </a:fld>
            <a:endParaRPr lang="en-US" sz="1200">
              <a:latin typeface="Arial"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864C6AD-068C-4675-A209-F0842C572049}" type="slidenum">
              <a:rPr lang="en-US" sz="1200" smtClean="0">
                <a:latin typeface="Arial" charset="0"/>
              </a:rPr>
              <a:pPr eaLnBrk="1" hangingPunct="1"/>
              <a:t>158</a:t>
            </a:fld>
            <a:endParaRPr lang="en-US" sz="1200">
              <a:latin typeface="Arial" charset="0"/>
            </a:endParaRPr>
          </a:p>
        </p:txBody>
      </p:sp>
      <p:sp>
        <p:nvSpPr>
          <p:cNvPr id="238595" name="Rectangle 2"/>
          <p:cNvSpPr>
            <a:spLocks noGrp="1" noRot="1" noChangeAspect="1" noChangeArrowheads="1" noTextEdit="1"/>
          </p:cNvSpPr>
          <p:nvPr>
            <p:ph type="sldImg"/>
          </p:nvPr>
        </p:nvSpPr>
        <p:spPr>
          <a:xfrm>
            <a:off x="2859088" y="514350"/>
            <a:ext cx="3429000" cy="2571750"/>
          </a:xfrm>
          <a:ln/>
        </p:spPr>
      </p:sp>
      <p:sp>
        <p:nvSpPr>
          <p:cNvPr id="238596"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086B628-76FA-4F8B-A11A-B65F981A0ACE}" type="slidenum">
              <a:rPr lang="en-US" sz="1200" smtClean="0">
                <a:latin typeface="Arial" charset="0"/>
              </a:rPr>
              <a:pPr eaLnBrk="1" hangingPunct="1"/>
              <a:t>159</a:t>
            </a:fld>
            <a:endParaRPr lang="en-US" sz="1200">
              <a:latin typeface="Arial"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Finally, we like to emphasize the interpretation of the algorithm output.  Simulated annealing is a stochastic algorithm.  Because random variables are used in the algorithm, the outcome of different trials may vary even for the exact same choice of cooling schedule.  Moreover, the convergence to the global optima of simulated annealing is only achieved when algorithm proceeds to infinite number of iterations. </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DDDF0F8-C22E-41C3-B619-5B24A7D0E14D}" type="slidenum">
              <a:rPr lang="en-US" sz="1200" smtClean="0">
                <a:latin typeface="Arial" charset="0"/>
              </a:rPr>
              <a:pPr eaLnBrk="1" hangingPunct="1"/>
              <a:t>160</a:t>
            </a:fld>
            <a:endParaRPr lang="en-US" sz="1200">
              <a:latin typeface="Arial" charset="0"/>
            </a:endParaRPr>
          </a:p>
        </p:txBody>
      </p:sp>
      <p:sp>
        <p:nvSpPr>
          <p:cNvPr id="240643" name="Rectangle 2"/>
          <p:cNvSpPr>
            <a:spLocks noGrp="1" noRot="1" noChangeAspect="1" noChangeArrowheads="1" noTextEdit="1"/>
          </p:cNvSpPr>
          <p:nvPr>
            <p:ph type="sldImg"/>
          </p:nvPr>
        </p:nvSpPr>
        <p:spPr>
          <a:xfrm>
            <a:off x="2859088" y="514350"/>
            <a:ext cx="3429000" cy="2571750"/>
          </a:xfrm>
          <a:ln/>
        </p:spPr>
      </p:sp>
      <p:sp>
        <p:nvSpPr>
          <p:cNvPr id="240644"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489DA44-D933-4C41-8680-4296E4632618}" type="slidenum">
              <a:rPr lang="en-US" sz="1200" smtClean="0">
                <a:latin typeface="Arial" charset="0"/>
              </a:rPr>
              <a:pPr eaLnBrk="1" hangingPunct="1"/>
              <a:t>161</a:t>
            </a:fld>
            <a:endParaRPr lang="en-US" sz="1200">
              <a:latin typeface="Arial"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55EAA0A-8841-4283-91A0-C97F5B13875B}" type="slidenum">
              <a:rPr lang="en-US" sz="1200" smtClean="0">
                <a:latin typeface="Arial" charset="0"/>
              </a:rPr>
              <a:pPr eaLnBrk="1" hangingPunct="1"/>
              <a:t>162</a:t>
            </a:fld>
            <a:endParaRPr lang="en-US" sz="1200">
              <a:latin typeface="Arial"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987E65F-4965-451E-9F27-A159E323A7CF}" type="slidenum">
              <a:rPr lang="en-US" sz="1200" smtClean="0">
                <a:latin typeface="Arial" charset="0"/>
              </a:rPr>
              <a:pPr eaLnBrk="1" hangingPunct="1"/>
              <a:t>163</a:t>
            </a:fld>
            <a:endParaRPr lang="en-US" sz="1200">
              <a:latin typeface="Arial"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259CC3E-04E2-414C-994E-FA07A7F6E8D3}" type="slidenum">
              <a:rPr lang="en-US" sz="1200" smtClean="0">
                <a:latin typeface="Arial" charset="0"/>
              </a:rPr>
              <a:pPr eaLnBrk="1" hangingPunct="1"/>
              <a:t>164</a:t>
            </a:fld>
            <a:endParaRPr lang="en-US" sz="1200">
              <a:latin typeface="Arial" charset="0"/>
            </a:endParaRPr>
          </a:p>
        </p:txBody>
      </p:sp>
      <p:sp>
        <p:nvSpPr>
          <p:cNvPr id="244739" name="Rectangle 2"/>
          <p:cNvSpPr>
            <a:spLocks noGrp="1" noRot="1" noChangeAspect="1" noChangeArrowheads="1" noTextEdit="1"/>
          </p:cNvSpPr>
          <p:nvPr>
            <p:ph type="sldImg"/>
          </p:nvPr>
        </p:nvSpPr>
        <p:spPr>
          <a:solidFill>
            <a:srgbClr val="FFFFFF"/>
          </a:solidFill>
          <a:ln/>
        </p:spPr>
      </p:sp>
      <p:sp>
        <p:nvSpPr>
          <p:cNvPr id="2447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Criterion, e.g., i.e., aka </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166</a:t>
            </a:fld>
            <a:endParaRPr lang="en-US"/>
          </a:p>
        </p:txBody>
      </p:sp>
    </p:spTree>
    <p:extLst>
      <p:ext uri="{BB962C8B-B14F-4D97-AF65-F5344CB8AC3E}">
        <p14:creationId xmlns:p14="http://schemas.microsoft.com/office/powerpoint/2010/main" val="251696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145E6FE-B56C-45E0-8B64-454AB7884D42}" type="slidenum">
              <a:rPr lang="en-US" sz="1200" smtClean="0">
                <a:latin typeface="Arial" charset="0"/>
              </a:rPr>
              <a:pPr eaLnBrk="1" hangingPunct="1"/>
              <a:t>17</a:t>
            </a:fld>
            <a:endParaRPr lang="en-US" sz="1200">
              <a:latin typeface="Arial" charset="0"/>
            </a:endParaRPr>
          </a:p>
        </p:txBody>
      </p:sp>
      <p:sp>
        <p:nvSpPr>
          <p:cNvPr id="136195" name="Rectangle 2"/>
          <p:cNvSpPr>
            <a:spLocks noGrp="1" noRot="1" noChangeAspect="1" noChangeArrowheads="1" noTextEdit="1"/>
          </p:cNvSpPr>
          <p:nvPr>
            <p:ph type="sldImg"/>
          </p:nvPr>
        </p:nvSpPr>
        <p:spPr>
          <a:solidFill>
            <a:srgbClr val="FFFFFF"/>
          </a:solidFill>
          <a:ln/>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explain "greedy": choose the best that can be seen locally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DD08C53-7138-479F-AB7B-F4E064FAB124}" type="slidenum">
              <a:rPr lang="en-US" sz="1200" smtClean="0">
                <a:latin typeface="Arial" charset="0"/>
              </a:rPr>
              <a:pPr eaLnBrk="1" hangingPunct="1"/>
              <a:t>18</a:t>
            </a:fld>
            <a:endParaRPr lang="en-US" sz="1200">
              <a:latin typeface="Arial" charset="0"/>
            </a:endParaRPr>
          </a:p>
        </p:txBody>
      </p:sp>
      <p:sp>
        <p:nvSpPr>
          <p:cNvPr id="137219" name="Rectangle 2"/>
          <p:cNvSpPr>
            <a:spLocks noGrp="1" noRot="1" noChangeAspect="1" noChangeArrowheads="1" noTextEdit="1"/>
          </p:cNvSpPr>
          <p:nvPr>
            <p:ph type="sldImg"/>
          </p:nvPr>
        </p:nvSpPr>
        <p:spPr>
          <a:solidFill>
            <a:srgbClr val="FFFFFF"/>
          </a:solidFill>
          <a:ln/>
        </p:spPr>
      </p:sp>
      <p:sp>
        <p:nvSpPr>
          <p:cNvPr id="13722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AAA9519-DE35-4B49-ABCD-D791E806558F}" type="slidenum">
              <a:rPr lang="en-US" sz="1200" smtClean="0">
                <a:latin typeface="Arial" charset="0"/>
              </a:rPr>
              <a:pPr eaLnBrk="1" hangingPunct="1"/>
              <a:t>19</a:t>
            </a:fld>
            <a:endParaRPr lang="en-US" sz="1200">
              <a:latin typeface="Arial" charset="0"/>
            </a:endParaRPr>
          </a:p>
        </p:txBody>
      </p:sp>
      <p:sp>
        <p:nvSpPr>
          <p:cNvPr id="138243" name="Rectangle 2"/>
          <p:cNvSpPr>
            <a:spLocks noGrp="1" noRot="1" noChangeAspect="1" noChangeArrowheads="1" noTextEdit="1"/>
          </p:cNvSpPr>
          <p:nvPr>
            <p:ph type="sldImg"/>
          </p:nvPr>
        </p:nvSpPr>
        <p:spPr>
          <a:solidFill>
            <a:srgbClr val="FFFFFF"/>
          </a:solidFill>
          <a:ln/>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Finds path SG because f(G) = 5+0 = 5 and S(A) = 1+6 = 7 but the optimal path is SAG</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20</a:t>
            </a:fld>
            <a:endParaRPr lang="en-US"/>
          </a:p>
        </p:txBody>
      </p:sp>
    </p:spTree>
    <p:extLst>
      <p:ext uri="{BB962C8B-B14F-4D97-AF65-F5344CB8AC3E}">
        <p14:creationId xmlns:p14="http://schemas.microsoft.com/office/powerpoint/2010/main" val="1625351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4CFD539-D8AF-4592-9C95-F5E4A693AE11}" type="slidenum">
              <a:rPr lang="en-US" sz="1200" smtClean="0">
                <a:latin typeface="Arial" charset="0"/>
              </a:rPr>
              <a:pPr eaLnBrk="1" hangingPunct="1"/>
              <a:t>21</a:t>
            </a:fld>
            <a:endParaRPr lang="en-US" sz="1200">
              <a:latin typeface="Arial" charset="0"/>
            </a:endParaRPr>
          </a:p>
        </p:txBody>
      </p:sp>
      <p:sp>
        <p:nvSpPr>
          <p:cNvPr id="139267" name="Rectangle 2"/>
          <p:cNvSpPr>
            <a:spLocks noGrp="1" noRot="1" noChangeAspect="1" noChangeArrowheads="1" noTextEdit="1"/>
          </p:cNvSpPr>
          <p:nvPr>
            <p:ph type="sldImg"/>
          </p:nvPr>
        </p:nvSpPr>
        <p:spPr>
          <a:solidFill>
            <a:srgbClr val="FFFFFF"/>
          </a:solidFill>
          <a:ln/>
        </p:spPr>
      </p:sp>
      <p:sp>
        <p:nvSpPr>
          <p:cNvPr id="13926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not complete,</a:t>
            </a:r>
            <a:r>
              <a:rPr lang="en-US" b="1"/>
              <a:t> 2.</a:t>
            </a:r>
            <a:r>
              <a:rPr lang="en-US"/>
              <a:t> graph,</a:t>
            </a:r>
            <a:r>
              <a:rPr lang="en-US" b="1"/>
              <a:t> 3.</a:t>
            </a:r>
            <a:r>
              <a:rPr lang="en-US"/>
              <a:t> expands…,</a:t>
            </a:r>
            <a:r>
              <a:rPr lang="en-US" b="1"/>
              <a:t> 4.</a:t>
            </a:r>
            <a:r>
              <a:rPr lang="en-US"/>
              <a:t> not optimal</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6F81F17-25A0-44DE-B34C-D24F4EB70235}" type="slidenum">
              <a:rPr lang="en-US" sz="1200" smtClean="0">
                <a:latin typeface="Arial" charset="0"/>
              </a:rPr>
              <a:pPr eaLnBrk="1" hangingPunct="1"/>
              <a:t>22</a:t>
            </a:fld>
            <a:endParaRPr lang="en-US" sz="1200">
              <a:latin typeface="Arial" charset="0"/>
            </a:endParaRPr>
          </a:p>
        </p:txBody>
      </p:sp>
      <p:sp>
        <p:nvSpPr>
          <p:cNvPr id="140291" name="Rectangle 2"/>
          <p:cNvSpPr>
            <a:spLocks noGrp="1" noRot="1" noChangeAspect="1" noChangeArrowheads="1" noTextEdit="1"/>
          </p:cNvSpPr>
          <p:nvPr>
            <p:ph type="sldImg"/>
          </p:nvPr>
        </p:nvSpPr>
        <p:spPr>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dirty="0"/>
              <a:t>CLICK EACH</a:t>
            </a:r>
          </a:p>
          <a:p>
            <a:pPr eaLnBrk="1" hangingPunct="1"/>
            <a:r>
              <a:rPr lang="en-US" b="1" dirty="0"/>
              <a:t>Admissibility</a:t>
            </a:r>
            <a:r>
              <a:rPr lang="en-US" dirty="0"/>
              <a:t>: Optimistic heuristic function desired, since these can be corrected later as </a:t>
            </a:r>
            <a:r>
              <a:rPr lang="en-US" i="1" dirty="0"/>
              <a:t>g(n)</a:t>
            </a:r>
            <a:r>
              <a:rPr lang="en-US" dirty="0"/>
              <a:t> increases, where as pessimistic heuristic functions rarely get the opportunity to decrease, since other more promising looking nodes are expanded first.</a:t>
            </a:r>
          </a:p>
          <a:p>
            <a:pPr eaLnBrk="1" hangingPunct="1"/>
            <a:r>
              <a:rPr lang="en-US" dirty="0"/>
              <a:t>"The Price is Right" game show pits four contestants against each other: objective is to be the closest to the price a product "without going over"</a:t>
            </a:r>
          </a:p>
          <a:p>
            <a:pPr eaLnBrk="1" hangingPunct="1"/>
            <a:r>
              <a:rPr lang="en-US" dirty="0"/>
              <a:t>The contestants' bids do not count if they bid more than the cost of the product. This is the same constraint for heuristic functions that we call admissibility, that is, the heuristic can guess as high as it wants for the cost to the goal without going over.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If child in frontier with lower cost then throw away child</a:t>
            </a:r>
          </a:p>
          <a:p>
            <a:r>
              <a:rPr lang="en-US" sz="1400" dirty="0"/>
              <a:t>If child in explored with lower cost then throw away child</a:t>
            </a:r>
          </a:p>
          <a:p>
            <a:r>
              <a:rPr lang="en-US" sz="1400" dirty="0"/>
              <a:t>Child in explored with higher cost is not possible because UCS expands nodes with increasing cost</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2</a:t>
            </a:fld>
            <a:endParaRPr lang="en-US"/>
          </a:p>
        </p:txBody>
      </p:sp>
    </p:spTree>
    <p:extLst>
      <p:ext uri="{BB962C8B-B14F-4D97-AF65-F5344CB8AC3E}">
        <p14:creationId xmlns:p14="http://schemas.microsoft.com/office/powerpoint/2010/main" val="1817839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9E6847C-C444-47CD-8A8F-236341E6ECE4}" type="slidenum">
              <a:rPr lang="en-US" sz="1200" smtClean="0">
                <a:latin typeface="Arial" charset="0"/>
              </a:rPr>
              <a:pPr eaLnBrk="1" hangingPunct="1"/>
              <a:t>23</a:t>
            </a:fld>
            <a:endParaRPr lang="en-US" sz="1200">
              <a:latin typeface="Arial" charset="0"/>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892BAD3-C773-4200-B3EB-529D83527B25}" type="slidenum">
              <a:rPr lang="en-US" sz="1200" smtClean="0">
                <a:latin typeface="Arial" charset="0"/>
              </a:rPr>
              <a:pPr eaLnBrk="1" hangingPunct="1"/>
              <a:t>24</a:t>
            </a:fld>
            <a:endParaRPr lang="en-US" sz="1200">
              <a:latin typeface="Arial" charset="0"/>
            </a:endParaRPr>
          </a:p>
        </p:txBody>
      </p:sp>
      <p:sp>
        <p:nvSpPr>
          <p:cNvPr id="142339" name="Rectangle 2"/>
          <p:cNvSpPr>
            <a:spLocks noGrp="1" noRot="1" noChangeAspect="1" noChangeArrowheads="1" noTextEdit="1"/>
          </p:cNvSpPr>
          <p:nvPr>
            <p:ph type="sldImg"/>
          </p:nvPr>
        </p:nvSpPr>
        <p:spPr>
          <a:solidFill>
            <a:srgbClr val="FFFFFF"/>
          </a:solidFill>
          <a:ln/>
        </p:spPr>
      </p:sp>
      <p:sp>
        <p:nvSpPr>
          <p:cNvPr id="14234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F0680F4-5423-405E-8C3C-D79049A4EC65}" type="slidenum">
              <a:rPr lang="en-US" sz="1200" smtClean="0">
                <a:latin typeface="Arial" charset="0"/>
              </a:rPr>
              <a:pPr eaLnBrk="1" hangingPunct="1"/>
              <a:t>25</a:t>
            </a:fld>
            <a:endParaRPr lang="en-US" sz="1200">
              <a:latin typeface="Arial" charset="0"/>
            </a:endParaRPr>
          </a:p>
        </p:txBody>
      </p:sp>
      <p:sp>
        <p:nvSpPr>
          <p:cNvPr id="143363" name="Rectangle 2"/>
          <p:cNvSpPr>
            <a:spLocks noGrp="1" noRot="1" noChangeAspect="1" noChangeArrowheads="1" noTextEdit="1"/>
          </p:cNvSpPr>
          <p:nvPr>
            <p:ph type="sldImg"/>
          </p:nvPr>
        </p:nvSpPr>
        <p:spPr>
          <a:solidFill>
            <a:srgbClr val="FFFFFF"/>
          </a:solidFill>
          <a:ln/>
        </p:spPr>
      </p:sp>
      <p:sp>
        <p:nvSpPr>
          <p:cNvPr id="1433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a:t>
            </a:r>
            <a:r>
              <a:rPr lang="en-US"/>
              <a:t> </a:t>
            </a:r>
            <a:r>
              <a:rPr lang="en-US" b="1"/>
              <a:t>1.</a:t>
            </a:r>
            <a:r>
              <a:rPr lang="en-US"/>
              <a:t> graph, </a:t>
            </a:r>
            <a:r>
              <a:rPr lang="en-US" b="1"/>
              <a:t>2.</a:t>
            </a:r>
            <a:r>
              <a:rPr lang="en-US"/>
              <a:t> table, </a:t>
            </a:r>
            <a:r>
              <a:rPr lang="en-US" b="1"/>
              <a:t>3.</a:t>
            </a:r>
            <a:r>
              <a:rPr lang="en-US"/>
              <a:t> highlight of </a:t>
            </a:r>
            <a:r>
              <a:rPr lang="en-US" i="1"/>
              <a:t>g(n)</a:t>
            </a:r>
            <a:r>
              <a:rPr lang="en-US"/>
              <a:t>, </a:t>
            </a:r>
            <a:r>
              <a:rPr lang="en-US" b="1"/>
              <a:t>4.</a:t>
            </a:r>
            <a:r>
              <a:rPr lang="en-US"/>
              <a:t> defn of </a:t>
            </a:r>
            <a:r>
              <a:rPr lang="en-US" i="1"/>
              <a:t>g(n)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8E2101C-3068-424B-9F3C-D0959BC2440F}" type="slidenum">
              <a:rPr lang="en-US" sz="1200" smtClean="0">
                <a:latin typeface="Arial" charset="0"/>
              </a:rPr>
              <a:pPr eaLnBrk="1" hangingPunct="1"/>
              <a:t>26</a:t>
            </a:fld>
            <a:endParaRPr lang="en-US" sz="1200">
              <a:latin typeface="Arial" charset="0"/>
            </a:endParaRPr>
          </a:p>
        </p:txBody>
      </p:sp>
      <p:sp>
        <p:nvSpPr>
          <p:cNvPr id="144387" name="Rectangle 2"/>
          <p:cNvSpPr>
            <a:spLocks noGrp="1" noRot="1" noChangeAspect="1" noChangeArrowheads="1" noTextEdit="1"/>
          </p:cNvSpPr>
          <p:nvPr>
            <p:ph type="sldImg"/>
          </p:nvPr>
        </p:nvSpPr>
        <p:spPr>
          <a:solidFill>
            <a:srgbClr val="FFFFFF"/>
          </a:solidFill>
          <a:ln/>
        </p:spPr>
      </p:sp>
      <p:sp>
        <p:nvSpPr>
          <p:cNvPr id="1443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50829A3-6424-46F9-A1B8-47449F4049C5}" type="slidenum">
              <a:rPr lang="en-US" sz="1200" smtClean="0">
                <a:latin typeface="Arial" charset="0"/>
              </a:rPr>
              <a:pPr eaLnBrk="1" hangingPunct="1"/>
              <a:t>27</a:t>
            </a:fld>
            <a:endParaRPr lang="en-US" sz="1200">
              <a:latin typeface="Arial" charset="0"/>
            </a:endParaRPr>
          </a:p>
        </p:txBody>
      </p:sp>
      <p:sp>
        <p:nvSpPr>
          <p:cNvPr id="145411" name="Rectangle 2"/>
          <p:cNvSpPr>
            <a:spLocks noGrp="1" noRot="1" noChangeAspect="1" noChangeArrowheads="1" noTextEdit="1"/>
          </p:cNvSpPr>
          <p:nvPr>
            <p:ph type="sldImg"/>
          </p:nvPr>
        </p:nvSpPr>
        <p:spPr>
          <a:solidFill>
            <a:srgbClr val="FFFFFF"/>
          </a:solidFill>
          <a:ln/>
        </p:spPr>
      </p:sp>
      <p:sp>
        <p:nvSpPr>
          <p:cNvPr id="14541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3755518-AB27-4F0B-BE75-6C90B8E7FF9E}" type="slidenum">
              <a:rPr lang="en-US" sz="1200" smtClean="0">
                <a:latin typeface="Arial" charset="0"/>
              </a:rPr>
              <a:pPr eaLnBrk="1" hangingPunct="1"/>
              <a:t>28</a:t>
            </a:fld>
            <a:endParaRPr lang="en-US" sz="1200">
              <a:latin typeface="Arial" charset="0"/>
            </a:endParaRPr>
          </a:p>
        </p:txBody>
      </p:sp>
      <p:sp>
        <p:nvSpPr>
          <p:cNvPr id="146435" name="Rectangle 2"/>
          <p:cNvSpPr>
            <a:spLocks noGrp="1" noRot="1" noChangeAspect="1" noChangeArrowheads="1" noTextEdit="1"/>
          </p:cNvSpPr>
          <p:nvPr>
            <p:ph type="sldImg"/>
          </p:nvPr>
        </p:nvSpPr>
        <p:spPr>
          <a:solidFill>
            <a:srgbClr val="FFFFFF"/>
          </a:solidFill>
          <a:ln/>
        </p:spPr>
      </p:sp>
      <p:sp>
        <p:nvSpPr>
          <p:cNvPr id="1464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80D35FD-7319-4CB6-80B5-4708167EB119}" type="slidenum">
              <a:rPr lang="en-US" sz="1200" smtClean="0">
                <a:latin typeface="Arial" charset="0"/>
              </a:rPr>
              <a:pPr eaLnBrk="1" hangingPunct="1"/>
              <a:t>29</a:t>
            </a:fld>
            <a:endParaRPr lang="en-US" sz="1200">
              <a:latin typeface="Arial" charset="0"/>
            </a:endParaRPr>
          </a:p>
        </p:txBody>
      </p:sp>
      <p:sp>
        <p:nvSpPr>
          <p:cNvPr id="147459" name="Rectangle 2"/>
          <p:cNvSpPr>
            <a:spLocks noGrp="1" noRot="1" noChangeAspect="1" noChangeArrowheads="1" noTextEdit="1"/>
          </p:cNvSpPr>
          <p:nvPr>
            <p:ph type="sldImg"/>
          </p:nvPr>
        </p:nvSpPr>
        <p:spPr>
          <a:solidFill>
            <a:srgbClr val="FFFFFF"/>
          </a:solidFill>
          <a:ln/>
        </p:spPr>
      </p:sp>
      <p:sp>
        <p:nvSpPr>
          <p:cNvPr id="147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DFDD093-5F6D-41F8-9289-ABC0524F4FE5}" type="slidenum">
              <a:rPr lang="en-US" sz="1200" smtClean="0">
                <a:latin typeface="Arial" charset="0"/>
              </a:rPr>
              <a:pPr eaLnBrk="1" hangingPunct="1"/>
              <a:t>30</a:t>
            </a:fld>
            <a:endParaRPr lang="en-US" sz="1200">
              <a:latin typeface="Arial" charset="0"/>
            </a:endParaRPr>
          </a:p>
        </p:txBody>
      </p:sp>
      <p:sp>
        <p:nvSpPr>
          <p:cNvPr id="148483" name="Rectangle 2"/>
          <p:cNvSpPr>
            <a:spLocks noGrp="1" noRot="1" noChangeAspect="1" noChangeArrowheads="1" noTextEdit="1"/>
          </p:cNvSpPr>
          <p:nvPr>
            <p:ph type="sldImg"/>
          </p:nvPr>
        </p:nvSpPr>
        <p:spPr>
          <a:solidFill>
            <a:srgbClr val="FFFFFF"/>
          </a:solidFill>
          <a:ln/>
        </p:spPr>
      </p:sp>
      <p:sp>
        <p:nvSpPr>
          <p:cNvPr id="1484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D00E3D4-0166-44F1-95E0-7B27398D5D4A}" type="slidenum">
              <a:rPr lang="en-US" sz="1200" smtClean="0">
                <a:latin typeface="Arial" charset="0"/>
              </a:rPr>
              <a:pPr eaLnBrk="1" hangingPunct="1"/>
              <a:t>31</a:t>
            </a:fld>
            <a:endParaRPr lang="en-US" sz="1200">
              <a:latin typeface="Arial" charset="0"/>
            </a:endParaRPr>
          </a:p>
        </p:txBody>
      </p:sp>
      <p:sp>
        <p:nvSpPr>
          <p:cNvPr id="149507" name="Rectangle 2"/>
          <p:cNvSpPr>
            <a:spLocks noGrp="1" noRot="1" noChangeAspect="1" noChangeArrowheads="1" noTextEdit="1"/>
          </p:cNvSpPr>
          <p:nvPr>
            <p:ph type="sldImg"/>
          </p:nvPr>
        </p:nvSpPr>
        <p:spPr>
          <a:solidFill>
            <a:srgbClr val="FFFFFF"/>
          </a:solidFill>
          <a:ln/>
        </p:spPr>
      </p:sp>
      <p:sp>
        <p:nvSpPr>
          <p:cNvPr id="1495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631A726-30B7-406C-A536-E3E49D8D65BA}" type="slidenum">
              <a:rPr lang="en-US" sz="1200" smtClean="0">
                <a:latin typeface="Arial" charset="0"/>
              </a:rPr>
              <a:pPr eaLnBrk="1" hangingPunct="1"/>
              <a:t>32</a:t>
            </a:fld>
            <a:endParaRPr lang="en-US" sz="1200">
              <a:latin typeface="Arial" charset="0"/>
            </a:endParaRPr>
          </a:p>
        </p:txBody>
      </p:sp>
      <p:sp>
        <p:nvSpPr>
          <p:cNvPr id="150531" name="Rectangle 2"/>
          <p:cNvSpPr>
            <a:spLocks noGrp="1" noRot="1" noChangeAspect="1" noChangeArrowheads="1" noTextEdit="1"/>
          </p:cNvSpPr>
          <p:nvPr>
            <p:ph type="sldImg"/>
          </p:nvPr>
        </p:nvSpPr>
        <p:spPr>
          <a:solidFill>
            <a:srgbClr val="FFFFFF"/>
          </a:solidFill>
          <a:ln/>
        </p:spPr>
      </p:sp>
      <p:sp>
        <p:nvSpPr>
          <p:cNvPr id="15053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a:t>
            </a:r>
            <a:r>
              <a:rPr lang="en-US"/>
              <a:t> </a:t>
            </a:r>
            <a:r>
              <a:rPr lang="en-US" b="1"/>
              <a:t>1.</a:t>
            </a:r>
            <a:r>
              <a:rPr lang="en-US"/>
              <a:t> highlight of </a:t>
            </a:r>
            <a:r>
              <a:rPr lang="en-US" i="1"/>
              <a:t>h(n)</a:t>
            </a:r>
            <a:r>
              <a:rPr lang="en-US"/>
              <a:t>, </a:t>
            </a:r>
            <a:r>
              <a:rPr lang="en-US" b="1"/>
              <a:t>2.</a:t>
            </a:r>
            <a:r>
              <a:rPr lang="en-US"/>
              <a:t> defn of </a:t>
            </a:r>
            <a:r>
              <a:rPr lang="en-US" i="1"/>
              <a:t>h(n)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9F73B33-14DE-44A7-BB3A-08C0D8B17F44}" type="slidenum">
              <a:rPr lang="en-US" sz="1200" smtClean="0">
                <a:latin typeface="Arial" charset="0"/>
              </a:rPr>
              <a:pPr eaLnBrk="1" hangingPunct="1"/>
              <a:t>3</a:t>
            </a:fld>
            <a:endParaRPr lang="en-US" sz="1200">
              <a:latin typeface="Arial" charset="0"/>
            </a:endParaRPr>
          </a:p>
        </p:txBody>
      </p:sp>
      <p:sp>
        <p:nvSpPr>
          <p:cNvPr id="125955" name="Rectangle 2"/>
          <p:cNvSpPr>
            <a:spLocks noGrp="1" noRot="1" noChangeAspect="1" noChangeArrowheads="1" noTextEdit="1"/>
          </p:cNvSpPr>
          <p:nvPr>
            <p:ph type="sldImg"/>
          </p:nvPr>
        </p:nvSpPr>
        <p:spPr>
          <a:solidFill>
            <a:srgbClr val="FFFFFF"/>
          </a:solidFill>
          <a:ln/>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03C34A1-E910-4250-A8E6-B3803F0DB67C}" type="slidenum">
              <a:rPr lang="en-US" sz="1200" smtClean="0">
                <a:latin typeface="Arial" charset="0"/>
              </a:rPr>
              <a:pPr eaLnBrk="1" hangingPunct="1"/>
              <a:t>33</a:t>
            </a:fld>
            <a:endParaRPr lang="en-US" sz="1200">
              <a:latin typeface="Arial" charset="0"/>
            </a:endParaRPr>
          </a:p>
        </p:txBody>
      </p:sp>
      <p:sp>
        <p:nvSpPr>
          <p:cNvPr id="151555" name="Rectangle 2"/>
          <p:cNvSpPr>
            <a:spLocks noGrp="1" noRot="1" noChangeAspect="1" noChangeArrowheads="1" noTextEdit="1"/>
          </p:cNvSpPr>
          <p:nvPr>
            <p:ph type="sldImg"/>
          </p:nvPr>
        </p:nvSpPr>
        <p:spPr>
          <a:solidFill>
            <a:srgbClr val="FFFFFF"/>
          </a:solidFill>
          <a:ln/>
        </p:spPr>
      </p:sp>
      <p:sp>
        <p:nvSpPr>
          <p:cNvPr id="15155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a:t>
            </a:r>
            <a:r>
              <a:rPr lang="en-US"/>
              <a:t> </a:t>
            </a:r>
            <a:r>
              <a:rPr lang="en-US" b="1"/>
              <a:t>1.</a:t>
            </a:r>
            <a:r>
              <a:rPr lang="en-US"/>
              <a:t> 8, </a:t>
            </a:r>
            <a:r>
              <a:rPr lang="en-US" b="1"/>
              <a:t>2.</a:t>
            </a:r>
            <a:r>
              <a:rPr lang="en-US"/>
              <a:t> others values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6BFD6EC-0F53-41B9-905C-6C8F06957433}" type="slidenum">
              <a:rPr lang="en-US" sz="1200" smtClean="0">
                <a:latin typeface="Arial" charset="0"/>
              </a:rPr>
              <a:pPr eaLnBrk="1" hangingPunct="1"/>
              <a:t>34</a:t>
            </a:fld>
            <a:endParaRPr lang="en-US" sz="1200">
              <a:latin typeface="Arial" charset="0"/>
            </a:endParaRPr>
          </a:p>
        </p:txBody>
      </p:sp>
      <p:sp>
        <p:nvSpPr>
          <p:cNvPr id="152579" name="Rectangle 2"/>
          <p:cNvSpPr>
            <a:spLocks noGrp="1" noRot="1" noChangeAspect="1" noChangeArrowheads="1" noTextEdit="1"/>
          </p:cNvSpPr>
          <p:nvPr>
            <p:ph type="sldImg"/>
          </p:nvPr>
        </p:nvSpPr>
        <p:spPr>
          <a:solidFill>
            <a:srgbClr val="FFFFFF"/>
          </a:solidFill>
          <a:ln/>
        </p:spPr>
      </p:sp>
      <p:sp>
        <p:nvSpPr>
          <p:cNvPr id="1525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a:t>
            </a:r>
            <a:r>
              <a:rPr lang="en-US"/>
              <a:t> </a:t>
            </a:r>
            <a:r>
              <a:rPr lang="en-US" b="1"/>
              <a:t>1.</a:t>
            </a:r>
            <a:r>
              <a:rPr lang="en-US"/>
              <a:t> highlight of </a:t>
            </a:r>
            <a:r>
              <a:rPr lang="en-US" i="1"/>
              <a:t>f(n)</a:t>
            </a:r>
            <a:r>
              <a:rPr lang="en-US"/>
              <a:t>, </a:t>
            </a:r>
            <a:r>
              <a:rPr lang="en-US" b="1"/>
              <a:t>2.</a:t>
            </a:r>
            <a:r>
              <a:rPr lang="en-US"/>
              <a:t> defn of </a:t>
            </a:r>
            <a:r>
              <a:rPr lang="en-US" i="1"/>
              <a:t>f(n)</a:t>
            </a:r>
            <a:r>
              <a:rPr lang="en-US"/>
              <a:t>, </a:t>
            </a:r>
            <a:r>
              <a:rPr lang="en-US" b="1"/>
              <a:t>3.</a:t>
            </a:r>
            <a:r>
              <a:rPr lang="en-US"/>
              <a:t> values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A04D8A6-867B-416D-A9E1-1307A5E7340D}" type="slidenum">
              <a:rPr lang="en-US" sz="1200" smtClean="0">
                <a:latin typeface="Arial" charset="0"/>
              </a:rPr>
              <a:pPr eaLnBrk="1" hangingPunct="1"/>
              <a:t>35</a:t>
            </a:fld>
            <a:endParaRPr lang="en-US" sz="1200">
              <a:latin typeface="Arial" charset="0"/>
            </a:endParaRPr>
          </a:p>
        </p:txBody>
      </p:sp>
      <p:sp>
        <p:nvSpPr>
          <p:cNvPr id="153603" name="Rectangle 2"/>
          <p:cNvSpPr>
            <a:spLocks noGrp="1" noRot="1" noChangeAspect="1" noChangeArrowheads="1" noTextEdit="1"/>
          </p:cNvSpPr>
          <p:nvPr>
            <p:ph type="sldImg"/>
          </p:nvPr>
        </p:nvSpPr>
        <p:spPr>
          <a:solidFill>
            <a:srgbClr val="FFFFFF"/>
          </a:solidFill>
          <a:ln/>
        </p:spPr>
      </p:sp>
      <p:sp>
        <p:nvSpPr>
          <p:cNvPr id="1536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a:t>
            </a:r>
            <a:r>
              <a:rPr lang="en-US"/>
              <a:t> </a:t>
            </a:r>
            <a:r>
              <a:rPr lang="en-US" b="1"/>
              <a:t>1.</a:t>
            </a:r>
            <a:r>
              <a:rPr lang="en-US"/>
              <a:t> highlight of </a:t>
            </a:r>
            <a:r>
              <a:rPr lang="en-US" i="1"/>
              <a:t>h*(n)</a:t>
            </a:r>
            <a:r>
              <a:rPr lang="en-US"/>
              <a:t>, </a:t>
            </a:r>
            <a:r>
              <a:rPr lang="en-US" b="1"/>
              <a:t>2.</a:t>
            </a:r>
            <a:r>
              <a:rPr lang="en-US"/>
              <a:t> defn of </a:t>
            </a:r>
            <a:r>
              <a:rPr lang="en-US" i="1"/>
              <a:t>h*(n)</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55E54FE-F344-4F9E-BC54-D58B12B2D6D1}" type="slidenum">
              <a:rPr lang="en-US" sz="1200" smtClean="0">
                <a:latin typeface="Arial" charset="0"/>
              </a:rPr>
              <a:pPr eaLnBrk="1" hangingPunct="1"/>
              <a:t>36</a:t>
            </a:fld>
            <a:endParaRPr lang="en-US" sz="1200">
              <a:latin typeface="Arial" charset="0"/>
            </a:endParaRPr>
          </a:p>
        </p:txBody>
      </p:sp>
      <p:sp>
        <p:nvSpPr>
          <p:cNvPr id="154627" name="Rectangle 2"/>
          <p:cNvSpPr>
            <a:spLocks noGrp="1" noRot="1" noChangeAspect="1" noChangeArrowheads="1" noTextEdit="1"/>
          </p:cNvSpPr>
          <p:nvPr>
            <p:ph type="sldImg"/>
          </p:nvPr>
        </p:nvSpPr>
        <p:spPr>
          <a:solidFill>
            <a:srgbClr val="FFFFFF"/>
          </a:solidFill>
          <a:ln/>
        </p:spPr>
      </p:sp>
      <p:sp>
        <p:nvSpPr>
          <p:cNvPr id="1546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BC724FE-1D5A-436A-8983-C4611D7B4E23}" type="slidenum">
              <a:rPr lang="en-US" sz="1200" smtClean="0">
                <a:latin typeface="Arial" charset="0"/>
              </a:rPr>
              <a:pPr eaLnBrk="1" hangingPunct="1"/>
              <a:t>37</a:t>
            </a:fld>
            <a:endParaRPr lang="en-US" sz="1200">
              <a:latin typeface="Arial" charset="0"/>
            </a:endParaRPr>
          </a:p>
        </p:txBody>
      </p:sp>
      <p:sp>
        <p:nvSpPr>
          <p:cNvPr id="155651" name="Rectangle 2"/>
          <p:cNvSpPr>
            <a:spLocks noGrp="1" noRot="1" noChangeAspect="1" noChangeArrowheads="1" noTextEdit="1"/>
          </p:cNvSpPr>
          <p:nvPr>
            <p:ph type="sldImg"/>
          </p:nvPr>
        </p:nvSpPr>
        <p:spPr>
          <a:solidFill>
            <a:srgbClr val="FFFFFF"/>
          </a:solidFill>
          <a:ln/>
        </p:spPr>
      </p:sp>
      <p:sp>
        <p:nvSpPr>
          <p:cNvPr id="1556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BA3F872-D80A-4D9F-AAEE-248570C7FA13}" type="slidenum">
              <a:rPr lang="en-US" sz="1200" smtClean="0">
                <a:latin typeface="Arial" charset="0"/>
              </a:rPr>
              <a:pPr eaLnBrk="1" hangingPunct="1"/>
              <a:t>38</a:t>
            </a:fld>
            <a:endParaRPr lang="en-US" sz="1200">
              <a:latin typeface="Arial" charset="0"/>
            </a:endParaRPr>
          </a:p>
        </p:txBody>
      </p:sp>
      <p:sp>
        <p:nvSpPr>
          <p:cNvPr id="156675" name="Rectangle 2"/>
          <p:cNvSpPr>
            <a:spLocks noGrp="1" noRot="1" noChangeAspect="1" noChangeArrowheads="1" noTextEdit="1"/>
          </p:cNvSpPr>
          <p:nvPr>
            <p:ph type="sldImg"/>
          </p:nvPr>
        </p:nvSpPr>
        <p:spPr>
          <a:solidFill>
            <a:srgbClr val="FFFFFF"/>
          </a:solidFill>
          <a:ln/>
        </p:spPr>
      </p:sp>
      <p:sp>
        <p:nvSpPr>
          <p:cNvPr id="1566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7B37808-7691-460B-A580-1169DC990CBC}" type="slidenum">
              <a:rPr lang="en-US" sz="1200" smtClean="0">
                <a:latin typeface="Arial" charset="0"/>
              </a:rPr>
              <a:pPr eaLnBrk="1" hangingPunct="1"/>
              <a:t>39</a:t>
            </a:fld>
            <a:endParaRPr lang="en-US" sz="1200">
              <a:latin typeface="Arial" charset="0"/>
            </a:endParaRPr>
          </a:p>
        </p:txBody>
      </p:sp>
      <p:sp>
        <p:nvSpPr>
          <p:cNvPr id="157699" name="Rectangle 2"/>
          <p:cNvSpPr>
            <a:spLocks noGrp="1" noRot="1" noChangeAspect="1" noChangeArrowheads="1" noTextEdit="1"/>
          </p:cNvSpPr>
          <p:nvPr>
            <p:ph type="sldImg"/>
          </p:nvPr>
        </p:nvSpPr>
        <p:spPr>
          <a:solidFill>
            <a:srgbClr val="FFFFFF"/>
          </a:solidFill>
          <a:ln/>
        </p:spPr>
      </p:sp>
      <p:sp>
        <p:nvSpPr>
          <p:cNvPr id="1577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82CEDE-C916-47CD-859D-377AC40BE4D6}" type="slidenum">
              <a:rPr lang="en-US" sz="1200" smtClean="0">
                <a:latin typeface="Arial" charset="0"/>
              </a:rPr>
              <a:pPr eaLnBrk="1" hangingPunct="1"/>
              <a:t>40</a:t>
            </a:fld>
            <a:endParaRPr lang="en-US" sz="1200">
              <a:latin typeface="Arial" charset="0"/>
            </a:endParaRPr>
          </a:p>
        </p:txBody>
      </p:sp>
      <p:sp>
        <p:nvSpPr>
          <p:cNvPr id="158723" name="Rectangle 2"/>
          <p:cNvSpPr>
            <a:spLocks noGrp="1" noRot="1" noChangeAspect="1" noChangeArrowheads="1" noTextEdit="1"/>
          </p:cNvSpPr>
          <p:nvPr>
            <p:ph type="sldImg"/>
          </p:nvPr>
        </p:nvSpPr>
        <p:spPr>
          <a:solidFill>
            <a:srgbClr val="FFFFFF"/>
          </a:solidFill>
          <a:ln/>
        </p:spPr>
      </p:sp>
      <p:sp>
        <p:nvSpPr>
          <p:cNvPr id="15872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D66CA2E-EDB4-4698-B23A-A326094F756C}" type="slidenum">
              <a:rPr lang="en-US" sz="1200" smtClean="0">
                <a:latin typeface="Arial" charset="0"/>
              </a:rPr>
              <a:pPr eaLnBrk="1" hangingPunct="1"/>
              <a:t>41</a:t>
            </a:fld>
            <a:endParaRPr lang="en-US" sz="1200">
              <a:latin typeface="Arial" charset="0"/>
            </a:endParaRPr>
          </a:p>
        </p:txBody>
      </p:sp>
      <p:sp>
        <p:nvSpPr>
          <p:cNvPr id="159747" name="Rectangle 2"/>
          <p:cNvSpPr>
            <a:spLocks noGrp="1" noRot="1" noChangeAspect="1" noChangeArrowheads="1" noTextEdit="1"/>
          </p:cNvSpPr>
          <p:nvPr>
            <p:ph type="sldImg"/>
          </p:nvPr>
        </p:nvSpPr>
        <p:spPr>
          <a:solidFill>
            <a:srgbClr val="FFFFFF"/>
          </a:solidFill>
          <a:ln/>
        </p:spPr>
      </p:sp>
      <p:sp>
        <p:nvSpPr>
          <p:cNvPr id="1597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final graph,</a:t>
            </a:r>
            <a:r>
              <a:rPr lang="en-US" b="1"/>
              <a:t> 2.</a:t>
            </a:r>
            <a:r>
              <a:rPr lang="en-US"/>
              <a:t> path/cost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77317E7-CFF5-40EE-8B10-DE7C44708D02}" type="slidenum">
              <a:rPr lang="en-US" sz="1200" smtClean="0">
                <a:latin typeface="Arial" charset="0"/>
              </a:rPr>
              <a:pPr eaLnBrk="1" hangingPunct="1"/>
              <a:t>42</a:t>
            </a:fld>
            <a:endParaRPr lang="en-US" sz="1200">
              <a:latin typeface="Arial" charset="0"/>
            </a:endParaRPr>
          </a:p>
        </p:txBody>
      </p:sp>
      <p:sp>
        <p:nvSpPr>
          <p:cNvPr id="160771" name="Rectangle 2"/>
          <p:cNvSpPr>
            <a:spLocks noGrp="1" noRot="1" noChangeAspect="1" noChangeArrowheads="1" noTextEdit="1"/>
          </p:cNvSpPr>
          <p:nvPr>
            <p:ph type="sldImg"/>
          </p:nvPr>
        </p:nvSpPr>
        <p:spPr>
          <a:solidFill>
            <a:srgbClr val="FFFFFF"/>
          </a:solidFill>
          <a:ln/>
        </p:spPr>
      </p:sp>
      <p:sp>
        <p:nvSpPr>
          <p:cNvPr id="1607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highlights,</a:t>
            </a:r>
            <a:r>
              <a:rPr lang="en-US" b="1"/>
              <a:t> 2.</a:t>
            </a:r>
            <a:r>
              <a:rPr lang="en-US"/>
              <a:t> defn of admissibility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45D2E48-D041-4F8A-9C7D-0E5F0741DD22}" type="slidenum">
              <a:rPr lang="en-US" sz="1200" smtClean="0">
                <a:latin typeface="Arial" charset="0"/>
              </a:rPr>
              <a:pPr eaLnBrk="1" hangingPunct="1"/>
              <a:t>4</a:t>
            </a:fld>
            <a:endParaRPr lang="en-US" sz="1200">
              <a:latin typeface="Arial" charset="0"/>
            </a:endParaRPr>
          </a:p>
        </p:txBody>
      </p:sp>
      <p:sp>
        <p:nvSpPr>
          <p:cNvPr id="126979" name="Rectangle 2"/>
          <p:cNvSpPr>
            <a:spLocks noGrp="1" noRot="1" noChangeAspect="1" noChangeArrowheads="1" noTextEdit="1"/>
          </p:cNvSpPr>
          <p:nvPr>
            <p:ph type="sldImg"/>
          </p:nvPr>
        </p:nvSpPr>
        <p:spPr>
          <a:solidFill>
            <a:srgbClr val="FFFFFF"/>
          </a:solidFill>
          <a:ln/>
        </p:spPr>
      </p:sp>
      <p:sp>
        <p:nvSpPr>
          <p:cNvPr id="12698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 SADBDG.   </a:t>
            </a:r>
            <a:r>
              <a:rPr lang="en-US" baseline="0"/>
              <a:t>Solution path:  SBDG</a:t>
            </a:r>
            <a:endParaRPr lang="en-US"/>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44</a:t>
            </a:fld>
            <a:endParaRPr lang="en-US"/>
          </a:p>
        </p:txBody>
      </p:sp>
    </p:spTree>
    <p:extLst>
      <p:ext uri="{BB962C8B-B14F-4D97-AF65-F5344CB8AC3E}">
        <p14:creationId xmlns:p14="http://schemas.microsoft.com/office/powerpoint/2010/main" val="11467733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96F81F17-25A0-44DE-B34C-D24F4EB70235}" type="slidenum">
              <a:rPr lang="en-US" sz="1200" smtClean="0">
                <a:latin typeface="Arial" charset="0"/>
              </a:rPr>
              <a:pPr eaLnBrk="1" hangingPunct="1"/>
              <a:t>45</a:t>
            </a:fld>
            <a:endParaRPr lang="en-US" sz="1200">
              <a:latin typeface="Arial" charset="0"/>
            </a:endParaRPr>
          </a:p>
        </p:txBody>
      </p:sp>
      <p:sp>
        <p:nvSpPr>
          <p:cNvPr id="140291" name="Rectangle 2"/>
          <p:cNvSpPr>
            <a:spLocks noGrp="1" noRot="1" noChangeAspect="1" noChangeArrowheads="1" noTextEdit="1"/>
          </p:cNvSpPr>
          <p:nvPr>
            <p:ph type="sldImg"/>
          </p:nvPr>
        </p:nvSpPr>
        <p:spPr>
          <a:solidFill>
            <a:srgbClr val="FFFFFF"/>
          </a:solidFill>
          <a:ln/>
        </p:spPr>
      </p:sp>
      <p:sp>
        <p:nvSpPr>
          <p:cNvPr id="14029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dirty="0"/>
              <a:t>CLICK EACH</a:t>
            </a:r>
          </a:p>
          <a:p>
            <a:pPr eaLnBrk="1" hangingPunct="1"/>
            <a:r>
              <a:rPr lang="en-US" b="1" dirty="0"/>
              <a:t>Admissibility</a:t>
            </a:r>
            <a:r>
              <a:rPr lang="en-US" dirty="0"/>
              <a:t>: Optimistic heuristic function desired, since these can be corrected later as </a:t>
            </a:r>
            <a:r>
              <a:rPr lang="en-US" i="1" dirty="0"/>
              <a:t>g(n)</a:t>
            </a:r>
            <a:r>
              <a:rPr lang="en-US" dirty="0"/>
              <a:t> increases, where as pessimistic heuristic functions rarely get the opportunity to decrease, since other more promising looking nodes are expanded first.</a:t>
            </a:r>
          </a:p>
          <a:p>
            <a:pPr eaLnBrk="1" hangingPunct="1"/>
            <a:r>
              <a:rPr lang="en-US" dirty="0"/>
              <a:t>"The Price is Right" game show pits four contestants against each other: objective is to be the closest to the price a product "without going over"</a:t>
            </a:r>
          </a:p>
          <a:p>
            <a:pPr eaLnBrk="1" hangingPunct="1"/>
            <a:r>
              <a:rPr lang="en-US" dirty="0"/>
              <a:t>The contestants' bids do not count if they bid more than the cost of the product. This is the same constraint for heuristic functions that we call admissibility, that is, the heuristic can guess as high as it wants for the cost to the goal without going over.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1795"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2819"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3843"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4867"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5891"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6915"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en-US" dirty="0">
                <a:latin typeface="Times New Roman" pitchFamily="18" charset="0"/>
              </a:rPr>
              <a:t>Expand A, then B, then D, then C.  Now we’ve found a cheaper path to D, so replace D (with parent B) in Frontier with new D (parent C)</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7939"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37" eaLnBrk="0" hangingPunct="0">
              <a:defRPr sz="2400">
                <a:solidFill>
                  <a:schemeClr val="tx1"/>
                </a:solidFill>
                <a:latin typeface="Times New Roman" pitchFamily="18" charset="0"/>
              </a:defRPr>
            </a:lvl1pPr>
            <a:lvl2pPr marL="729057" indent="-280406" defTabSz="914437" eaLnBrk="0" hangingPunct="0">
              <a:defRPr sz="2400">
                <a:solidFill>
                  <a:schemeClr val="tx1"/>
                </a:solidFill>
                <a:latin typeface="Times New Roman" pitchFamily="18" charset="0"/>
              </a:defRPr>
            </a:lvl2pPr>
            <a:lvl3pPr marL="1121626" indent="-224325" defTabSz="914437" eaLnBrk="0" hangingPunct="0">
              <a:defRPr sz="2400">
                <a:solidFill>
                  <a:schemeClr val="tx1"/>
                </a:solidFill>
                <a:latin typeface="Times New Roman" pitchFamily="18" charset="0"/>
              </a:defRPr>
            </a:lvl3pPr>
            <a:lvl4pPr marL="1570276" indent="-224325" defTabSz="914437" eaLnBrk="0" hangingPunct="0">
              <a:defRPr sz="2400">
                <a:solidFill>
                  <a:schemeClr val="tx1"/>
                </a:solidFill>
                <a:latin typeface="Times New Roman" pitchFamily="18" charset="0"/>
              </a:defRPr>
            </a:lvl4pPr>
            <a:lvl5pPr marL="2018927" indent="-224325" defTabSz="914437" eaLnBrk="0" hangingPunct="0">
              <a:defRPr sz="2400">
                <a:solidFill>
                  <a:schemeClr val="tx1"/>
                </a:solidFill>
                <a:latin typeface="Times New Roman" pitchFamily="18" charset="0"/>
              </a:defRPr>
            </a:lvl5pPr>
            <a:lvl6pPr marL="2467577" indent="-224325" defTabSz="914437" eaLnBrk="0" fontAlgn="base" hangingPunct="0">
              <a:spcBef>
                <a:spcPct val="0"/>
              </a:spcBef>
              <a:spcAft>
                <a:spcPct val="0"/>
              </a:spcAft>
              <a:defRPr sz="2400">
                <a:solidFill>
                  <a:schemeClr val="tx1"/>
                </a:solidFill>
                <a:latin typeface="Times New Roman" pitchFamily="18" charset="0"/>
              </a:defRPr>
            </a:lvl6pPr>
            <a:lvl7pPr marL="2916227" indent="-224325" defTabSz="914437" eaLnBrk="0" fontAlgn="base" hangingPunct="0">
              <a:spcBef>
                <a:spcPct val="0"/>
              </a:spcBef>
              <a:spcAft>
                <a:spcPct val="0"/>
              </a:spcAft>
              <a:defRPr sz="2400">
                <a:solidFill>
                  <a:schemeClr val="tx1"/>
                </a:solidFill>
                <a:latin typeface="Times New Roman" pitchFamily="18" charset="0"/>
              </a:defRPr>
            </a:lvl7pPr>
            <a:lvl8pPr marL="3364878" indent="-224325" defTabSz="914437" eaLnBrk="0" fontAlgn="base" hangingPunct="0">
              <a:spcBef>
                <a:spcPct val="0"/>
              </a:spcBef>
              <a:spcAft>
                <a:spcPct val="0"/>
              </a:spcAft>
              <a:defRPr sz="2400">
                <a:solidFill>
                  <a:schemeClr val="tx1"/>
                </a:solidFill>
                <a:latin typeface="Times New Roman" pitchFamily="18" charset="0"/>
              </a:defRPr>
            </a:lvl8pPr>
            <a:lvl9pPr marL="3813528" indent="-224325" defTabSz="914437" eaLnBrk="0" fontAlgn="base" hangingPunct="0">
              <a:spcBef>
                <a:spcPct val="0"/>
              </a:spcBef>
              <a:spcAft>
                <a:spcPct val="0"/>
              </a:spcAft>
              <a:defRPr sz="2400">
                <a:solidFill>
                  <a:schemeClr val="tx1"/>
                </a:solidFill>
                <a:latin typeface="Times New Roman" pitchFamily="18" charset="0"/>
              </a:defRPr>
            </a:lvl9pPr>
          </a:lstStyle>
          <a:p>
            <a:pPr eaLnBrk="1" hangingPunct="1"/>
            <a:fld id="{03FECF71-3B2F-469C-BC40-44771949D0EB}" type="slidenum">
              <a:rPr lang="en-US" sz="1200">
                <a:latin typeface="Arial" pitchFamily="34" charset="0"/>
              </a:rPr>
              <a:pPr eaLnBrk="1" hangingPunct="1"/>
              <a:t>53</a:t>
            </a:fld>
            <a:endParaRPr lang="en-US" sz="1200">
              <a:latin typeface="Arial" pitchFamily="34"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D3ADBF3-E164-4908-BF6D-40721E06DF5F}" type="slidenum">
              <a:rPr lang="en-US" sz="1200" smtClean="0">
                <a:latin typeface="Arial" charset="0"/>
              </a:rPr>
              <a:pPr eaLnBrk="1" hangingPunct="1"/>
              <a:t>5</a:t>
            </a:fld>
            <a:endParaRPr lang="en-US" sz="1200">
              <a:latin typeface="Arial" charset="0"/>
            </a:endParaRPr>
          </a:p>
        </p:txBody>
      </p:sp>
      <p:sp>
        <p:nvSpPr>
          <p:cNvPr id="128003" name="Rectangle 2"/>
          <p:cNvSpPr>
            <a:spLocks noGrp="1" noRot="1" noChangeAspect="1" noChangeArrowheads="1" noTextEdit="1"/>
          </p:cNvSpPr>
          <p:nvPr>
            <p:ph type="sldImg"/>
          </p:nvPr>
        </p:nvSpPr>
        <p:spPr>
          <a:solidFill>
            <a:srgbClr val="FFFFFF"/>
          </a:solidFill>
          <a:ln/>
        </p:spPr>
      </p:sp>
      <p:sp>
        <p:nvSpPr>
          <p:cNvPr id="12800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95A4A00-6E65-4335-8DBC-F3FD48F6247B}" type="slidenum">
              <a:rPr lang="en-US" sz="1200" smtClean="0">
                <a:latin typeface="Arial" charset="0"/>
              </a:rPr>
              <a:pPr eaLnBrk="1" hangingPunct="1"/>
              <a:t>54</a:t>
            </a:fld>
            <a:endParaRPr lang="en-US" sz="1200">
              <a:latin typeface="Arial" charset="0"/>
            </a:endParaRPr>
          </a:p>
        </p:txBody>
      </p:sp>
      <p:sp>
        <p:nvSpPr>
          <p:cNvPr id="168963" name="Rectangle 2"/>
          <p:cNvSpPr>
            <a:spLocks noGrp="1" noRot="1" noChangeAspect="1" noChangeArrowheads="1" noTextEdit="1"/>
          </p:cNvSpPr>
          <p:nvPr>
            <p:ph type="sldImg"/>
          </p:nvPr>
        </p:nvSpPr>
        <p:spPr>
          <a:solidFill>
            <a:srgbClr val="FFFFFF"/>
          </a:solidFill>
          <a:ln/>
        </p:spPr>
      </p:sp>
      <p:sp>
        <p:nvSpPr>
          <p:cNvPr id="16896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p>
          <a:p>
            <a:pPr eaLnBrk="1" hangingPunct="1"/>
            <a:r>
              <a:rPr lang="en-US" i="1"/>
              <a:t>c(n,n') </a:t>
            </a:r>
            <a:r>
              <a:rPr lang="en-US"/>
              <a:t>is the edge/arc cost from </a:t>
            </a:r>
            <a:r>
              <a:rPr lang="en-US" i="1"/>
              <a:t>n</a:t>
            </a:r>
            <a:r>
              <a:rPr lang="en-US"/>
              <a:t> to </a:t>
            </a:r>
            <a:r>
              <a:rPr lang="en-US" i="1"/>
              <a:t>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consistent heuristic must also be admissible.  </a:t>
            </a:r>
          </a:p>
          <a:p>
            <a:r>
              <a:rPr lang="en-US" dirty="0"/>
              <a:t>Example</a:t>
            </a:r>
            <a:r>
              <a:rPr lang="en-US" baseline="0" dirty="0"/>
              <a:t> on previous slide, </a:t>
            </a:r>
            <a:r>
              <a:rPr lang="en-US" dirty="0"/>
              <a:t>h(C)=900, h(D)=1, c(C,D)</a:t>
            </a:r>
            <a:r>
              <a:rPr lang="en-US" baseline="0" dirty="0"/>
              <a:t>=1 so 1 is NOT greater than or equal to 900 – 1 = 899.  So this heuristic is NOT consistent.  </a:t>
            </a:r>
            <a:endParaRPr lang="en-US" dirty="0"/>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55</a:t>
            </a:fld>
            <a:endParaRPr lang="en-US"/>
          </a:p>
        </p:txBody>
      </p:sp>
    </p:spTree>
    <p:extLst>
      <p:ext uri="{BB962C8B-B14F-4D97-AF65-F5344CB8AC3E}">
        <p14:creationId xmlns:p14="http://schemas.microsoft.com/office/powerpoint/2010/main" val="2693028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6914" name="Text Box 1"/>
          <p:cNvSpPr txBox="1">
            <a:spLocks noChangeArrowheads="1"/>
          </p:cNvSpPr>
          <p:nvPr/>
        </p:nvSpPr>
        <p:spPr bwMode="auto">
          <a:xfrm>
            <a:off x="1524000" y="514350"/>
            <a:ext cx="6096000" cy="257175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a:p>
        </p:txBody>
      </p:sp>
      <p:sp>
        <p:nvSpPr>
          <p:cNvPr id="166915" name="Rectangle 2"/>
          <p:cNvSpPr>
            <a:spLocks noGrp="1" noChangeArrowheads="1"/>
          </p:cNvSpPr>
          <p:nvPr>
            <p:ph type="body"/>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r>
              <a:rPr lang="en-US" dirty="0">
                <a:latin typeface="Times New Roman" pitchFamily="18" charset="0"/>
              </a:rPr>
              <a:t>To be consistent, h</a:t>
            </a:r>
            <a:r>
              <a:rPr lang="mr-IN" dirty="0">
                <a:latin typeface="Times New Roman" pitchFamily="18" charset="0"/>
              </a:rPr>
              <a:t>(C)</a:t>
            </a:r>
            <a:r>
              <a:rPr lang="de-DE" dirty="0">
                <a:latin typeface="Times New Roman" pitchFamily="18" charset="0"/>
              </a:rPr>
              <a:t> &lt;= c(</a:t>
            </a:r>
            <a:r>
              <a:rPr lang="de-DE" dirty="0" err="1">
                <a:latin typeface="Times New Roman" pitchFamily="18" charset="0"/>
              </a:rPr>
              <a:t>n</a:t>
            </a:r>
            <a:r>
              <a:rPr lang="de-DE" dirty="0">
                <a:latin typeface="Times New Roman" pitchFamily="18" charset="0"/>
              </a:rPr>
              <a:t>,</a:t>
            </a:r>
            <a:r>
              <a:rPr lang="de-DE" baseline="0" dirty="0">
                <a:latin typeface="Times New Roman" pitchFamily="18" charset="0"/>
              </a:rPr>
              <a:t> </a:t>
            </a:r>
            <a:r>
              <a:rPr lang="de-DE" baseline="0" dirty="0" err="1">
                <a:latin typeface="Times New Roman" pitchFamily="18" charset="0"/>
              </a:rPr>
              <a:t>n</a:t>
            </a:r>
            <a:r>
              <a:rPr lang="de-DE" baseline="0" dirty="0">
                <a:latin typeface="Times New Roman" pitchFamily="18" charset="0"/>
              </a:rPr>
              <a:t>‘) + h(D), i.e., 900 &lt;= 1 + 1, </a:t>
            </a:r>
            <a:r>
              <a:rPr lang="de-DE" baseline="0" dirty="0" err="1">
                <a:latin typeface="Times New Roman" pitchFamily="18" charset="0"/>
              </a:rPr>
              <a:t>which</a:t>
            </a:r>
            <a:r>
              <a:rPr lang="de-DE" baseline="0" dirty="0">
                <a:latin typeface="Times New Roman" pitchFamily="18" charset="0"/>
              </a:rPr>
              <a:t> </a:t>
            </a:r>
            <a:r>
              <a:rPr lang="de-DE" baseline="0" dirty="0" err="1">
                <a:latin typeface="Times New Roman" pitchFamily="18" charset="0"/>
              </a:rPr>
              <a:t>is</a:t>
            </a:r>
            <a:r>
              <a:rPr lang="de-DE" baseline="0" dirty="0">
                <a:latin typeface="Times New Roman" pitchFamily="18" charset="0"/>
              </a:rPr>
              <a:t> not </a:t>
            </a:r>
            <a:r>
              <a:rPr lang="de-DE" baseline="0" dirty="0" err="1">
                <a:latin typeface="Times New Roman" pitchFamily="18" charset="0"/>
              </a:rPr>
              <a:t>true</a:t>
            </a:r>
            <a:r>
              <a:rPr lang="de-DE" baseline="0" dirty="0">
                <a:latin typeface="Times New Roman" pitchFamily="18" charset="0"/>
              </a:rPr>
              <a:t>  </a:t>
            </a:r>
            <a:endParaRPr lang="en-US" dirty="0">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AAE416B-39AF-4A85-A543-B7FB876F17E6}" type="slidenum">
              <a:rPr lang="en-US" sz="1200" smtClean="0">
                <a:latin typeface="Arial" charset="0"/>
              </a:rPr>
              <a:pPr eaLnBrk="1" hangingPunct="1"/>
              <a:t>57</a:t>
            </a:fld>
            <a:endParaRPr lang="en-US" sz="1200">
              <a:latin typeface="Arial" charset="0"/>
            </a:endParaRPr>
          </a:p>
        </p:txBody>
      </p:sp>
      <p:sp>
        <p:nvSpPr>
          <p:cNvPr id="169987" name="Rectangle 2"/>
          <p:cNvSpPr>
            <a:spLocks noGrp="1" noRot="1" noChangeAspect="1" noChangeArrowheads="1" noTextEdit="1"/>
          </p:cNvSpPr>
          <p:nvPr>
            <p:ph type="sldImg"/>
          </p:nvPr>
        </p:nvSpPr>
        <p:spPr>
          <a:solidFill>
            <a:srgbClr val="FFFFFF"/>
          </a:solidFill>
          <a:ln/>
        </p:spPr>
      </p:sp>
      <p:sp>
        <p:nvSpPr>
          <p:cNvPr id="1699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sz="1600" dirty="0"/>
              <a:t>This </a:t>
            </a:r>
            <a:r>
              <a:rPr lang="en-US" sz="1600" i="1" dirty="0"/>
              <a:t>h</a:t>
            </a:r>
            <a:r>
              <a:rPr lang="en-US" sz="1600" dirty="0"/>
              <a:t> is </a:t>
            </a:r>
            <a:r>
              <a:rPr lang="en-US" sz="1600" b="1" i="1" dirty="0"/>
              <a:t>both</a:t>
            </a:r>
            <a:r>
              <a:rPr lang="en-US" sz="1600" dirty="0"/>
              <a:t> admissible and consistent.  For example, </a:t>
            </a:r>
            <a:r>
              <a:rPr lang="en-US" sz="1600" baseline="0" dirty="0"/>
              <a:t> h(S) – h(B) = 8 – 4 = 4 &lt;= 5, and h(S) – h(A) = 8 – 8 = 0 &lt;= 1</a:t>
            </a:r>
            <a:endParaRPr lang="en-US" sz="16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044B7CC-EE7A-440E-BDF9-47145FFF1075}" type="slidenum">
              <a:rPr lang="en-US" sz="1200" smtClean="0">
                <a:latin typeface="Arial" charset="0"/>
              </a:rPr>
              <a:pPr eaLnBrk="1" hangingPunct="1"/>
              <a:t>58</a:t>
            </a:fld>
            <a:endParaRPr lang="en-US" sz="1200">
              <a:latin typeface="Arial" charset="0"/>
            </a:endParaRPr>
          </a:p>
        </p:txBody>
      </p:sp>
      <p:sp>
        <p:nvSpPr>
          <p:cNvPr id="171011" name="Rectangle 2"/>
          <p:cNvSpPr>
            <a:spLocks noGrp="1" noRot="1" noChangeAspect="1" noChangeArrowheads="1" noTextEdit="1"/>
          </p:cNvSpPr>
          <p:nvPr>
            <p:ph type="sldImg"/>
          </p:nvPr>
        </p:nvSpPr>
        <p:spPr>
          <a:solidFill>
            <a:srgbClr val="FFFFFF"/>
          </a:solidFill>
          <a:ln/>
        </p:spPr>
      </p:sp>
      <p:sp>
        <p:nvSpPr>
          <p:cNvPr id="17101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5EEB17B-E8D9-4208-A9A1-EC29D8572E17}" type="slidenum">
              <a:rPr lang="en-US" sz="1200" smtClean="0">
                <a:latin typeface="Arial" charset="0"/>
              </a:rPr>
              <a:pPr eaLnBrk="1" hangingPunct="1"/>
              <a:t>59</a:t>
            </a:fld>
            <a:endParaRPr lang="en-US" sz="1200">
              <a:latin typeface="Arial" charset="0"/>
            </a:endParaRPr>
          </a:p>
        </p:txBody>
      </p:sp>
      <p:sp>
        <p:nvSpPr>
          <p:cNvPr id="172035" name="Rectangle 2"/>
          <p:cNvSpPr>
            <a:spLocks noGrp="1" noRot="1" noChangeAspect="1" noChangeArrowheads="1" noTextEdit="1"/>
          </p:cNvSpPr>
          <p:nvPr>
            <p:ph type="sldImg"/>
          </p:nvPr>
        </p:nvSpPr>
        <p:spPr>
          <a:solidFill>
            <a:srgbClr val="FFFFFF"/>
          </a:solidFill>
          <a:ln/>
        </p:spPr>
      </p:sp>
      <p:sp>
        <p:nvSpPr>
          <p:cNvPr id="17203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4DF866C-7313-4837-BD45-5026BCE7E226}" type="slidenum">
              <a:rPr lang="en-US" sz="1200" smtClean="0">
                <a:latin typeface="Arial" charset="0"/>
              </a:rPr>
              <a:pPr eaLnBrk="1" hangingPunct="1"/>
              <a:t>60</a:t>
            </a:fld>
            <a:endParaRPr lang="en-US" sz="1200">
              <a:latin typeface="Arial" charset="0"/>
            </a:endParaRPr>
          </a:p>
        </p:txBody>
      </p:sp>
      <p:sp>
        <p:nvSpPr>
          <p:cNvPr id="173059" name="Rectangle 2"/>
          <p:cNvSpPr>
            <a:spLocks noGrp="1" noRot="1" noChangeAspect="1" noChangeArrowheads="1" noTextEdit="1"/>
          </p:cNvSpPr>
          <p:nvPr>
            <p:ph type="sldImg"/>
          </p:nvPr>
        </p:nvSpPr>
        <p:spPr>
          <a:solidFill>
            <a:srgbClr val="FFFFFF"/>
          </a:solidFill>
          <a:ln/>
        </p:spPr>
      </p:sp>
      <p:sp>
        <p:nvSpPr>
          <p:cNvPr id="1730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1EA16FC-795F-480E-9730-8084E230820C}" type="slidenum">
              <a:rPr lang="en-US" sz="1200" smtClean="0">
                <a:latin typeface="Arial" charset="0"/>
              </a:rPr>
              <a:pPr eaLnBrk="1" hangingPunct="1"/>
              <a:t>61</a:t>
            </a:fld>
            <a:endParaRPr lang="en-US" sz="1200">
              <a:latin typeface="Arial" charset="0"/>
            </a:endParaRPr>
          </a:p>
        </p:txBody>
      </p:sp>
      <p:sp>
        <p:nvSpPr>
          <p:cNvPr id="174083" name="Rectangle 2"/>
          <p:cNvSpPr>
            <a:spLocks noGrp="1" noRot="1" noChangeAspect="1" noChangeArrowheads="1" noTextEdit="1"/>
          </p:cNvSpPr>
          <p:nvPr>
            <p:ph type="sldImg"/>
          </p:nvPr>
        </p:nvSpPr>
        <p:spPr>
          <a:solidFill>
            <a:srgbClr val="FFFFFF"/>
          </a:solidFill>
          <a:ln/>
        </p:spPr>
      </p:sp>
      <p:sp>
        <p:nvSpPr>
          <p:cNvPr id="17408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5FF9CBE-C66E-4003-9CE9-1BB993320599}" type="slidenum">
              <a:rPr lang="en-US" sz="1200" smtClean="0">
                <a:latin typeface="Arial" charset="0"/>
              </a:rPr>
              <a:pPr eaLnBrk="1" hangingPunct="1"/>
              <a:t>62</a:t>
            </a:fld>
            <a:endParaRPr lang="en-US" sz="1200">
              <a:latin typeface="Arial" charset="0"/>
            </a:endParaRPr>
          </a:p>
        </p:txBody>
      </p:sp>
      <p:sp>
        <p:nvSpPr>
          <p:cNvPr id="175107" name="Rectangle 2"/>
          <p:cNvSpPr>
            <a:spLocks noGrp="1" noRot="1" noChangeAspect="1" noChangeArrowheads="1" noTextEdit="1"/>
          </p:cNvSpPr>
          <p:nvPr>
            <p:ph type="sldImg"/>
          </p:nvPr>
        </p:nvSpPr>
        <p:spPr>
          <a:solidFill>
            <a:srgbClr val="FFFFFF"/>
          </a:solidFill>
          <a:ln/>
        </p:spPr>
      </p:sp>
      <p:sp>
        <p:nvSpPr>
          <p:cNvPr id="17510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show text example: traveling from Arad to Bucharest in Romania, </a:t>
            </a:r>
            <a:r>
              <a:rPr lang="en-US" i="1" dirty="0"/>
              <a:t>g(n)</a:t>
            </a:r>
            <a:r>
              <a:rPr lang="en-US" dirty="0"/>
              <a:t> actual road distance, </a:t>
            </a:r>
            <a:r>
              <a:rPr lang="en-US" i="1" dirty="0"/>
              <a:t>h(n)</a:t>
            </a:r>
            <a:r>
              <a:rPr lang="en-US" dirty="0"/>
              <a:t> is straight-line distance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Cities in Romania</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63</a:t>
            </a:fld>
            <a:endParaRPr lang="en-US"/>
          </a:p>
        </p:txBody>
      </p:sp>
    </p:spTree>
    <p:extLst>
      <p:ext uri="{BB962C8B-B14F-4D97-AF65-F5344CB8AC3E}">
        <p14:creationId xmlns:p14="http://schemas.microsoft.com/office/powerpoint/2010/main" val="1844930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C98EB32-BDBE-4C6F-86DC-1C2634AAA0A1}" type="slidenum">
              <a:rPr lang="en-US" sz="1200" smtClean="0">
                <a:latin typeface="Arial" charset="0"/>
              </a:rPr>
              <a:pPr eaLnBrk="1" hangingPunct="1"/>
              <a:t>6</a:t>
            </a:fld>
            <a:endParaRPr lang="en-US" sz="1200">
              <a:latin typeface="Arial" charset="0"/>
            </a:endParaRPr>
          </a:p>
        </p:txBody>
      </p:sp>
      <p:sp>
        <p:nvSpPr>
          <p:cNvPr id="129027" name="Rectangle 2"/>
          <p:cNvSpPr>
            <a:spLocks noGrp="1" noRot="1" noChangeAspect="1" noChangeArrowheads="1" noTextEdit="1"/>
          </p:cNvSpPr>
          <p:nvPr>
            <p:ph type="sldImg"/>
          </p:nvPr>
        </p:nvSpPr>
        <p:spPr>
          <a:solidFill>
            <a:srgbClr val="FFFFFF"/>
          </a:solidFill>
          <a:ln/>
        </p:spPr>
      </p:sp>
      <p:sp>
        <p:nvSpPr>
          <p:cNvPr id="12902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Sibiu at front of Frontier so expand it next</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65</a:t>
            </a:fld>
            <a:endParaRPr lang="en-US"/>
          </a:p>
        </p:txBody>
      </p:sp>
    </p:spTree>
    <p:extLst>
      <p:ext uri="{BB962C8B-B14F-4D97-AF65-F5344CB8AC3E}">
        <p14:creationId xmlns:p14="http://schemas.microsoft.com/office/powerpoint/2010/main" val="3250497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Rimnicu</a:t>
            </a:r>
            <a:r>
              <a:rPr lang="en-US" dirty="0"/>
              <a:t> </a:t>
            </a:r>
            <a:r>
              <a:rPr lang="en-US" dirty="0" err="1"/>
              <a:t>Vilcea</a:t>
            </a:r>
            <a:r>
              <a:rPr lang="en-US" dirty="0"/>
              <a:t> expanded next</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66</a:t>
            </a:fld>
            <a:endParaRPr lang="en-US"/>
          </a:p>
        </p:txBody>
      </p:sp>
    </p:spTree>
    <p:extLst>
      <p:ext uri="{BB962C8B-B14F-4D97-AF65-F5344CB8AC3E}">
        <p14:creationId xmlns:p14="http://schemas.microsoft.com/office/powerpoint/2010/main" val="29293643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0</a:t>
            </a:r>
            <a:r>
              <a:rPr lang="en-US" baseline="30000" dirty="0"/>
              <a:t>th</a:t>
            </a:r>
            <a:r>
              <a:rPr lang="en-US" dirty="0"/>
              <a:t> law was added later by Asimov in his fiction when robots had taken responsibility for government of whole planets and human civilizations.  </a:t>
            </a:r>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72</a:t>
            </a:fld>
            <a:endParaRPr lang="en-US"/>
          </a:p>
        </p:txBody>
      </p:sp>
    </p:spTree>
    <p:extLst>
      <p:ext uri="{BB962C8B-B14F-4D97-AF65-F5344CB8AC3E}">
        <p14:creationId xmlns:p14="http://schemas.microsoft.com/office/powerpoint/2010/main" val="7272854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8B6E9F8-24DF-4881-AAD6-1531D48B3E36}" type="slidenum">
              <a:rPr lang="en-US" sz="1200" smtClean="0">
                <a:latin typeface="Arial" charset="0"/>
              </a:rPr>
              <a:pPr eaLnBrk="1" hangingPunct="1"/>
              <a:t>73</a:t>
            </a:fld>
            <a:endParaRPr lang="en-US" sz="1200">
              <a:latin typeface="Arial" charset="0"/>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14DC350-D7ED-44D2-9ED3-CA56DBB4D33B}" type="slidenum">
              <a:rPr lang="en-US" sz="1200" smtClean="0">
                <a:latin typeface="Arial" charset="0"/>
              </a:rPr>
              <a:pPr eaLnBrk="1" hangingPunct="1"/>
              <a:t>74</a:t>
            </a:fld>
            <a:endParaRPr lang="en-US" sz="1200">
              <a:latin typeface="Arial"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dirty="0"/>
              <a:t>CLICK EACH</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E585309D-73A7-443A-9C14-8CDEADEA448D}" type="slidenum">
              <a:rPr lang="en-US" sz="1200" smtClean="0">
                <a:latin typeface="Arial" charset="0"/>
              </a:rPr>
              <a:pPr eaLnBrk="1" hangingPunct="1"/>
              <a:t>75</a:t>
            </a:fld>
            <a:endParaRPr lang="en-US" sz="1200">
              <a:latin typeface="Arial"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43926C-5A0F-4351-876F-773E83279030}" type="slidenum">
              <a:rPr lang="en-US" sz="1200" smtClean="0">
                <a:latin typeface="Arial" charset="0"/>
              </a:rPr>
              <a:pPr eaLnBrk="1" hangingPunct="1"/>
              <a:t>76</a:t>
            </a:fld>
            <a:endParaRPr lang="en-US" sz="1200">
              <a:latin typeface="Arial" charset="0"/>
            </a:endParaRPr>
          </a:p>
        </p:txBody>
      </p:sp>
      <p:sp>
        <p:nvSpPr>
          <p:cNvPr id="179203" name="Rectangle 2"/>
          <p:cNvSpPr>
            <a:spLocks noGrp="1" noRot="1" noChangeAspect="1" noChangeArrowheads="1" noTextEdit="1"/>
          </p:cNvSpPr>
          <p:nvPr>
            <p:ph type="sldImg"/>
          </p:nvPr>
        </p:nvSpPr>
        <p:spPr>
          <a:xfrm>
            <a:off x="2859088" y="514350"/>
            <a:ext cx="3429000" cy="2571750"/>
          </a:xfrm>
          <a:ln/>
        </p:spPr>
      </p:sp>
      <p:sp>
        <p:nvSpPr>
          <p:cNvPr id="179204"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165D3D6-CE7E-4513-9E41-67DE6DC8F18F}" type="slidenum">
              <a:rPr lang="en-US" sz="1200" smtClean="0">
                <a:latin typeface="Arial" charset="0"/>
              </a:rPr>
              <a:pPr eaLnBrk="1" hangingPunct="1"/>
              <a:t>77</a:t>
            </a:fld>
            <a:endParaRPr lang="en-US" sz="1200">
              <a:latin typeface="Arial" charset="0"/>
            </a:endParaRPr>
          </a:p>
        </p:txBody>
      </p:sp>
      <p:sp>
        <p:nvSpPr>
          <p:cNvPr id="180227" name="Rectangle 2"/>
          <p:cNvSpPr>
            <a:spLocks noGrp="1" noRot="1" noChangeAspect="1" noChangeArrowheads="1" noTextEdit="1"/>
          </p:cNvSpPr>
          <p:nvPr>
            <p:ph type="sldImg"/>
          </p:nvPr>
        </p:nvSpPr>
        <p:spPr>
          <a:xfrm>
            <a:off x="2859088" y="514350"/>
            <a:ext cx="3429000" cy="2571750"/>
          </a:xfrm>
          <a:ln/>
        </p:spPr>
      </p:sp>
      <p:sp>
        <p:nvSpPr>
          <p:cNvPr id="180228"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Avoids the overhead of maintaining Frontier list</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1859A81-9EDF-4060-AE49-DCBC29BD1D48}" type="slidenum">
              <a:rPr lang="en-US" sz="1200" smtClean="0">
                <a:latin typeface="Arial" charset="0"/>
              </a:rPr>
              <a:pPr eaLnBrk="1" hangingPunct="1"/>
              <a:t>78</a:t>
            </a:fld>
            <a:endParaRPr lang="en-US" sz="1200">
              <a:latin typeface="Arial" charset="0"/>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dirty="0"/>
              <a:t>CLICK EACH SUB</a:t>
            </a:r>
          </a:p>
          <a:p>
            <a:pPr eaLnBrk="1" hangingPunct="1"/>
            <a:r>
              <a:rPr lang="en-US" dirty="0"/>
              <a:t>For example, in the 8-puzzle, if we relax the assumption about how a tile can be moved so that any tile can be moved in a single step from any position to any other position, then this means that a solution costs only the number of misplaced tiles since each misplaced tile can now be moved in one step to its goal position. This heuristic is admissible because at each move just one tile moves one position, so this is the minimum number of steps to get each of the misplaced tiles to their goal position.</a:t>
            </a:r>
          </a:p>
          <a:p>
            <a:pPr eaLnBrk="1" hangingPunct="1"/>
            <a:r>
              <a:rPr lang="en-US" dirty="0"/>
              <a:t>Similarly, if we assume that tiles in the 8-puzzle are restricted to moving one square horizontally or vertically at a time, but we relax the assumption that only one tile can occur at a board position at a time, then each tile can be moved independently to its goal position, taking a number of steps equal to the  Manhattan distance from its start position to its goal position. This leads to a heuristic which is the sum of the distances of the misplaced tiles to their goal positions. This heuristic is admissible.</a:t>
            </a:r>
            <a:endParaRPr lang="en-US" b="1"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F93AAE5-41C5-4F48-A909-5B2390AC57CB}" type="slidenum">
              <a:rPr lang="en-US" sz="1200" smtClean="0">
                <a:latin typeface="Arial" charset="0"/>
              </a:rPr>
              <a:pPr eaLnBrk="1" hangingPunct="1"/>
              <a:t>79</a:t>
            </a:fld>
            <a:endParaRPr lang="en-US" sz="1200">
              <a:latin typeface="Arial" charset="0"/>
            </a:endParaRPr>
          </a:p>
        </p:txBody>
      </p:sp>
      <p:sp>
        <p:nvSpPr>
          <p:cNvPr id="182275" name="Rectangle 2"/>
          <p:cNvSpPr>
            <a:spLocks noGrp="1" noRot="1" noChangeAspect="1" noChangeArrowheads="1" noTextEdit="1"/>
          </p:cNvSpPr>
          <p:nvPr>
            <p:ph type="sldImg"/>
          </p:nvPr>
        </p:nvSpPr>
        <p:spPr>
          <a:xfrm>
            <a:off x="2859088" y="514350"/>
            <a:ext cx="3429000" cy="2571750"/>
          </a:xfrm>
          <a:ln/>
        </p:spPr>
      </p:sp>
      <p:sp>
        <p:nvSpPr>
          <p:cNvPr id="182276" name="Rectangle 3"/>
          <p:cNvSpPr>
            <a:spLocks noGrp="1" noChangeArrowheads="1"/>
          </p:cNvSpPr>
          <p:nvPr>
            <p:ph type="body" idx="1"/>
          </p:nvPr>
        </p:nvSpPr>
        <p:spPr>
          <a:xfrm>
            <a:off x="914400" y="3257550"/>
            <a:ext cx="7315200" cy="3086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ACC3351-45F3-4931-B6C0-DFA1851AD01D}" type="slidenum">
              <a:rPr lang="en-US" sz="1200" smtClean="0">
                <a:latin typeface="Arial" charset="0"/>
              </a:rPr>
              <a:pPr eaLnBrk="1" hangingPunct="1"/>
              <a:t>7</a:t>
            </a:fld>
            <a:endParaRPr lang="en-US" sz="1200">
              <a:latin typeface="Arial" charset="0"/>
            </a:endParaRPr>
          </a:p>
        </p:txBody>
      </p:sp>
      <p:sp>
        <p:nvSpPr>
          <p:cNvPr id="130051" name="Rectangle 2"/>
          <p:cNvSpPr>
            <a:spLocks noGrp="1" noRot="1" noChangeAspect="1" noChangeArrowheads="1" noTextEdit="1"/>
          </p:cNvSpPr>
          <p:nvPr>
            <p:ph type="sldImg"/>
          </p:nvPr>
        </p:nvSpPr>
        <p:spPr>
          <a:solidFill>
            <a:srgbClr val="FFFFFF"/>
          </a:solidFill>
          <a:ln/>
        </p:spPr>
      </p:sp>
      <p:sp>
        <p:nvSpPr>
          <p:cNvPr id="13005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B269C25-5608-40EC-ADAD-441D0DFDDE0B}" type="slidenum">
              <a:rPr lang="en-US" sz="1200" smtClean="0">
                <a:latin typeface="Arial" charset="0"/>
              </a:rPr>
              <a:pPr eaLnBrk="1" hangingPunct="1"/>
              <a:t>80</a:t>
            </a:fld>
            <a:endParaRPr lang="en-US" sz="1200">
              <a:latin typeface="Arial"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3D7D3C2-1F12-4421-A36A-A914ADA25BB0}" type="slidenum">
              <a:rPr lang="en-US" sz="1200" smtClean="0">
                <a:latin typeface="Arial" charset="0"/>
              </a:rPr>
              <a:pPr eaLnBrk="1" hangingPunct="1"/>
              <a:t>92</a:t>
            </a:fld>
            <a:endParaRPr lang="en-US" sz="1200">
              <a:latin typeface="Arial" charset="0"/>
            </a:endParaRPr>
          </a:p>
        </p:txBody>
      </p:sp>
      <p:sp>
        <p:nvSpPr>
          <p:cNvPr id="184323" name="Rectangle 2"/>
          <p:cNvSpPr>
            <a:spLocks noGrp="1" noRot="1" noChangeAspect="1" noChangeArrowheads="1" noTextEdit="1"/>
          </p:cNvSpPr>
          <p:nvPr>
            <p:ph type="sldImg"/>
          </p:nvPr>
        </p:nvSpPr>
        <p:spPr>
          <a:solidFill>
            <a:srgbClr val="FFFFFF"/>
          </a:solidFill>
          <a:ln/>
        </p:spPr>
      </p:sp>
      <p:sp>
        <p:nvSpPr>
          <p:cNvPr id="18432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96B3D4C-D0DF-4DC2-9DC4-D0C3F6264070}" type="slidenum">
              <a:rPr lang="en-US" sz="1200" smtClean="0">
                <a:latin typeface="Arial" charset="0"/>
              </a:rPr>
              <a:pPr eaLnBrk="1" hangingPunct="1"/>
              <a:t>93</a:t>
            </a:fld>
            <a:endParaRPr lang="en-US" sz="1200">
              <a:latin typeface="Arial" charset="0"/>
            </a:endParaRPr>
          </a:p>
        </p:txBody>
      </p:sp>
      <p:sp>
        <p:nvSpPr>
          <p:cNvPr id="185347" name="Rectangle 2"/>
          <p:cNvSpPr>
            <a:spLocks noGrp="1" noRot="1" noChangeAspect="1" noChangeArrowheads="1" noTextEdit="1"/>
          </p:cNvSpPr>
          <p:nvPr>
            <p:ph type="sldImg"/>
          </p:nvPr>
        </p:nvSpPr>
        <p:spPr>
          <a:solidFill>
            <a:srgbClr val="FFFFFF"/>
          </a:solidFill>
          <a:ln/>
        </p:spPr>
      </p:sp>
      <p:sp>
        <p:nvSpPr>
          <p:cNvPr id="1853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5940BA5-AB1A-4033-88E1-EB181A3F514B}" type="slidenum">
              <a:rPr lang="en-US" sz="1200" smtClean="0">
                <a:latin typeface="Arial" charset="0"/>
              </a:rPr>
              <a:pPr eaLnBrk="1" hangingPunct="1"/>
              <a:t>94</a:t>
            </a:fld>
            <a:endParaRPr lang="en-US" sz="1200">
              <a:latin typeface="Arial" charset="0"/>
            </a:endParaRPr>
          </a:p>
        </p:txBody>
      </p:sp>
      <p:sp>
        <p:nvSpPr>
          <p:cNvPr id="186371" name="Rectangle 2"/>
          <p:cNvSpPr>
            <a:spLocks noGrp="1" noRot="1" noChangeAspect="1" noChangeArrowheads="1" noTextEdit="1"/>
          </p:cNvSpPr>
          <p:nvPr>
            <p:ph type="sldImg"/>
          </p:nvPr>
        </p:nvSpPr>
        <p:spPr>
          <a:solidFill>
            <a:srgbClr val="FFFFFF"/>
          </a:solidFill>
          <a:ln/>
        </p:spPr>
      </p:sp>
      <p:sp>
        <p:nvSpPr>
          <p:cNvPr id="186372"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EACH SUB</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76D1E48-682C-47D3-9142-62B361ED0E33}" type="slidenum">
              <a:rPr lang="en-US" sz="1200" smtClean="0">
                <a:latin typeface="Arial" charset="0"/>
              </a:rPr>
              <a:pPr eaLnBrk="1" hangingPunct="1"/>
              <a:t>95</a:t>
            </a:fld>
            <a:endParaRPr lang="en-US" sz="1200">
              <a:latin typeface="Arial"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F5637F8-7991-4298-8E8E-0B707019EFFB}" type="slidenum">
              <a:rPr lang="en-US" sz="1200" smtClean="0">
                <a:latin typeface="Arial" charset="0"/>
              </a:rPr>
              <a:pPr eaLnBrk="1" hangingPunct="1"/>
              <a:t>96</a:t>
            </a:fld>
            <a:endParaRPr lang="en-US" sz="1200">
              <a:latin typeface="Arial"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a:t>
            </a:r>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8282AF1-0302-4252-8C5E-912BDE75305E}" type="slidenum">
              <a:rPr lang="en-US" sz="1200" smtClean="0">
                <a:latin typeface="Arial" charset="0"/>
              </a:rPr>
              <a:pPr eaLnBrk="1" hangingPunct="1"/>
              <a:t>97</a:t>
            </a:fld>
            <a:endParaRPr lang="en-US" sz="1200">
              <a:latin typeface="Arial"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C0AD89B-FE9F-4753-BFC9-159D1AF3BC96}" type="slidenum">
              <a:rPr lang="en-US" sz="1200" smtClean="0">
                <a:latin typeface="Arial" charset="0"/>
              </a:rPr>
              <a:pPr eaLnBrk="1" hangingPunct="1"/>
              <a:t>98</a:t>
            </a:fld>
            <a:endParaRPr lang="en-US" sz="1200">
              <a:latin typeface="Arial" charset="0"/>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8C55E2D-ED22-4EC1-87D6-45DEA0C4F6A1}" type="slidenum">
              <a:rPr lang="en-US" sz="1200" smtClean="0">
                <a:latin typeface="Arial" charset="0"/>
              </a:rPr>
              <a:pPr eaLnBrk="1" hangingPunct="1"/>
              <a:t>99</a:t>
            </a:fld>
            <a:endParaRPr lang="en-US" sz="1200">
              <a:latin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ANIM: 1.</a:t>
            </a:r>
            <a:r>
              <a:rPr lang="en-US"/>
              <a:t> graph, </a:t>
            </a:r>
            <a:r>
              <a:rPr lang="en-US" b="1"/>
              <a:t>2. </a:t>
            </a:r>
            <a:r>
              <a:rPr lang="en-US"/>
              <a:t>5 City…, </a:t>
            </a:r>
            <a:r>
              <a:rPr lang="en-US" b="1"/>
              <a:t>3.</a:t>
            </a:r>
            <a:r>
              <a:rPr lang="en-US"/>
              <a:t> </a:t>
            </a:r>
            <a:r>
              <a:rPr lang="en-US" b="1"/>
              <a:t>CLICK EACH</a:t>
            </a:r>
            <a:r>
              <a:rPr lang="en-US"/>
              <a:t>, </a:t>
            </a:r>
            <a:r>
              <a:rPr lang="en-US" b="1"/>
              <a:t>4.</a:t>
            </a:r>
            <a:r>
              <a:rPr lang="en-US"/>
              <a:t> table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8C55E2D-ED22-4EC1-87D6-45DEA0C4F6A1}" type="slidenum">
              <a:rPr lang="en-US" sz="1200" smtClean="0">
                <a:latin typeface="Arial" charset="0"/>
              </a:rPr>
              <a:pPr eaLnBrk="1" hangingPunct="1"/>
              <a:t>100</a:t>
            </a:fld>
            <a:endParaRPr lang="en-US" sz="1200">
              <a:latin typeface="Arial"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dirty="0"/>
              <a:t>CLICK ANIM: 1.</a:t>
            </a:r>
            <a:r>
              <a:rPr lang="en-US" dirty="0"/>
              <a:t> graph, </a:t>
            </a:r>
            <a:r>
              <a:rPr lang="en-US" b="1" dirty="0"/>
              <a:t>2. </a:t>
            </a:r>
            <a:r>
              <a:rPr lang="en-US" dirty="0"/>
              <a:t>5 City…, </a:t>
            </a:r>
            <a:r>
              <a:rPr lang="en-US" b="1" dirty="0"/>
              <a:t>3.</a:t>
            </a:r>
            <a:r>
              <a:rPr lang="en-US" dirty="0"/>
              <a:t> </a:t>
            </a:r>
            <a:r>
              <a:rPr lang="en-US" b="1" dirty="0"/>
              <a:t>CLICK EACH</a:t>
            </a:r>
            <a:r>
              <a:rPr lang="en-US" dirty="0"/>
              <a:t>, </a:t>
            </a:r>
            <a:r>
              <a:rPr lang="en-US" b="1" dirty="0"/>
              <a:t>4.</a:t>
            </a:r>
            <a:r>
              <a:rPr lang="en-US" dirty="0"/>
              <a:t> table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EB4276B-DE67-434C-9443-9CE93982755E}" type="slidenum">
              <a:rPr lang="en-US" sz="1200" smtClean="0">
                <a:latin typeface="Arial" charset="0"/>
              </a:rPr>
              <a:pPr eaLnBrk="1" hangingPunct="1"/>
              <a:t>8</a:t>
            </a:fld>
            <a:endParaRPr lang="en-US" sz="1200">
              <a:latin typeface="Arial" charset="0"/>
            </a:endParaRPr>
          </a:p>
        </p:txBody>
      </p:sp>
      <p:sp>
        <p:nvSpPr>
          <p:cNvPr id="131075" name="Rectangle 2"/>
          <p:cNvSpPr>
            <a:spLocks noGrp="1" noRot="1" noChangeAspect="1" noChangeArrowheads="1" noTextEdit="1"/>
          </p:cNvSpPr>
          <p:nvPr>
            <p:ph type="sldImg"/>
          </p:nvPr>
        </p:nvSpPr>
        <p:spPr>
          <a:solidFill>
            <a:srgbClr val="FFFFFF"/>
          </a:solidFill>
          <a:ln/>
        </p:spPr>
      </p:sp>
      <p:sp>
        <p:nvSpPr>
          <p:cNvPr id="13107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ANIM: 1.</a:t>
            </a:r>
            <a:r>
              <a:rPr lang="en-US"/>
              <a:t> function, </a:t>
            </a:r>
            <a:r>
              <a:rPr lang="en-US" b="1"/>
              <a:t>2. </a:t>
            </a:r>
            <a:r>
              <a:rPr lang="en-US"/>
              <a:t>graph, </a:t>
            </a:r>
            <a:r>
              <a:rPr lang="en-US" b="1"/>
              <a:t>3.</a:t>
            </a:r>
            <a:r>
              <a:rPr lang="en-US"/>
              <a:t> table, </a:t>
            </a:r>
            <a:r>
              <a:rPr lang="en-US" b="1"/>
              <a:t>4.</a:t>
            </a:r>
            <a:r>
              <a:rPr lang="en-US"/>
              <a:t> counts</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47027C7-840E-413D-979B-6D31032497A3}" type="slidenum">
              <a:rPr lang="en-US" sz="1200" smtClean="0">
                <a:latin typeface="Arial" charset="0"/>
              </a:rPr>
              <a:pPr eaLnBrk="1" hangingPunct="1"/>
              <a:t>101</a:t>
            </a:fld>
            <a:endParaRPr lang="en-US" sz="1200">
              <a:latin typeface="Arial"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ONCE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261D3B5-2CF1-47AE-9BB7-7A78469D2F6B}" type="slidenum">
              <a:rPr lang="en-US" sz="1200" smtClean="0">
                <a:latin typeface="Arial" charset="0"/>
              </a:rPr>
              <a:pPr eaLnBrk="1" hangingPunct="1"/>
              <a:t>102</a:t>
            </a:fld>
            <a:endParaRPr lang="en-US" sz="1200">
              <a:latin typeface="Arial"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(2)</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SLD is admissible</a:t>
            </a:r>
            <a:r>
              <a:rPr lang="en-US" baseline="0" dirty="0"/>
              <a:t> because it just skips all remaining cities.  </a:t>
            </a:r>
          </a:p>
          <a:p>
            <a:r>
              <a:rPr lang="en-US" dirty="0"/>
              <a:t>MST is admissible because it connects all cities but is based on a graph that is not necessarily</a:t>
            </a:r>
            <a:r>
              <a:rPr lang="en-US" baseline="0" dirty="0"/>
              <a:t> a closed loop that visits each city exactly once.  </a:t>
            </a:r>
            <a:endParaRPr lang="en-US" dirty="0"/>
          </a:p>
        </p:txBody>
      </p:sp>
      <p:sp>
        <p:nvSpPr>
          <p:cNvPr id="4" name="Slide Number Placeholder 3"/>
          <p:cNvSpPr>
            <a:spLocks noGrp="1"/>
          </p:cNvSpPr>
          <p:nvPr>
            <p:ph type="sldNum" sz="quarter" idx="10"/>
          </p:nvPr>
        </p:nvSpPr>
        <p:spPr/>
        <p:txBody>
          <a:bodyPr/>
          <a:lstStyle/>
          <a:p>
            <a:pPr>
              <a:defRPr/>
            </a:pPr>
            <a:fld id="{901D7343-399C-4297-A3CE-E2FDA9F65381}" type="slidenum">
              <a:rPr lang="en-US" smtClean="0"/>
              <a:pPr>
                <a:defRPr/>
              </a:pPr>
              <a:t>104</a:t>
            </a:fld>
            <a:endParaRPr lang="en-US"/>
          </a:p>
        </p:txBody>
      </p:sp>
    </p:spTree>
    <p:extLst>
      <p:ext uri="{BB962C8B-B14F-4D97-AF65-F5344CB8AC3E}">
        <p14:creationId xmlns:p14="http://schemas.microsoft.com/office/powerpoint/2010/main" val="23080693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765351C6-4597-4746-9BC6-E7AEF22BD1CD}" type="slidenum">
              <a:rPr lang="en-US" sz="1200" smtClean="0">
                <a:latin typeface="Arial" charset="0"/>
              </a:rPr>
              <a:pPr eaLnBrk="1" hangingPunct="1"/>
              <a:t>105</a:t>
            </a:fld>
            <a:endParaRPr lang="en-US" sz="1200">
              <a:latin typeface="Arial"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0466" name="Rectangle 1"/>
          <p:cNvSpPr>
            <a:spLocks noGrp="1" noRot="1" noChangeAspect="1" noChangeArrowheads="1" noTextEdit="1"/>
          </p:cNvSpPr>
          <p:nvPr>
            <p:ph type="sldImg"/>
          </p:nvPr>
        </p:nvSpPr>
        <p:spPr>
          <a:ln/>
        </p:spPr>
      </p:sp>
      <p:sp>
        <p:nvSpPr>
          <p:cNvPr id="190467"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261D3B5-2CF1-47AE-9BB7-7A78469D2F6B}" type="slidenum">
              <a:rPr lang="en-US" sz="1200" smtClean="0">
                <a:latin typeface="Arial" charset="0"/>
              </a:rPr>
              <a:pPr eaLnBrk="1" hangingPunct="1"/>
              <a:t>107</a:t>
            </a:fld>
            <a:endParaRPr lang="en-US" sz="1200">
              <a:latin typeface="Arial" charset="0"/>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(2)</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2960664-1410-4A99-A2BC-E2D120925F17}" type="slidenum">
              <a:rPr lang="en-US" sz="1200" smtClean="0">
                <a:latin typeface="Arial" charset="0"/>
              </a:rPr>
              <a:pPr eaLnBrk="1" hangingPunct="1"/>
              <a:t>108</a:t>
            </a:fld>
            <a:endParaRPr lang="en-US" sz="1200">
              <a:latin typeface="Arial"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7636"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7B2DE51-FF40-4078-BA1F-1C5F9FD23A41}" type="slidenum">
              <a:rPr lang="en-US" sz="1200" smtClean="0">
                <a:latin typeface="Arial" charset="0"/>
              </a:rPr>
              <a:pPr eaLnBrk="1" hangingPunct="1"/>
              <a:t>109</a:t>
            </a:fld>
            <a:endParaRPr lang="en-US" sz="1200">
              <a:latin typeface="Arial"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198660"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6C000D48-D859-4285-AE72-70BC78C01796}" type="slidenum">
              <a:rPr lang="en-US" sz="1200" smtClean="0">
                <a:latin typeface="Arial" charset="0"/>
              </a:rPr>
              <a:pPr eaLnBrk="1" hangingPunct="1"/>
              <a:t>110</a:t>
            </a:fld>
            <a:endParaRPr lang="en-US" sz="1200">
              <a:latin typeface="Arial"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D3E9185B-C787-435C-AE44-F25C58A6E260}" type="slidenum">
              <a:rPr lang="en-US" sz="1200" smtClean="0">
                <a:latin typeface="Arial" charset="0"/>
              </a:rPr>
              <a:pPr eaLnBrk="1" hangingPunct="1"/>
              <a:t>111</a:t>
            </a:fld>
            <a:endParaRPr lang="en-US" sz="1200">
              <a:latin typeface="Arial"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81C8E3E-4759-4980-947A-8D3ACAB084AE}" type="slidenum">
              <a:rPr lang="en-US" sz="1200" smtClean="0">
                <a:latin typeface="Arial" charset="0"/>
              </a:rPr>
              <a:pPr eaLnBrk="1" hangingPunct="1"/>
              <a:t>9</a:t>
            </a:fld>
            <a:endParaRPr lang="en-US" sz="1200">
              <a:latin typeface="Arial" charset="0"/>
            </a:endParaRPr>
          </a:p>
        </p:txBody>
      </p:sp>
      <p:sp>
        <p:nvSpPr>
          <p:cNvPr id="132099" name="Rectangle 2"/>
          <p:cNvSpPr>
            <a:spLocks noGrp="1" noRot="1" noChangeAspect="1" noChangeArrowheads="1" noTextEdit="1"/>
          </p:cNvSpPr>
          <p:nvPr>
            <p:ph type="sldImg"/>
          </p:nvPr>
        </p:nvSpPr>
        <p:spPr>
          <a:solidFill>
            <a:srgbClr val="FFFFFF"/>
          </a:solidFill>
          <a:ln/>
        </p:spPr>
      </p:sp>
      <p:sp>
        <p:nvSpPr>
          <p:cNvPr id="1321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b="1"/>
              <a:t>CLICK ONCE</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FEB613E2-2330-42CC-AD8D-108DA28E4EB6}" type="slidenum">
              <a:rPr lang="en-US" sz="1200" smtClean="0">
                <a:latin typeface="Arial" charset="0"/>
              </a:rPr>
              <a:pPr eaLnBrk="1" hangingPunct="1"/>
              <a:t>112</a:t>
            </a:fld>
            <a:endParaRPr lang="en-US" sz="1200">
              <a:latin typeface="Arial" charset="0"/>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1732"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CC98719-B6A9-4B13-9825-777A1E8B60EE}" type="slidenum">
              <a:rPr lang="en-US" sz="1200" smtClean="0">
                <a:latin typeface="Arial" charset="0"/>
              </a:rPr>
              <a:pPr eaLnBrk="1" hangingPunct="1"/>
              <a:t>113</a:t>
            </a:fld>
            <a:endParaRPr lang="en-US" sz="1200">
              <a:latin typeface="Arial"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5EAD79CB-32F9-4E36-9632-4347C00A95CC}" type="slidenum">
              <a:rPr lang="en-US" sz="1200" smtClean="0">
                <a:latin typeface="Arial" charset="0"/>
              </a:rPr>
              <a:pPr eaLnBrk="1" hangingPunct="1"/>
              <a:t>114</a:t>
            </a:fld>
            <a:endParaRPr lang="en-US" sz="1200">
              <a:latin typeface="Arial" charset="0"/>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 SUB</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1"/>
          <p:cNvSpPr>
            <a:spLocks noGrp="1" noRot="1" noChangeAspect="1" noChangeArrowheads="1" noTextEdit="1"/>
          </p:cNvSpPr>
          <p:nvPr>
            <p:ph type="sldImg"/>
          </p:nvPr>
        </p:nvSpPr>
        <p:spPr>
          <a:ln/>
        </p:spPr>
      </p:sp>
      <p:sp>
        <p:nvSpPr>
          <p:cNvPr id="203779"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0CB3EFC-0212-40A3-8F9B-8AFFA568D44B}" type="slidenum">
              <a:rPr lang="en-US" sz="1200" smtClean="0">
                <a:latin typeface="Arial" charset="0"/>
              </a:rPr>
              <a:pPr eaLnBrk="1" hangingPunct="1"/>
              <a:t>116</a:t>
            </a:fld>
            <a:endParaRPr lang="en-US" sz="1200">
              <a:latin typeface="Arial"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a:ln/>
        </p:spPr>
      </p:sp>
      <p:sp>
        <p:nvSpPr>
          <p:cNvPr id="205827"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p:txBody>
      </p:sp>
      <p:sp>
        <p:nvSpPr>
          <p:cNvPr id="205828"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15B0B54C-E742-4339-8CEB-B1E814C5030C}" type="slidenum">
              <a:rPr lang="en-US" sz="1200" smtClean="0">
                <a:latin typeface="Arial" charset="0"/>
              </a:rPr>
              <a:pPr eaLnBrk="1" hangingPunct="1"/>
              <a:t>117</a:t>
            </a:fld>
            <a:endParaRPr lang="en-US" sz="1200">
              <a:latin typeface="Arial"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6850" name="Rectangle 1"/>
          <p:cNvSpPr>
            <a:spLocks noGrp="1" noRot="1" noChangeAspect="1" noChangeArrowheads="1" noTextEdit="1"/>
          </p:cNvSpPr>
          <p:nvPr>
            <p:ph type="sldImg"/>
          </p:nvPr>
        </p:nvSpPr>
        <p:spPr>
          <a:ln/>
        </p:spPr>
      </p:sp>
      <p:sp>
        <p:nvSpPr>
          <p:cNvPr id="206851"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28E9AD64-C8F6-4210-BC4D-58ACB396C9AE}" type="slidenum">
              <a:rPr lang="en-US" sz="1200" smtClean="0">
                <a:latin typeface="Arial" charset="0"/>
              </a:rPr>
              <a:pPr eaLnBrk="1" hangingPunct="1"/>
              <a:t>119</a:t>
            </a:fld>
            <a:endParaRPr lang="en-US" sz="1200">
              <a:latin typeface="Arial"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b="1"/>
              <a:t>CLICK EACH</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8898" name="Rectangle 1"/>
          <p:cNvSpPr>
            <a:spLocks noGrp="1" noRot="1" noChangeAspect="1" noChangeArrowheads="1" noTextEdit="1"/>
          </p:cNvSpPr>
          <p:nvPr>
            <p:ph type="sldImg"/>
          </p:nvPr>
        </p:nvSpPr>
        <p:spPr>
          <a:ln/>
        </p:spPr>
      </p:sp>
      <p:sp>
        <p:nvSpPr>
          <p:cNvPr id="208899"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1"/>
          <p:cNvSpPr>
            <a:spLocks noGrp="1" noRot="1" noChangeAspect="1" noChangeArrowheads="1" noTextEdit="1"/>
          </p:cNvSpPr>
          <p:nvPr>
            <p:ph type="sldImg"/>
          </p:nvPr>
        </p:nvSpPr>
        <p:spPr>
          <a:ln/>
        </p:spPr>
      </p:sp>
      <p:sp>
        <p:nvSpPr>
          <p:cNvPr id="209923"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784AB1D-A37F-4EDC-910B-ED735EF31D24}" type="datetime1">
              <a:rPr lang="en-US"/>
              <a:pPr>
                <a:defRPr/>
              </a:pPr>
              <a:t>2/8/18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51EDD31-B1BD-4D2D-B69A-9135EC9911AD}" type="slidenum">
              <a:rPr lang="en-US"/>
              <a:pPr>
                <a:defRPr/>
              </a:pPr>
              <a:t>‹#›</a:t>
            </a:fld>
            <a:endParaRPr lang="en-US"/>
          </a:p>
        </p:txBody>
      </p:sp>
    </p:spTree>
    <p:extLst>
      <p:ext uri="{BB962C8B-B14F-4D97-AF65-F5344CB8AC3E}">
        <p14:creationId xmlns:p14="http://schemas.microsoft.com/office/powerpoint/2010/main" val="16046148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2ACD844-6193-4523-992A-98D661F09F7A}" type="datetime1">
              <a:rPr lang="en-US"/>
              <a:pPr>
                <a:defRPr/>
              </a:pPr>
              <a:t>2/8/18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7D6A388-BEEF-41E8-816A-CD624C769BD6}" type="slidenum">
              <a:rPr lang="en-US"/>
              <a:pPr>
                <a:defRPr/>
              </a:pPr>
              <a:t>‹#›</a:t>
            </a:fld>
            <a:endParaRPr lang="en-US"/>
          </a:p>
        </p:txBody>
      </p:sp>
    </p:spTree>
    <p:extLst>
      <p:ext uri="{BB962C8B-B14F-4D97-AF65-F5344CB8AC3E}">
        <p14:creationId xmlns:p14="http://schemas.microsoft.com/office/powerpoint/2010/main" val="4036417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318F6EB8-4E62-4F35-A7C5-DCFA68D219D7}" type="datetime1">
              <a:rPr lang="en-US"/>
              <a:pPr>
                <a:defRPr/>
              </a:pPr>
              <a:t>2/8/18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66EFC62-236A-44D4-A471-8C21277E886F}" type="slidenum">
              <a:rPr lang="en-US"/>
              <a:pPr>
                <a:defRPr/>
              </a:pPr>
              <a:t>‹#›</a:t>
            </a:fld>
            <a:endParaRPr lang="en-US"/>
          </a:p>
        </p:txBody>
      </p:sp>
    </p:spTree>
    <p:extLst>
      <p:ext uri="{BB962C8B-B14F-4D97-AF65-F5344CB8AC3E}">
        <p14:creationId xmlns:p14="http://schemas.microsoft.com/office/powerpoint/2010/main" val="2646280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762000"/>
          </a:xfrm>
        </p:spPr>
        <p:txBody>
          <a:bodyPr/>
          <a:lstStyle/>
          <a:p>
            <a:r>
              <a:rPr lang="en-US"/>
              <a:t>Click to edit Master title style</a:t>
            </a:r>
          </a:p>
        </p:txBody>
      </p:sp>
      <p:sp>
        <p:nvSpPr>
          <p:cNvPr id="3" name="Text Placeholder 2"/>
          <p:cNvSpPr>
            <a:spLocks noGrp="1"/>
          </p:cNvSpPr>
          <p:nvPr>
            <p:ph type="body" sz="half" idx="1"/>
          </p:nvPr>
        </p:nvSpPr>
        <p:spPr>
          <a:xfrm>
            <a:off x="533400" y="1447800"/>
            <a:ext cx="8077200" cy="4876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250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BEECC48-4C8C-4D18-89D9-B9526AC5746B}" type="datetime1">
              <a:rPr lang="en-US"/>
              <a:pPr>
                <a:defRPr/>
              </a:pPr>
              <a:t>2/8/18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AEEEAB0-051F-45D2-A412-0C97AB0354CB}" type="slidenum">
              <a:rPr lang="en-US"/>
              <a:pPr>
                <a:defRPr/>
              </a:pPr>
              <a:t>‹#›</a:t>
            </a:fld>
            <a:endParaRPr lang="en-US"/>
          </a:p>
        </p:txBody>
      </p:sp>
    </p:spTree>
    <p:extLst>
      <p:ext uri="{BB962C8B-B14F-4D97-AF65-F5344CB8AC3E}">
        <p14:creationId xmlns:p14="http://schemas.microsoft.com/office/powerpoint/2010/main" val="2159352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E6DB6EBB-8A20-4E61-A6FE-158F3D8AF5DC}" type="datetime1">
              <a:rPr lang="en-US"/>
              <a:pPr>
                <a:defRPr/>
              </a:pPr>
              <a:t>2/8/18</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870CC1D-7178-4810-8B05-D45C335294CA}" type="slidenum">
              <a:rPr lang="en-US"/>
              <a:pPr>
                <a:defRPr/>
              </a:pPr>
              <a:t>‹#›</a:t>
            </a:fld>
            <a:endParaRPr lang="en-US"/>
          </a:p>
        </p:txBody>
      </p:sp>
    </p:spTree>
    <p:extLst>
      <p:ext uri="{BB962C8B-B14F-4D97-AF65-F5344CB8AC3E}">
        <p14:creationId xmlns:p14="http://schemas.microsoft.com/office/powerpoint/2010/main" val="1437491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2F46E8C4-22FD-4D09-BC7B-D03E78189FF4}" type="datetime1">
              <a:rPr lang="en-US"/>
              <a:pPr>
                <a:defRPr/>
              </a:pPr>
              <a:t>2/8/18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2CD66C2-5B84-47FD-A84D-5AA6A21EA92E}" type="slidenum">
              <a:rPr lang="en-US"/>
              <a:pPr>
                <a:defRPr/>
              </a:pPr>
              <a:t>‹#›</a:t>
            </a:fld>
            <a:endParaRPr lang="en-US"/>
          </a:p>
        </p:txBody>
      </p:sp>
    </p:spTree>
    <p:extLst>
      <p:ext uri="{BB962C8B-B14F-4D97-AF65-F5344CB8AC3E}">
        <p14:creationId xmlns:p14="http://schemas.microsoft.com/office/powerpoint/2010/main" val="872900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CFCEC39D-0F78-4BEA-8A32-96D6712B77FD}" type="datetime1">
              <a:rPr lang="en-US"/>
              <a:pPr>
                <a:defRPr/>
              </a:pPr>
              <a:t>2/8/18</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127AF17-0438-45E2-B8E3-02910093690E}" type="slidenum">
              <a:rPr lang="en-US"/>
              <a:pPr>
                <a:defRPr/>
              </a:pPr>
              <a:t>‹#›</a:t>
            </a:fld>
            <a:endParaRPr lang="en-US"/>
          </a:p>
        </p:txBody>
      </p:sp>
    </p:spTree>
    <p:extLst>
      <p:ext uri="{BB962C8B-B14F-4D97-AF65-F5344CB8AC3E}">
        <p14:creationId xmlns:p14="http://schemas.microsoft.com/office/powerpoint/2010/main" val="22689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A6D6C78-E355-48FD-8616-AE36DECF4574}" type="datetime1">
              <a:rPr lang="en-US"/>
              <a:pPr>
                <a:defRPr/>
              </a:pPr>
              <a:t>2/8/18</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0F6A643-04A5-4F54-8AEE-24F70EE292E0}" type="slidenum">
              <a:rPr lang="en-US"/>
              <a:pPr>
                <a:defRPr/>
              </a:pPr>
              <a:t>‹#›</a:t>
            </a:fld>
            <a:endParaRPr lang="en-US"/>
          </a:p>
        </p:txBody>
      </p:sp>
    </p:spTree>
    <p:extLst>
      <p:ext uri="{BB962C8B-B14F-4D97-AF65-F5344CB8AC3E}">
        <p14:creationId xmlns:p14="http://schemas.microsoft.com/office/powerpoint/2010/main" val="304270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EF5756D-7FDD-4303-8A4A-B53935C10F40}" type="datetime1">
              <a:rPr lang="en-US"/>
              <a:pPr>
                <a:defRPr/>
              </a:pPr>
              <a:t>2/8/18</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F2B4AEEE-D034-49E7-B304-E479C5B39DC1}" type="slidenum">
              <a:rPr lang="en-US"/>
              <a:pPr>
                <a:defRPr/>
              </a:pPr>
              <a:t>‹#›</a:t>
            </a:fld>
            <a:endParaRPr lang="en-US"/>
          </a:p>
        </p:txBody>
      </p:sp>
    </p:spTree>
    <p:extLst>
      <p:ext uri="{BB962C8B-B14F-4D97-AF65-F5344CB8AC3E}">
        <p14:creationId xmlns:p14="http://schemas.microsoft.com/office/powerpoint/2010/main" val="1463797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494AD559-12CE-45C0-B8F7-2C3F9D63BE28}" type="datetime1">
              <a:rPr lang="en-US"/>
              <a:pPr>
                <a:defRPr/>
              </a:pPr>
              <a:t>2/8/18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7F1755F-8BEA-42D5-AC70-264B98A0C0F0}" type="slidenum">
              <a:rPr lang="en-US"/>
              <a:pPr>
                <a:defRPr/>
              </a:pPr>
              <a:t>‹#›</a:t>
            </a:fld>
            <a:endParaRPr lang="en-US"/>
          </a:p>
        </p:txBody>
      </p:sp>
    </p:spTree>
    <p:extLst>
      <p:ext uri="{BB962C8B-B14F-4D97-AF65-F5344CB8AC3E}">
        <p14:creationId xmlns:p14="http://schemas.microsoft.com/office/powerpoint/2010/main" val="2655960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078825B6-D0CD-4068-87EA-211A20A0AD97}" type="datetime1">
              <a:rPr lang="en-US"/>
              <a:pPr>
                <a:defRPr/>
              </a:pPr>
              <a:t>2/8/18</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C68CB43B-7DC1-4925-B7C6-9429BAA6B651}" type="slidenum">
              <a:rPr lang="en-US"/>
              <a:pPr>
                <a:defRPr/>
              </a:pPr>
              <a:t>‹#›</a:t>
            </a:fld>
            <a:endParaRPr lang="en-US"/>
          </a:p>
        </p:txBody>
      </p:sp>
    </p:spTree>
    <p:extLst>
      <p:ext uri="{BB962C8B-B14F-4D97-AF65-F5344CB8AC3E}">
        <p14:creationId xmlns:p14="http://schemas.microsoft.com/office/powerpoint/2010/main" val="1308065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FCFAED08-421D-4411-9926-0C48E76F3F45}" type="datetime1">
              <a:rPr lang="en-US"/>
              <a:pPr>
                <a:defRPr/>
              </a:pPr>
              <a:t>2/8/18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ABEAF88-8F76-4922-89F5-B9447D1BA13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 id="2147483977" r:id="rId11"/>
    <p:sldLayoutId id="2147483978" r:id="rId12"/>
  </p:sldLayoutIdLst>
  <p:hf sldNum="0"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oleObject" Target="../embeddings/oleObject3.bin"/><Relationship Id="rId4" Type="http://schemas.openxmlformats.org/officeDocument/2006/relationships/image" Target="../media/image20.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02.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21.png"/><Relationship Id="rId4" Type="http://schemas.openxmlformats.org/officeDocument/2006/relationships/oleObject" Target="../embeddings/oleObject4.bin"/></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25.wmf"/><Relationship Id="rId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vmlDrawing" Target="../drawings/vmlDrawing6.vml"/><Relationship Id="rId5" Type="http://schemas.openxmlformats.org/officeDocument/2006/relationships/image" Target="../media/image27.wmf"/><Relationship Id="rId4" Type="http://schemas.openxmlformats.org/officeDocument/2006/relationships/oleObject" Target="../embeddings/oleObject7.bin"/></Relationships>
</file>

<file path=ppt/slides/_rels/slide145.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23.xml"/><Relationship Id="rId1" Type="http://schemas.openxmlformats.org/officeDocument/2006/relationships/slideLayout" Target="../slideLayouts/slideLayout6.xml"/><Relationship Id="rId4" Type="http://schemas.openxmlformats.org/officeDocument/2006/relationships/image" Target="../media/image29.gif"/></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126.xml"/></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4.png"/><Relationship Id="rId4" Type="http://schemas.openxmlformats.org/officeDocument/2006/relationships/notesSlide" Target="../notesSlides/notesSlide12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6.emf"/><Relationship Id="rId5" Type="http://schemas.openxmlformats.org/officeDocument/2006/relationships/oleObject" Target="../embeddings/oleObject2.bin"/><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qiao.github.io/PathFinding.js/visua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sz="4800" b="1" dirty="0"/>
              <a:t>Informed Search</a:t>
            </a:r>
          </a:p>
        </p:txBody>
      </p:sp>
      <p:sp>
        <p:nvSpPr>
          <p:cNvPr id="3075" name="Rectangle 3"/>
          <p:cNvSpPr>
            <a:spLocks noGrp="1" noChangeArrowheads="1"/>
          </p:cNvSpPr>
          <p:nvPr>
            <p:ph type="subTitle" idx="1"/>
          </p:nvPr>
        </p:nvSpPr>
        <p:spPr/>
        <p:txBody>
          <a:bodyPr/>
          <a:lstStyle/>
          <a:p>
            <a:pPr eaLnBrk="1" hangingPunct="1"/>
            <a:r>
              <a:rPr lang="en-US">
                <a:solidFill>
                  <a:schemeClr val="tx1"/>
                </a:solidFill>
              </a:rPr>
              <a:t>Chapter 3.5 – 3.6, 4.1</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Greedy Best-First Search</a:t>
            </a:r>
          </a:p>
        </p:txBody>
      </p:sp>
      <p:sp>
        <p:nvSpPr>
          <p:cNvPr id="11267"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2</a:t>
            </a:r>
            <a:r>
              <a:rPr lang="en-US" sz="1800">
                <a:solidFill>
                  <a:schemeClr val="tx2"/>
                </a:solidFill>
                <a:latin typeface="Arial" charset="0"/>
              </a:rPr>
              <a:t>, expanded:</a:t>
            </a:r>
            <a:r>
              <a:rPr lang="en-US" sz="1800">
                <a:latin typeface="Arial" charset="0"/>
              </a:rPr>
              <a:t> 2</a:t>
            </a:r>
          </a:p>
        </p:txBody>
      </p:sp>
      <p:graphicFrame>
        <p:nvGraphicFramePr>
          <p:cNvPr id="547844" name="Group 4"/>
          <p:cNvGraphicFramePr>
            <a:graphicFrameLocks noGrp="1"/>
          </p:cNvGraphicFramePr>
          <p:nvPr>
            <p:extLst>
              <p:ext uri="{D42A27DB-BD31-4B8C-83A1-F6EECF244321}">
                <p14:modId xmlns:p14="http://schemas.microsoft.com/office/powerpoint/2010/main" val="1017211642"/>
              </p:ext>
            </p:extLst>
          </p:nvPr>
        </p:nvGraphicFramePr>
        <p:xfrm>
          <a:off x="990600" y="3124200"/>
          <a:ext cx="3810000" cy="1206716"/>
        </p:xfrm>
        <a:graphic>
          <a:graphicData uri="http://schemas.openxmlformats.org/drawingml/2006/table">
            <a:tbl>
              <a:tblPr/>
              <a:tblGrid>
                <a:gridCol w="16002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{C:3,B:4,A:8}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 </a:t>
                      </a:r>
                      <a:r>
                        <a:rPr kumimoji="0" lang="en-US" sz="1800" b="0" i="0" u="none" strike="noStrike" cap="none" normalizeH="0" baseline="0">
                          <a:ln>
                            <a:noFill/>
                          </a:ln>
                          <a:solidFill>
                            <a:srgbClr val="FF7C80"/>
                          </a:solidFill>
                          <a:effectLst/>
                          <a:latin typeface="Arial" charset="0"/>
                        </a:rPr>
                        <a:t>not goal</a:t>
                      </a:r>
                      <a:endParaRPr kumimoji="0" lang="en-US" sz="1800" b="0"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chemeClr val="accent2"/>
                          </a:solidFill>
                          <a:effectLst/>
                          <a:latin typeface="Arial" charset="0"/>
                        </a:rPr>
                        <a:t>G:0</a:t>
                      </a:r>
                      <a:r>
                        <a:rPr kumimoji="0" lang="en-US" sz="1800" b="0" i="0" u="none" strike="noStrike" cap="none" normalizeH="0" baseline="0" dirty="0">
                          <a:ln>
                            <a:noFill/>
                          </a:ln>
                          <a:solidFill>
                            <a:srgbClr val="111111"/>
                          </a:solidFill>
                          <a:effectLst/>
                          <a:latin typeface="Arial" charset="0"/>
                        </a:rPr>
                        <a:t>,B:4,A:8}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1283" name="Text Box 23"/>
          <p:cNvSpPr txBox="1">
            <a:spLocks noChangeArrowheads="1"/>
          </p:cNvSpPr>
          <p:nvPr/>
        </p:nvSpPr>
        <p:spPr bwMode="auto">
          <a:xfrm>
            <a:off x="914400" y="2303463"/>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 </a:t>
            </a:r>
            <a:r>
              <a:rPr lang="en-US" b="1" i="1">
                <a:solidFill>
                  <a:srgbClr val="CC3300"/>
                </a:solidFill>
                <a:latin typeface="Palatino" pitchFamily="18" charset="0"/>
              </a:rPr>
              <a:t>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
        <p:nvSpPr>
          <p:cNvPr id="11284" name="Text Box 24"/>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1285" name="Text Box 25"/>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11286" name="Text Box 26"/>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11287" name="Text Box 27"/>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11288" name="Text Box 28"/>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11289" name="Text Box 29"/>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11290" name="Text Box 30"/>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11291" name="Oval 31"/>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11292" name="Oval 32"/>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11293" name="AutoShape 33"/>
          <p:cNvCxnSpPr>
            <a:cxnSpLocks noChangeShapeType="1"/>
            <a:stCxn id="11291" idx="3"/>
            <a:endCxn id="11292"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1294" name="AutoShape 34"/>
          <p:cNvCxnSpPr>
            <a:cxnSpLocks noChangeShapeType="1"/>
            <a:stCxn id="11292" idx="4"/>
            <a:endCxn id="11295"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1295" name="Oval 35"/>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11296" name="AutoShape 36"/>
          <p:cNvCxnSpPr>
            <a:cxnSpLocks noChangeShapeType="1"/>
            <a:stCxn id="11292" idx="3"/>
            <a:endCxn id="11297"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1297" name="Oval 37"/>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11298" name="Oval 38"/>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11299" name="AutoShape 39"/>
          <p:cNvCxnSpPr>
            <a:cxnSpLocks noChangeShapeType="1"/>
            <a:stCxn id="11298" idx="4"/>
            <a:endCxn id="11300"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1300" name="Oval 40"/>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11301" name="Oval 41"/>
          <p:cNvSpPr>
            <a:spLocks noChangeArrowheads="1"/>
          </p:cNvSpPr>
          <p:nvPr/>
        </p:nvSpPr>
        <p:spPr bwMode="auto">
          <a:xfrm>
            <a:off x="8229600" y="3657600"/>
            <a:ext cx="685800" cy="685800"/>
          </a:xfrm>
          <a:prstGeom prst="ellipse">
            <a:avLst/>
          </a:prstGeom>
          <a:solidFill>
            <a:srgbClr val="FF7C80"/>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11302" name="AutoShape 42"/>
          <p:cNvCxnSpPr>
            <a:cxnSpLocks noChangeShapeType="1"/>
            <a:stCxn id="11291" idx="5"/>
            <a:endCxn id="11301"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1303" name="AutoShape 43"/>
          <p:cNvCxnSpPr>
            <a:cxnSpLocks noChangeShapeType="1"/>
            <a:stCxn id="11292" idx="5"/>
            <a:endCxn id="11300"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1304" name="AutoShape 44"/>
          <p:cNvCxnSpPr>
            <a:cxnSpLocks noChangeShapeType="1"/>
            <a:stCxn id="11291" idx="4"/>
            <a:endCxn id="11298"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1305" name="AutoShape 45"/>
          <p:cNvCxnSpPr>
            <a:cxnSpLocks noChangeShapeType="1"/>
            <a:stCxn id="11301" idx="3"/>
            <a:endCxn id="11300" idx="7"/>
          </p:cNvCxnSpPr>
          <p:nvPr/>
        </p:nvCxnSpPr>
        <p:spPr bwMode="auto">
          <a:xfrm flipH="1">
            <a:off x="7672388" y="4256088"/>
            <a:ext cx="657225" cy="631825"/>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sp>
        <p:nvSpPr>
          <p:cNvPr id="11306" name="Text Box 46"/>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655407" name="Rectangle 47"/>
          <p:cNvSpPr>
            <a:spLocks noGrp="1" noChangeArrowheads="1"/>
          </p:cNvSpPr>
          <p:nvPr>
            <p:ph idx="1"/>
          </p:nvPr>
        </p:nvSpPr>
        <p:spPr>
          <a:xfrm>
            <a:off x="838200" y="2362200"/>
            <a:ext cx="4114800" cy="1752600"/>
          </a:xfrm>
        </p:spPr>
        <p:txBody>
          <a:bodyPr/>
          <a:lstStyle/>
          <a:p>
            <a:pPr eaLnBrk="1" hangingPunct="1">
              <a:buFont typeface="Wingdings" pitchFamily="2" charset="2"/>
              <a:buNone/>
            </a:pPr>
            <a:r>
              <a:rPr lang="en-US" sz="2000"/>
              <a:t>Nodes are cities</a:t>
            </a:r>
          </a:p>
          <a:p>
            <a:pPr eaLnBrk="1" hangingPunct="1">
              <a:buFont typeface="Wingdings" pitchFamily="2" charset="2"/>
              <a:buNone/>
            </a:pPr>
            <a:r>
              <a:rPr lang="en-US" sz="2000"/>
              <a:t>Arcs are labeled with distances between cities</a:t>
            </a:r>
          </a:p>
          <a:p>
            <a:pPr eaLnBrk="1" hangingPunct="1">
              <a:buFont typeface="Wingdings" pitchFamily="2" charset="2"/>
              <a:buNone/>
            </a:pPr>
            <a:r>
              <a:rPr lang="en-US" sz="2000"/>
              <a:t>Adjacency matrix (notice the graph is fully connected):</a:t>
            </a:r>
          </a:p>
        </p:txBody>
      </p:sp>
      <p:sp>
        <p:nvSpPr>
          <p:cNvPr id="655366" name="Text Box 6"/>
          <p:cNvSpPr txBox="1">
            <a:spLocks noChangeArrowheads="1"/>
          </p:cNvSpPr>
          <p:nvPr/>
        </p:nvSpPr>
        <p:spPr bwMode="auto">
          <a:xfrm>
            <a:off x="6178550" y="24384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800">
                <a:latin typeface="Arial" charset="0"/>
              </a:rPr>
              <a:t>(</a:t>
            </a:r>
            <a:r>
              <a:rPr lang="en-US" sz="1400" b="1">
                <a:latin typeface="Arial" charset="0"/>
              </a:rPr>
              <a:t>not to scale)</a:t>
            </a:r>
          </a:p>
        </p:txBody>
      </p:sp>
      <p:grpSp>
        <p:nvGrpSpPr>
          <p:cNvPr id="2" name="Group 46"/>
          <p:cNvGrpSpPr>
            <a:grpSpLocks/>
          </p:cNvGrpSpPr>
          <p:nvPr/>
        </p:nvGrpSpPr>
        <p:grpSpPr bwMode="auto">
          <a:xfrm>
            <a:off x="5029200" y="3048000"/>
            <a:ext cx="3581400" cy="3338513"/>
            <a:chOff x="1344" y="1584"/>
            <a:chExt cx="2256" cy="2103"/>
          </a:xfrm>
        </p:grpSpPr>
        <p:sp>
          <p:nvSpPr>
            <p:cNvPr id="70713" name="Text Box 5"/>
            <p:cNvSpPr txBox="1">
              <a:spLocks noChangeArrowheads="1"/>
            </p:cNvSpPr>
            <p:nvPr/>
          </p:nvSpPr>
          <p:spPr bwMode="auto">
            <a:xfrm>
              <a:off x="17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0714" name="Text Box 8"/>
            <p:cNvSpPr txBox="1">
              <a:spLocks noChangeArrowheads="1"/>
            </p:cNvSpPr>
            <p:nvPr/>
          </p:nvSpPr>
          <p:spPr bwMode="auto">
            <a:xfrm>
              <a:off x="2112"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0715" name="Text Box 10"/>
            <p:cNvSpPr txBox="1">
              <a:spLocks noChangeArrowheads="1"/>
            </p:cNvSpPr>
            <p:nvPr/>
          </p:nvSpPr>
          <p:spPr bwMode="auto">
            <a:xfrm>
              <a:off x="29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0716" name="Text Box 11"/>
            <p:cNvSpPr txBox="1">
              <a:spLocks noChangeArrowheads="1"/>
            </p:cNvSpPr>
            <p:nvPr/>
          </p:nvSpPr>
          <p:spPr bwMode="auto">
            <a:xfrm>
              <a:off x="2400" y="34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70717" name="Oval 12"/>
            <p:cNvSpPr>
              <a:spLocks noChangeArrowheads="1"/>
            </p:cNvSpPr>
            <p:nvPr/>
          </p:nvSpPr>
          <p:spPr bwMode="auto">
            <a:xfrm>
              <a:off x="2256"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0718" name="AutoShape 15"/>
            <p:cNvCxnSpPr>
              <a:cxnSpLocks noChangeShapeType="1"/>
              <a:stCxn id="70717" idx="5"/>
              <a:endCxn id="70719" idx="0"/>
            </p:cNvCxnSpPr>
            <p:nvPr/>
          </p:nvCxnSpPr>
          <p:spPr bwMode="auto">
            <a:xfrm>
              <a:off x="2625"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19" name="Oval 16"/>
            <p:cNvSpPr>
              <a:spLocks noChangeArrowheads="1"/>
            </p:cNvSpPr>
            <p:nvPr/>
          </p:nvSpPr>
          <p:spPr bwMode="auto">
            <a:xfrm>
              <a:off x="273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0720" name="AutoShape 17"/>
            <p:cNvCxnSpPr>
              <a:cxnSpLocks noChangeShapeType="1"/>
              <a:stCxn id="70717" idx="3"/>
              <a:endCxn id="70721" idx="0"/>
            </p:cNvCxnSpPr>
            <p:nvPr/>
          </p:nvCxnSpPr>
          <p:spPr bwMode="auto">
            <a:xfrm flipH="1">
              <a:off x="1992"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21" name="Oval 18"/>
            <p:cNvSpPr>
              <a:spLocks noChangeArrowheads="1"/>
            </p:cNvSpPr>
            <p:nvPr/>
          </p:nvSpPr>
          <p:spPr bwMode="auto">
            <a:xfrm>
              <a:off x="177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0722" name="Oval 19"/>
            <p:cNvSpPr>
              <a:spLocks noChangeArrowheads="1"/>
            </p:cNvSpPr>
            <p:nvPr/>
          </p:nvSpPr>
          <p:spPr bwMode="auto">
            <a:xfrm>
              <a:off x="1344"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0723" name="Oval 22"/>
            <p:cNvSpPr>
              <a:spLocks noChangeArrowheads="1"/>
            </p:cNvSpPr>
            <p:nvPr/>
          </p:nvSpPr>
          <p:spPr bwMode="auto">
            <a:xfrm>
              <a:off x="3168"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0724" name="AutoShape 23"/>
            <p:cNvCxnSpPr>
              <a:cxnSpLocks noChangeShapeType="1"/>
              <a:stCxn id="70717" idx="6"/>
              <a:endCxn id="70723" idx="1"/>
            </p:cNvCxnSpPr>
            <p:nvPr/>
          </p:nvCxnSpPr>
          <p:spPr bwMode="auto">
            <a:xfrm>
              <a:off x="2696"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5" name="AutoShape 25"/>
            <p:cNvCxnSpPr>
              <a:cxnSpLocks noChangeShapeType="1"/>
              <a:stCxn id="70717" idx="2"/>
              <a:endCxn id="70722" idx="7"/>
            </p:cNvCxnSpPr>
            <p:nvPr/>
          </p:nvCxnSpPr>
          <p:spPr bwMode="auto">
            <a:xfrm flipH="1">
              <a:off x="1713"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26" name="Text Box 27"/>
            <p:cNvSpPr txBox="1">
              <a:spLocks noChangeArrowheads="1"/>
            </p:cNvSpPr>
            <p:nvPr/>
          </p:nvSpPr>
          <p:spPr bwMode="auto">
            <a:xfrm>
              <a:off x="225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0727" name="AutoShape 33"/>
            <p:cNvCxnSpPr>
              <a:cxnSpLocks noChangeShapeType="1"/>
              <a:stCxn id="70722" idx="4"/>
              <a:endCxn id="70721" idx="1"/>
            </p:cNvCxnSpPr>
            <p:nvPr/>
          </p:nvCxnSpPr>
          <p:spPr bwMode="auto">
            <a:xfrm>
              <a:off x="1560"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8" name="AutoShape 34"/>
            <p:cNvCxnSpPr>
              <a:cxnSpLocks noChangeShapeType="1"/>
              <a:stCxn id="70723" idx="4"/>
              <a:endCxn id="70719" idx="7"/>
            </p:cNvCxnSpPr>
            <p:nvPr/>
          </p:nvCxnSpPr>
          <p:spPr bwMode="auto">
            <a:xfrm flipH="1">
              <a:off x="3105"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9" name="AutoShape 35"/>
            <p:cNvCxnSpPr>
              <a:cxnSpLocks noChangeShapeType="1"/>
              <a:stCxn id="70721" idx="6"/>
              <a:endCxn id="70719" idx="2"/>
            </p:cNvCxnSpPr>
            <p:nvPr/>
          </p:nvCxnSpPr>
          <p:spPr bwMode="auto">
            <a:xfrm>
              <a:off x="2216" y="3432"/>
              <a:ext cx="512"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0" name="AutoShape 36"/>
            <p:cNvCxnSpPr>
              <a:cxnSpLocks noChangeShapeType="1"/>
              <a:stCxn id="70723" idx="2"/>
              <a:endCxn id="70722" idx="6"/>
            </p:cNvCxnSpPr>
            <p:nvPr/>
          </p:nvCxnSpPr>
          <p:spPr bwMode="auto">
            <a:xfrm flipH="1">
              <a:off x="1784" y="2472"/>
              <a:ext cx="1376"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1" name="AutoShape 37"/>
            <p:cNvCxnSpPr>
              <a:cxnSpLocks noChangeShapeType="1"/>
              <a:stCxn id="70719" idx="1"/>
              <a:endCxn id="70722" idx="5"/>
            </p:cNvCxnSpPr>
            <p:nvPr/>
          </p:nvCxnSpPr>
          <p:spPr bwMode="auto">
            <a:xfrm flipH="1" flipV="1">
              <a:off x="1713"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2" name="AutoShape 38"/>
            <p:cNvCxnSpPr>
              <a:cxnSpLocks noChangeShapeType="1"/>
              <a:stCxn id="70723" idx="3"/>
              <a:endCxn id="70721" idx="7"/>
            </p:cNvCxnSpPr>
            <p:nvPr/>
          </p:nvCxnSpPr>
          <p:spPr bwMode="auto">
            <a:xfrm flipH="1">
              <a:off x="2145"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33" name="Text Box 39"/>
            <p:cNvSpPr txBox="1">
              <a:spLocks noChangeArrowheads="1"/>
            </p:cNvSpPr>
            <p:nvPr/>
          </p:nvSpPr>
          <p:spPr bwMode="auto">
            <a:xfrm>
              <a:off x="2400" y="22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6</a:t>
              </a:r>
            </a:p>
          </p:txBody>
        </p:sp>
        <p:sp>
          <p:nvSpPr>
            <p:cNvPr id="70734" name="Text Box 40"/>
            <p:cNvSpPr txBox="1">
              <a:spLocks noChangeArrowheads="1"/>
            </p:cNvSpPr>
            <p:nvPr/>
          </p:nvSpPr>
          <p:spPr bwMode="auto">
            <a:xfrm>
              <a:off x="2640"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70735" name="Text Box 41"/>
            <p:cNvSpPr txBox="1">
              <a:spLocks noChangeArrowheads="1"/>
            </p:cNvSpPr>
            <p:nvPr/>
          </p:nvSpPr>
          <p:spPr bwMode="auto">
            <a:xfrm>
              <a:off x="1488"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0736" name="Text Box 42"/>
            <p:cNvSpPr txBox="1">
              <a:spLocks noChangeArrowheads="1"/>
            </p:cNvSpPr>
            <p:nvPr/>
          </p:nvSpPr>
          <p:spPr bwMode="auto">
            <a:xfrm>
              <a:off x="3264"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0737" name="Text Box 45"/>
            <p:cNvSpPr txBox="1">
              <a:spLocks noChangeArrowheads="1"/>
            </p:cNvSpPr>
            <p:nvPr/>
          </p:nvSpPr>
          <p:spPr bwMode="auto">
            <a:xfrm>
              <a:off x="249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grpSp>
      <p:graphicFrame>
        <p:nvGraphicFramePr>
          <p:cNvPr id="655472" name="Group 112"/>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659486" name="Rectangle 30"/>
          <p:cNvSpPr>
            <a:spLocks noGrp="1" noChangeArrowheads="1"/>
          </p:cNvSpPr>
          <p:nvPr>
            <p:ph idx="1"/>
          </p:nvPr>
        </p:nvSpPr>
        <p:spPr>
          <a:xfrm>
            <a:off x="838200" y="2362200"/>
            <a:ext cx="4114800" cy="1752600"/>
          </a:xfrm>
        </p:spPr>
        <p:txBody>
          <a:bodyPr/>
          <a:lstStyle/>
          <a:p>
            <a:pPr eaLnBrk="1" hangingPunct="1">
              <a:buFont typeface="Wingdings" pitchFamily="2" charset="2"/>
              <a:buNone/>
            </a:pPr>
            <a:r>
              <a:rPr lang="en-US" sz="2000" dirty="0"/>
              <a:t>a solution is a </a:t>
            </a:r>
            <a:r>
              <a:rPr lang="en-US" sz="2000" dirty="0">
                <a:solidFill>
                  <a:srgbClr val="FF0000"/>
                </a:solidFill>
              </a:rPr>
              <a:t>permutation of cities</a:t>
            </a:r>
            <a:r>
              <a:rPr lang="en-US" sz="2000" dirty="0"/>
              <a:t>, called a </a:t>
            </a:r>
            <a:r>
              <a:rPr lang="en-US" sz="2000" b="1" dirty="0">
                <a:solidFill>
                  <a:srgbClr val="CC3300"/>
                </a:solidFill>
              </a:rPr>
              <a:t>tour</a:t>
            </a:r>
            <a:endParaRPr lang="en-US" sz="2000" b="1" dirty="0"/>
          </a:p>
          <a:p>
            <a:pPr eaLnBrk="1" hangingPunct="1">
              <a:buFont typeface="Wingdings" pitchFamily="2" charset="2"/>
              <a:buNone/>
            </a:pPr>
            <a:endParaRPr lang="en-US" dirty="0"/>
          </a:p>
        </p:txBody>
      </p:sp>
      <p:sp>
        <p:nvSpPr>
          <p:cNvPr id="71684" name="Text Box 3"/>
          <p:cNvSpPr txBox="1">
            <a:spLocks noChangeArrowheads="1"/>
          </p:cNvSpPr>
          <p:nvPr/>
        </p:nvSpPr>
        <p:spPr bwMode="auto">
          <a:xfrm>
            <a:off x="6178550" y="24384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800">
                <a:latin typeface="Arial" charset="0"/>
              </a:rPr>
              <a:t>(</a:t>
            </a:r>
            <a:r>
              <a:rPr lang="en-US" sz="1400" b="1">
                <a:latin typeface="Arial" charset="0"/>
              </a:rPr>
              <a:t>not to scale)</a:t>
            </a:r>
          </a:p>
        </p:txBody>
      </p:sp>
      <p:grpSp>
        <p:nvGrpSpPr>
          <p:cNvPr id="71685" name="Group 4"/>
          <p:cNvGrpSpPr>
            <a:grpSpLocks/>
          </p:cNvGrpSpPr>
          <p:nvPr/>
        </p:nvGrpSpPr>
        <p:grpSpPr bwMode="auto">
          <a:xfrm>
            <a:off x="5029200" y="3048000"/>
            <a:ext cx="3581400" cy="3338513"/>
            <a:chOff x="1344" y="1584"/>
            <a:chExt cx="2256" cy="2103"/>
          </a:xfrm>
        </p:grpSpPr>
        <p:sp>
          <p:nvSpPr>
            <p:cNvPr id="71737" name="Text Box 5"/>
            <p:cNvSpPr txBox="1">
              <a:spLocks noChangeArrowheads="1"/>
            </p:cNvSpPr>
            <p:nvPr/>
          </p:nvSpPr>
          <p:spPr bwMode="auto">
            <a:xfrm>
              <a:off x="17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1738" name="Text Box 6"/>
            <p:cNvSpPr txBox="1">
              <a:spLocks noChangeArrowheads="1"/>
            </p:cNvSpPr>
            <p:nvPr/>
          </p:nvSpPr>
          <p:spPr bwMode="auto">
            <a:xfrm>
              <a:off x="2112"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1739" name="Text Box 7"/>
            <p:cNvSpPr txBox="1">
              <a:spLocks noChangeArrowheads="1"/>
            </p:cNvSpPr>
            <p:nvPr/>
          </p:nvSpPr>
          <p:spPr bwMode="auto">
            <a:xfrm>
              <a:off x="29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1740" name="Text Box 8"/>
            <p:cNvSpPr txBox="1">
              <a:spLocks noChangeArrowheads="1"/>
            </p:cNvSpPr>
            <p:nvPr/>
          </p:nvSpPr>
          <p:spPr bwMode="auto">
            <a:xfrm>
              <a:off x="2400" y="34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71741" name="Oval 9"/>
            <p:cNvSpPr>
              <a:spLocks noChangeArrowheads="1"/>
            </p:cNvSpPr>
            <p:nvPr/>
          </p:nvSpPr>
          <p:spPr bwMode="auto">
            <a:xfrm>
              <a:off x="2256"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1742" name="AutoShape 10"/>
            <p:cNvCxnSpPr>
              <a:cxnSpLocks noChangeShapeType="1"/>
              <a:stCxn id="71741" idx="5"/>
              <a:endCxn id="71743" idx="0"/>
            </p:cNvCxnSpPr>
            <p:nvPr/>
          </p:nvCxnSpPr>
          <p:spPr bwMode="auto">
            <a:xfrm>
              <a:off x="2625"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1743" name="Oval 11"/>
            <p:cNvSpPr>
              <a:spLocks noChangeArrowheads="1"/>
            </p:cNvSpPr>
            <p:nvPr/>
          </p:nvSpPr>
          <p:spPr bwMode="auto">
            <a:xfrm>
              <a:off x="273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1744" name="AutoShape 12"/>
            <p:cNvCxnSpPr>
              <a:cxnSpLocks noChangeShapeType="1"/>
              <a:stCxn id="71741" idx="3"/>
              <a:endCxn id="71745" idx="0"/>
            </p:cNvCxnSpPr>
            <p:nvPr/>
          </p:nvCxnSpPr>
          <p:spPr bwMode="auto">
            <a:xfrm flipH="1">
              <a:off x="1992"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1745" name="Oval 13"/>
            <p:cNvSpPr>
              <a:spLocks noChangeArrowheads="1"/>
            </p:cNvSpPr>
            <p:nvPr/>
          </p:nvSpPr>
          <p:spPr bwMode="auto">
            <a:xfrm>
              <a:off x="177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1746" name="Oval 14"/>
            <p:cNvSpPr>
              <a:spLocks noChangeArrowheads="1"/>
            </p:cNvSpPr>
            <p:nvPr/>
          </p:nvSpPr>
          <p:spPr bwMode="auto">
            <a:xfrm>
              <a:off x="1344"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1747" name="Oval 15"/>
            <p:cNvSpPr>
              <a:spLocks noChangeArrowheads="1"/>
            </p:cNvSpPr>
            <p:nvPr/>
          </p:nvSpPr>
          <p:spPr bwMode="auto">
            <a:xfrm>
              <a:off x="3168"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1748" name="AutoShape 16"/>
            <p:cNvCxnSpPr>
              <a:cxnSpLocks noChangeShapeType="1"/>
              <a:stCxn id="71741" idx="6"/>
              <a:endCxn id="71747" idx="1"/>
            </p:cNvCxnSpPr>
            <p:nvPr/>
          </p:nvCxnSpPr>
          <p:spPr bwMode="auto">
            <a:xfrm>
              <a:off x="2696"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49" name="AutoShape 17"/>
            <p:cNvCxnSpPr>
              <a:cxnSpLocks noChangeShapeType="1"/>
              <a:stCxn id="71741" idx="2"/>
              <a:endCxn id="71746" idx="7"/>
            </p:cNvCxnSpPr>
            <p:nvPr/>
          </p:nvCxnSpPr>
          <p:spPr bwMode="auto">
            <a:xfrm flipH="1">
              <a:off x="1713"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1750" name="Text Box 18"/>
            <p:cNvSpPr txBox="1">
              <a:spLocks noChangeArrowheads="1"/>
            </p:cNvSpPr>
            <p:nvPr/>
          </p:nvSpPr>
          <p:spPr bwMode="auto">
            <a:xfrm>
              <a:off x="225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1751" name="AutoShape 19"/>
            <p:cNvCxnSpPr>
              <a:cxnSpLocks noChangeShapeType="1"/>
              <a:stCxn id="71746" idx="4"/>
              <a:endCxn id="71745" idx="1"/>
            </p:cNvCxnSpPr>
            <p:nvPr/>
          </p:nvCxnSpPr>
          <p:spPr bwMode="auto">
            <a:xfrm>
              <a:off x="1560"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52" name="AutoShape 20"/>
            <p:cNvCxnSpPr>
              <a:cxnSpLocks noChangeShapeType="1"/>
              <a:stCxn id="71747" idx="4"/>
              <a:endCxn id="71743" idx="7"/>
            </p:cNvCxnSpPr>
            <p:nvPr/>
          </p:nvCxnSpPr>
          <p:spPr bwMode="auto">
            <a:xfrm flipH="1">
              <a:off x="3105"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53" name="AutoShape 21"/>
            <p:cNvCxnSpPr>
              <a:cxnSpLocks noChangeShapeType="1"/>
              <a:stCxn id="71745" idx="6"/>
              <a:endCxn id="71743" idx="2"/>
            </p:cNvCxnSpPr>
            <p:nvPr/>
          </p:nvCxnSpPr>
          <p:spPr bwMode="auto">
            <a:xfrm>
              <a:off x="2216" y="3432"/>
              <a:ext cx="512"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54" name="AutoShape 22"/>
            <p:cNvCxnSpPr>
              <a:cxnSpLocks noChangeShapeType="1"/>
              <a:stCxn id="71747" idx="2"/>
              <a:endCxn id="71746" idx="6"/>
            </p:cNvCxnSpPr>
            <p:nvPr/>
          </p:nvCxnSpPr>
          <p:spPr bwMode="auto">
            <a:xfrm flipH="1">
              <a:off x="1784" y="2472"/>
              <a:ext cx="1376"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55" name="AutoShape 23"/>
            <p:cNvCxnSpPr>
              <a:cxnSpLocks noChangeShapeType="1"/>
              <a:stCxn id="71743" idx="1"/>
              <a:endCxn id="71746" idx="5"/>
            </p:cNvCxnSpPr>
            <p:nvPr/>
          </p:nvCxnSpPr>
          <p:spPr bwMode="auto">
            <a:xfrm flipH="1" flipV="1">
              <a:off x="1713"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1756" name="AutoShape 24"/>
            <p:cNvCxnSpPr>
              <a:cxnSpLocks noChangeShapeType="1"/>
              <a:stCxn id="71747" idx="3"/>
              <a:endCxn id="71745" idx="7"/>
            </p:cNvCxnSpPr>
            <p:nvPr/>
          </p:nvCxnSpPr>
          <p:spPr bwMode="auto">
            <a:xfrm flipH="1">
              <a:off x="2145"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1757" name="Text Box 25"/>
            <p:cNvSpPr txBox="1">
              <a:spLocks noChangeArrowheads="1"/>
            </p:cNvSpPr>
            <p:nvPr/>
          </p:nvSpPr>
          <p:spPr bwMode="auto">
            <a:xfrm>
              <a:off x="2400" y="22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6</a:t>
              </a:r>
            </a:p>
          </p:txBody>
        </p:sp>
        <p:sp>
          <p:nvSpPr>
            <p:cNvPr id="71758" name="Text Box 26"/>
            <p:cNvSpPr txBox="1">
              <a:spLocks noChangeArrowheads="1"/>
            </p:cNvSpPr>
            <p:nvPr/>
          </p:nvSpPr>
          <p:spPr bwMode="auto">
            <a:xfrm>
              <a:off x="2640"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71759" name="Text Box 27"/>
            <p:cNvSpPr txBox="1">
              <a:spLocks noChangeArrowheads="1"/>
            </p:cNvSpPr>
            <p:nvPr/>
          </p:nvSpPr>
          <p:spPr bwMode="auto">
            <a:xfrm>
              <a:off x="1488"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1760" name="Text Box 28"/>
            <p:cNvSpPr txBox="1">
              <a:spLocks noChangeArrowheads="1"/>
            </p:cNvSpPr>
            <p:nvPr/>
          </p:nvSpPr>
          <p:spPr bwMode="auto">
            <a:xfrm>
              <a:off x="3264"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1761" name="Text Box 29"/>
            <p:cNvSpPr txBox="1">
              <a:spLocks noChangeArrowheads="1"/>
            </p:cNvSpPr>
            <p:nvPr/>
          </p:nvSpPr>
          <p:spPr bwMode="auto">
            <a:xfrm>
              <a:off x="249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grpSp>
      <p:graphicFrame>
        <p:nvGraphicFramePr>
          <p:cNvPr id="659487" name="Group 31"/>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72707" name="Rectangle 30"/>
          <p:cNvSpPr>
            <a:spLocks noGrp="1" noChangeArrowheads="1"/>
          </p:cNvSpPr>
          <p:nvPr>
            <p:ph idx="1"/>
          </p:nvPr>
        </p:nvSpPr>
        <p:spPr>
          <a:xfrm>
            <a:off x="838200" y="2362200"/>
            <a:ext cx="4114800" cy="1066800"/>
          </a:xfrm>
        </p:spPr>
        <p:txBody>
          <a:bodyPr/>
          <a:lstStyle/>
          <a:p>
            <a:pPr eaLnBrk="1" hangingPunct="1">
              <a:buFont typeface="Wingdings" pitchFamily="2" charset="2"/>
              <a:buNone/>
            </a:pPr>
            <a:r>
              <a:rPr lang="en-US" sz="2000" dirty="0"/>
              <a:t>a solution is a permutation of cities, called a </a:t>
            </a:r>
            <a:r>
              <a:rPr lang="en-US" sz="2000" b="1" dirty="0">
                <a:solidFill>
                  <a:srgbClr val="CC3300"/>
                </a:solidFill>
              </a:rPr>
              <a:t>tour</a:t>
            </a:r>
          </a:p>
          <a:p>
            <a:pPr eaLnBrk="1" hangingPunct="1">
              <a:buFont typeface="Wingdings" pitchFamily="2" charset="2"/>
              <a:buNone/>
            </a:pPr>
            <a:r>
              <a:rPr lang="en-US" sz="2000" dirty="0"/>
              <a:t>e.g. A – B – C – D – E</a:t>
            </a:r>
            <a:endParaRPr lang="en-US" sz="2000" dirty="0">
              <a:solidFill>
                <a:srgbClr val="CC3300"/>
              </a:solidFill>
            </a:endParaRPr>
          </a:p>
        </p:txBody>
      </p:sp>
      <p:sp>
        <p:nvSpPr>
          <p:cNvPr id="72708" name="Text Box 3"/>
          <p:cNvSpPr txBox="1">
            <a:spLocks noChangeArrowheads="1"/>
          </p:cNvSpPr>
          <p:nvPr/>
        </p:nvSpPr>
        <p:spPr bwMode="auto">
          <a:xfrm>
            <a:off x="6178550" y="24384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800">
                <a:latin typeface="Arial" charset="0"/>
              </a:rPr>
              <a:t>(</a:t>
            </a:r>
            <a:r>
              <a:rPr lang="en-US" sz="1400" b="1">
                <a:latin typeface="Arial" charset="0"/>
              </a:rPr>
              <a:t>not to scale)</a:t>
            </a:r>
          </a:p>
        </p:txBody>
      </p:sp>
      <p:sp>
        <p:nvSpPr>
          <p:cNvPr id="72709" name="Text Box 5"/>
          <p:cNvSpPr txBox="1">
            <a:spLocks noChangeArrowheads="1"/>
          </p:cNvSpPr>
          <p:nvPr/>
        </p:nvSpPr>
        <p:spPr bwMode="auto">
          <a:xfrm>
            <a:off x="5715000" y="35052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5</a:t>
            </a:r>
          </a:p>
        </p:txBody>
      </p:sp>
      <p:sp>
        <p:nvSpPr>
          <p:cNvPr id="72710" name="Text Box 6"/>
          <p:cNvSpPr txBox="1">
            <a:spLocks noChangeArrowheads="1"/>
          </p:cNvSpPr>
          <p:nvPr/>
        </p:nvSpPr>
        <p:spPr bwMode="auto">
          <a:xfrm>
            <a:off x="6248400" y="4572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2711" name="Text Box 7"/>
          <p:cNvSpPr txBox="1">
            <a:spLocks noChangeArrowheads="1"/>
          </p:cNvSpPr>
          <p:nvPr/>
        </p:nvSpPr>
        <p:spPr bwMode="auto">
          <a:xfrm>
            <a:off x="7620000" y="35052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2712" name="Text Box 8"/>
          <p:cNvSpPr txBox="1">
            <a:spLocks noChangeArrowheads="1"/>
          </p:cNvSpPr>
          <p:nvPr/>
        </p:nvSpPr>
        <p:spPr bwMode="auto">
          <a:xfrm>
            <a:off x="6705600" y="60198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4</a:t>
            </a:r>
          </a:p>
        </p:txBody>
      </p:sp>
      <p:sp>
        <p:nvSpPr>
          <p:cNvPr id="72713" name="Oval 9"/>
          <p:cNvSpPr>
            <a:spLocks noChangeArrowheads="1"/>
          </p:cNvSpPr>
          <p:nvPr/>
        </p:nvSpPr>
        <p:spPr bwMode="auto">
          <a:xfrm>
            <a:off x="6477000" y="30480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2714" name="AutoShape 10"/>
          <p:cNvCxnSpPr>
            <a:cxnSpLocks noChangeShapeType="1"/>
            <a:stCxn id="72713" idx="5"/>
            <a:endCxn id="72715" idx="0"/>
          </p:cNvCxnSpPr>
          <p:nvPr/>
        </p:nvCxnSpPr>
        <p:spPr bwMode="auto">
          <a:xfrm>
            <a:off x="7062788" y="3646488"/>
            <a:ext cx="519112" cy="1979612"/>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15" name="Oval 11"/>
          <p:cNvSpPr>
            <a:spLocks noChangeArrowheads="1"/>
          </p:cNvSpPr>
          <p:nvPr/>
        </p:nvSpPr>
        <p:spPr bwMode="auto">
          <a:xfrm>
            <a:off x="7239000" y="5638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2716" name="AutoShape 12"/>
          <p:cNvCxnSpPr>
            <a:cxnSpLocks noChangeShapeType="1"/>
            <a:stCxn id="72713" idx="3"/>
            <a:endCxn id="72717" idx="0"/>
          </p:cNvCxnSpPr>
          <p:nvPr/>
        </p:nvCxnSpPr>
        <p:spPr bwMode="auto">
          <a:xfrm flipH="1">
            <a:off x="6057900" y="3646488"/>
            <a:ext cx="519113" cy="1979612"/>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2717" name="Oval 13"/>
          <p:cNvSpPr>
            <a:spLocks noChangeArrowheads="1"/>
          </p:cNvSpPr>
          <p:nvPr/>
        </p:nvSpPr>
        <p:spPr bwMode="auto">
          <a:xfrm>
            <a:off x="5715000" y="5638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2718" name="Oval 14"/>
          <p:cNvSpPr>
            <a:spLocks noChangeArrowheads="1"/>
          </p:cNvSpPr>
          <p:nvPr/>
        </p:nvSpPr>
        <p:spPr bwMode="auto">
          <a:xfrm>
            <a:off x="5029200" y="4114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2719" name="Oval 15"/>
          <p:cNvSpPr>
            <a:spLocks noChangeArrowheads="1"/>
          </p:cNvSpPr>
          <p:nvPr/>
        </p:nvSpPr>
        <p:spPr bwMode="auto">
          <a:xfrm>
            <a:off x="7924800" y="4114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2720" name="AutoShape 16"/>
          <p:cNvCxnSpPr>
            <a:cxnSpLocks noChangeShapeType="1"/>
            <a:stCxn id="72713" idx="6"/>
            <a:endCxn id="72719" idx="1"/>
          </p:cNvCxnSpPr>
          <p:nvPr/>
        </p:nvCxnSpPr>
        <p:spPr bwMode="auto">
          <a:xfrm>
            <a:off x="7175500" y="3390900"/>
            <a:ext cx="849313" cy="8112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1" name="AutoShape 17"/>
          <p:cNvCxnSpPr>
            <a:cxnSpLocks noChangeShapeType="1"/>
            <a:stCxn id="72713" idx="2"/>
            <a:endCxn id="72718" idx="7"/>
          </p:cNvCxnSpPr>
          <p:nvPr/>
        </p:nvCxnSpPr>
        <p:spPr bwMode="auto">
          <a:xfrm flipH="1">
            <a:off x="5614988" y="3390900"/>
            <a:ext cx="849312" cy="811213"/>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22" name="Text Box 18"/>
          <p:cNvSpPr txBox="1">
            <a:spLocks noChangeArrowheads="1"/>
          </p:cNvSpPr>
          <p:nvPr/>
        </p:nvSpPr>
        <p:spPr bwMode="auto">
          <a:xfrm>
            <a:off x="6477000" y="4953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2723" name="AutoShape 19"/>
          <p:cNvCxnSpPr>
            <a:cxnSpLocks noChangeShapeType="1"/>
            <a:stCxn id="72718" idx="4"/>
            <a:endCxn id="72717" idx="1"/>
          </p:cNvCxnSpPr>
          <p:nvPr/>
        </p:nvCxnSpPr>
        <p:spPr bwMode="auto">
          <a:xfrm>
            <a:off x="5372100" y="4813300"/>
            <a:ext cx="442913" cy="9128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4" name="AutoShape 20"/>
          <p:cNvCxnSpPr>
            <a:cxnSpLocks noChangeShapeType="1"/>
            <a:stCxn id="72719" idx="4"/>
            <a:endCxn id="72715" idx="7"/>
          </p:cNvCxnSpPr>
          <p:nvPr/>
        </p:nvCxnSpPr>
        <p:spPr bwMode="auto">
          <a:xfrm flipH="1">
            <a:off x="7824788" y="4813300"/>
            <a:ext cx="442912" cy="9128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5" name="AutoShape 21"/>
          <p:cNvCxnSpPr>
            <a:cxnSpLocks noChangeShapeType="1"/>
            <a:stCxn id="72717" idx="6"/>
            <a:endCxn id="72715" idx="2"/>
          </p:cNvCxnSpPr>
          <p:nvPr/>
        </p:nvCxnSpPr>
        <p:spPr bwMode="auto">
          <a:xfrm>
            <a:off x="6413500" y="5981700"/>
            <a:ext cx="812800" cy="0"/>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cxnSp>
        <p:nvCxnSpPr>
          <p:cNvPr id="72726" name="AutoShape 22"/>
          <p:cNvCxnSpPr>
            <a:cxnSpLocks noChangeShapeType="1"/>
            <a:stCxn id="72719" idx="2"/>
            <a:endCxn id="72718" idx="6"/>
          </p:cNvCxnSpPr>
          <p:nvPr/>
        </p:nvCxnSpPr>
        <p:spPr bwMode="auto">
          <a:xfrm flipH="1">
            <a:off x="5727700" y="4457700"/>
            <a:ext cx="2184400" cy="0"/>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cxnSp>
        <p:nvCxnSpPr>
          <p:cNvPr id="72727" name="AutoShape 23"/>
          <p:cNvCxnSpPr>
            <a:cxnSpLocks noChangeShapeType="1"/>
            <a:stCxn id="72715" idx="1"/>
            <a:endCxn id="72718" idx="5"/>
          </p:cNvCxnSpPr>
          <p:nvPr/>
        </p:nvCxnSpPr>
        <p:spPr bwMode="auto">
          <a:xfrm flipH="1" flipV="1">
            <a:off x="5614988" y="4713288"/>
            <a:ext cx="1724025" cy="101282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8" name="AutoShape 24"/>
          <p:cNvCxnSpPr>
            <a:cxnSpLocks noChangeShapeType="1"/>
            <a:stCxn id="72719" idx="3"/>
            <a:endCxn id="72717" idx="7"/>
          </p:cNvCxnSpPr>
          <p:nvPr/>
        </p:nvCxnSpPr>
        <p:spPr bwMode="auto">
          <a:xfrm flipH="1">
            <a:off x="6300788" y="4713288"/>
            <a:ext cx="1724025" cy="1012825"/>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29" name="Text Box 25"/>
          <p:cNvSpPr txBox="1">
            <a:spLocks noChangeArrowheads="1"/>
          </p:cNvSpPr>
          <p:nvPr/>
        </p:nvSpPr>
        <p:spPr bwMode="auto">
          <a:xfrm>
            <a:off x="6705600" y="41148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6</a:t>
            </a:r>
          </a:p>
        </p:txBody>
      </p:sp>
      <p:sp>
        <p:nvSpPr>
          <p:cNvPr id="72730" name="Text Box 26"/>
          <p:cNvSpPr txBox="1">
            <a:spLocks noChangeArrowheads="1"/>
          </p:cNvSpPr>
          <p:nvPr/>
        </p:nvSpPr>
        <p:spPr bwMode="auto">
          <a:xfrm>
            <a:off x="7086600" y="4572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7</a:t>
            </a:r>
          </a:p>
        </p:txBody>
      </p:sp>
      <p:sp>
        <p:nvSpPr>
          <p:cNvPr id="72731" name="Text Box 27"/>
          <p:cNvSpPr txBox="1">
            <a:spLocks noChangeArrowheads="1"/>
          </p:cNvSpPr>
          <p:nvPr/>
        </p:nvSpPr>
        <p:spPr bwMode="auto">
          <a:xfrm>
            <a:off x="5257800" y="51054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2732" name="Text Box 28"/>
          <p:cNvSpPr txBox="1">
            <a:spLocks noChangeArrowheads="1"/>
          </p:cNvSpPr>
          <p:nvPr/>
        </p:nvSpPr>
        <p:spPr bwMode="auto">
          <a:xfrm>
            <a:off x="8077200" y="51054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2733" name="Text Box 29"/>
          <p:cNvSpPr txBox="1">
            <a:spLocks noChangeArrowheads="1"/>
          </p:cNvSpPr>
          <p:nvPr/>
        </p:nvSpPr>
        <p:spPr bwMode="auto">
          <a:xfrm>
            <a:off x="6858000" y="4953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2</a:t>
            </a:r>
          </a:p>
        </p:txBody>
      </p:sp>
      <p:graphicFrame>
        <p:nvGraphicFramePr>
          <p:cNvPr id="689183" name="Group 31"/>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89234" name="Rectangle 82"/>
          <p:cNvSpPr>
            <a:spLocks noChangeArrowheads="1"/>
          </p:cNvSpPr>
          <p:nvPr/>
        </p:nvSpPr>
        <p:spPr bwMode="auto">
          <a:xfrm>
            <a:off x="838200" y="3429000"/>
            <a:ext cx="4114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None/>
            </a:pPr>
            <a:r>
              <a:rPr lang="en-US" sz="2000" b="1" dirty="0">
                <a:solidFill>
                  <a:srgbClr val="111111"/>
                </a:solidFill>
                <a:latin typeface="Arial" charset="0"/>
              </a:rPr>
              <a:t>assume tours can start at </a:t>
            </a:r>
            <a:r>
              <a:rPr lang="en-US" sz="2000" b="1" i="1" dirty="0">
                <a:solidFill>
                  <a:srgbClr val="111111"/>
                </a:solidFill>
                <a:latin typeface="Arial" charset="0"/>
              </a:rPr>
              <a:t>any</a:t>
            </a:r>
            <a:r>
              <a:rPr lang="en-US" sz="2000" b="1" dirty="0">
                <a:solidFill>
                  <a:srgbClr val="111111"/>
                </a:solidFill>
                <a:latin typeface="Arial" charset="0"/>
              </a:rPr>
              <a:t> city and returns home at end</a:t>
            </a:r>
            <a:endParaRPr lang="en-US" sz="2000" b="1" dirty="0">
              <a:latin typeface="Arial" charset="0"/>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2286000"/>
            <a:ext cx="8077200" cy="4068763"/>
          </a:xfrm>
        </p:spPr>
        <p:txBody>
          <a:bodyPr/>
          <a:lstStyle/>
          <a:p>
            <a:r>
              <a:rPr lang="en-US" dirty="0"/>
              <a:t>How to represent a state?</a:t>
            </a:r>
          </a:p>
          <a:p>
            <a:r>
              <a:rPr lang="en-US" dirty="0"/>
              <a:t>Successor function?</a:t>
            </a:r>
          </a:p>
          <a:p>
            <a:r>
              <a:rPr lang="en-US" dirty="0"/>
              <a:t>Heuristics?</a:t>
            </a:r>
          </a:p>
        </p:txBody>
      </p:sp>
      <p:sp>
        <p:nvSpPr>
          <p:cNvPr id="4" name="Title 3"/>
          <p:cNvSpPr txBox="1">
            <a:spLocks noGrp="1"/>
          </p:cNvSpPr>
          <p:nvPr>
            <p:ph type="title"/>
          </p:nvPr>
        </p:nvSpPr>
        <p:spPr>
          <a:xfrm>
            <a:off x="381000" y="304800"/>
            <a:ext cx="8305800" cy="1323439"/>
          </a:xfrm>
          <a:prstGeom prst="rect">
            <a:avLst/>
          </a:prstGeom>
          <a:noFill/>
        </p:spPr>
        <p:txBody>
          <a:bodyPr wrap="square" rtlCol="0">
            <a:spAutoFit/>
          </a:bodyPr>
          <a:lstStyle/>
          <a:p>
            <a:r>
              <a:rPr lang="en-US" sz="4000" b="1" dirty="0">
                <a:latin typeface="+mn-lt"/>
              </a:rPr>
              <a:t>How would you solve TSP</a:t>
            </a:r>
            <a:br>
              <a:rPr lang="en-US" sz="4000" b="1" dirty="0">
                <a:latin typeface="+mn-lt"/>
              </a:rPr>
            </a:br>
            <a:r>
              <a:rPr lang="en-US" sz="4000" b="1" dirty="0">
                <a:latin typeface="+mn-lt"/>
              </a:rPr>
              <a:t>using A or A* Algorithm?</a:t>
            </a:r>
          </a:p>
        </p:txBody>
      </p:sp>
    </p:spTree>
    <p:extLst>
      <p:ext uri="{BB962C8B-B14F-4D97-AF65-F5344CB8AC3E}">
        <p14:creationId xmlns:p14="http://schemas.microsoft.com/office/powerpoint/2010/main" val="15349976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57200"/>
            <a:ext cx="8229600" cy="5668963"/>
          </a:xfrm>
        </p:spPr>
        <p:txBody>
          <a:bodyPr/>
          <a:lstStyle/>
          <a:p>
            <a:r>
              <a:rPr lang="en-US" dirty="0"/>
              <a:t>Heuristics</a:t>
            </a:r>
          </a:p>
          <a:p>
            <a:pPr lvl="1"/>
            <a:r>
              <a:rPr lang="en-US" dirty="0"/>
              <a:t>Is Straight-Line-Distance back to Start City admissible?</a:t>
            </a:r>
          </a:p>
          <a:p>
            <a:pPr lvl="1"/>
            <a:r>
              <a:rPr lang="en-US" dirty="0"/>
              <a:t>Is Minimum-Spanning-Tree length for all cities admissible?</a:t>
            </a:r>
          </a:p>
        </p:txBody>
      </p:sp>
      <p:pic>
        <p:nvPicPr>
          <p:cNvPr id="4" name="Picture 3"/>
          <p:cNvPicPr>
            <a:picLocks noChangeAspect="1"/>
          </p:cNvPicPr>
          <p:nvPr/>
        </p:nvPicPr>
        <p:blipFill>
          <a:blip r:embed="rId3"/>
          <a:stretch>
            <a:fillRect/>
          </a:stretch>
        </p:blipFill>
        <p:spPr>
          <a:xfrm>
            <a:off x="3200400" y="2743200"/>
            <a:ext cx="5102046" cy="4114800"/>
          </a:xfrm>
          <a:prstGeom prst="rect">
            <a:avLst/>
          </a:prstGeom>
        </p:spPr>
      </p:pic>
    </p:spTree>
    <p:extLst>
      <p:ext uri="{BB962C8B-B14F-4D97-AF65-F5344CB8AC3E}">
        <p14:creationId xmlns:p14="http://schemas.microsoft.com/office/powerpoint/2010/main" val="36910246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661534" name="Rectangle 30"/>
          <p:cNvSpPr>
            <a:spLocks noGrp="1" noChangeArrowheads="1"/>
          </p:cNvSpPr>
          <p:nvPr>
            <p:ph idx="1"/>
          </p:nvPr>
        </p:nvSpPr>
        <p:spPr>
          <a:xfrm>
            <a:off x="838200" y="2362200"/>
            <a:ext cx="4419600" cy="1752600"/>
          </a:xfrm>
        </p:spPr>
        <p:txBody>
          <a:bodyPr rtlCol="0">
            <a:normAutofit lnSpcReduction="10000"/>
          </a:bodyPr>
          <a:lstStyle/>
          <a:p>
            <a:pPr eaLnBrk="1" fontAlgn="auto" hangingPunct="1">
              <a:spcAft>
                <a:spcPts val="0"/>
              </a:spcAft>
              <a:buFont typeface="Wingdings" pitchFamily="2" charset="2"/>
              <a:buNone/>
              <a:defRPr/>
            </a:pPr>
            <a:r>
              <a:rPr lang="en-US" sz="2000" dirty="0"/>
              <a:t>How many solutions exist?</a:t>
            </a:r>
            <a:endParaRPr lang="en-US" sz="2000" dirty="0">
              <a:solidFill>
                <a:srgbClr val="CC3300"/>
              </a:solidFill>
            </a:endParaRPr>
          </a:p>
          <a:p>
            <a:pPr lvl="1" eaLnBrk="1" fontAlgn="auto" hangingPunct="1">
              <a:spcAft>
                <a:spcPts val="0"/>
              </a:spcAft>
              <a:buFontTx/>
              <a:buNone/>
              <a:defRPr/>
            </a:pPr>
            <a:r>
              <a:rPr lang="en-US" sz="2000" dirty="0">
                <a:latin typeface="Courier New" pitchFamily="49" charset="0"/>
              </a:rPr>
              <a:t>n! </a:t>
            </a:r>
            <a:r>
              <a:rPr lang="en-US" sz="2000" dirty="0"/>
              <a:t>where </a:t>
            </a:r>
            <a:r>
              <a:rPr lang="en-US" sz="2000" dirty="0">
                <a:latin typeface="Courier New" pitchFamily="49" charset="0"/>
              </a:rPr>
              <a:t>n</a:t>
            </a:r>
            <a:r>
              <a:rPr lang="en-US" sz="2000" dirty="0"/>
              <a:t> = # of cities</a:t>
            </a:r>
          </a:p>
          <a:p>
            <a:pPr eaLnBrk="1" fontAlgn="auto" hangingPunct="1">
              <a:spcAft>
                <a:spcPts val="0"/>
              </a:spcAft>
              <a:buFont typeface="Wingdings" pitchFamily="2" charset="2"/>
              <a:buNone/>
              <a:defRPr/>
            </a:pPr>
            <a:r>
              <a:rPr lang="en-US" sz="2000" dirty="0"/>
              <a:t>n =   5 results in 120 tours</a:t>
            </a:r>
          </a:p>
          <a:p>
            <a:pPr eaLnBrk="1" fontAlgn="auto" hangingPunct="1">
              <a:spcAft>
                <a:spcPts val="0"/>
              </a:spcAft>
              <a:buFont typeface="Wingdings" pitchFamily="2" charset="2"/>
              <a:buNone/>
              <a:defRPr/>
            </a:pPr>
            <a:r>
              <a:rPr lang="en-US" sz="2000" dirty="0"/>
              <a:t>n = 10 results in 3,628,800 tours</a:t>
            </a:r>
          </a:p>
          <a:p>
            <a:pPr eaLnBrk="1" fontAlgn="auto" hangingPunct="1">
              <a:spcAft>
                <a:spcPts val="0"/>
              </a:spcAft>
              <a:buFont typeface="Wingdings" pitchFamily="2" charset="2"/>
              <a:buNone/>
              <a:defRPr/>
            </a:pPr>
            <a:r>
              <a:rPr lang="en-US" sz="2000" dirty="0"/>
              <a:t>n = 20 results in ~2.4*10</a:t>
            </a:r>
            <a:r>
              <a:rPr lang="en-US" sz="2000" baseline="30000" dirty="0"/>
              <a:t>18</a:t>
            </a:r>
            <a:r>
              <a:rPr lang="en-US" sz="2000" dirty="0"/>
              <a:t> tours</a:t>
            </a:r>
          </a:p>
        </p:txBody>
      </p:sp>
      <p:sp>
        <p:nvSpPr>
          <p:cNvPr id="73732" name="Text Box 3"/>
          <p:cNvSpPr txBox="1">
            <a:spLocks noChangeArrowheads="1"/>
          </p:cNvSpPr>
          <p:nvPr/>
        </p:nvSpPr>
        <p:spPr bwMode="auto">
          <a:xfrm>
            <a:off x="6178550" y="2438400"/>
            <a:ext cx="131445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400" b="1">
                <a:latin typeface="Arial" charset="0"/>
              </a:rPr>
              <a:t>(not to scale)</a:t>
            </a:r>
          </a:p>
        </p:txBody>
      </p:sp>
      <p:grpSp>
        <p:nvGrpSpPr>
          <p:cNvPr id="73733" name="Group 4"/>
          <p:cNvGrpSpPr>
            <a:grpSpLocks/>
          </p:cNvGrpSpPr>
          <p:nvPr/>
        </p:nvGrpSpPr>
        <p:grpSpPr bwMode="auto">
          <a:xfrm>
            <a:off x="5029200" y="3048000"/>
            <a:ext cx="3581400" cy="3338513"/>
            <a:chOff x="1344" y="1584"/>
            <a:chExt cx="2256" cy="2103"/>
          </a:xfrm>
        </p:grpSpPr>
        <p:sp>
          <p:nvSpPr>
            <p:cNvPr id="73785" name="Text Box 5"/>
            <p:cNvSpPr txBox="1">
              <a:spLocks noChangeArrowheads="1"/>
            </p:cNvSpPr>
            <p:nvPr/>
          </p:nvSpPr>
          <p:spPr bwMode="auto">
            <a:xfrm>
              <a:off x="17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3786" name="Text Box 6"/>
            <p:cNvSpPr txBox="1">
              <a:spLocks noChangeArrowheads="1"/>
            </p:cNvSpPr>
            <p:nvPr/>
          </p:nvSpPr>
          <p:spPr bwMode="auto">
            <a:xfrm>
              <a:off x="2112"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3787" name="Text Box 7"/>
            <p:cNvSpPr txBox="1">
              <a:spLocks noChangeArrowheads="1"/>
            </p:cNvSpPr>
            <p:nvPr/>
          </p:nvSpPr>
          <p:spPr bwMode="auto">
            <a:xfrm>
              <a:off x="29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3788" name="Text Box 8"/>
            <p:cNvSpPr txBox="1">
              <a:spLocks noChangeArrowheads="1"/>
            </p:cNvSpPr>
            <p:nvPr/>
          </p:nvSpPr>
          <p:spPr bwMode="auto">
            <a:xfrm>
              <a:off x="2400" y="34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73789" name="Oval 9"/>
            <p:cNvSpPr>
              <a:spLocks noChangeArrowheads="1"/>
            </p:cNvSpPr>
            <p:nvPr/>
          </p:nvSpPr>
          <p:spPr bwMode="auto">
            <a:xfrm>
              <a:off x="2256"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3790" name="AutoShape 10"/>
            <p:cNvCxnSpPr>
              <a:cxnSpLocks noChangeShapeType="1"/>
              <a:stCxn id="73789" idx="5"/>
              <a:endCxn id="73791" idx="0"/>
            </p:cNvCxnSpPr>
            <p:nvPr/>
          </p:nvCxnSpPr>
          <p:spPr bwMode="auto">
            <a:xfrm>
              <a:off x="2625"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3791" name="Oval 11"/>
            <p:cNvSpPr>
              <a:spLocks noChangeArrowheads="1"/>
            </p:cNvSpPr>
            <p:nvPr/>
          </p:nvSpPr>
          <p:spPr bwMode="auto">
            <a:xfrm>
              <a:off x="273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3792" name="AutoShape 12"/>
            <p:cNvCxnSpPr>
              <a:cxnSpLocks noChangeShapeType="1"/>
              <a:stCxn id="73789" idx="3"/>
              <a:endCxn id="73793" idx="0"/>
            </p:cNvCxnSpPr>
            <p:nvPr/>
          </p:nvCxnSpPr>
          <p:spPr bwMode="auto">
            <a:xfrm flipH="1">
              <a:off x="1992"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3793" name="Oval 13"/>
            <p:cNvSpPr>
              <a:spLocks noChangeArrowheads="1"/>
            </p:cNvSpPr>
            <p:nvPr/>
          </p:nvSpPr>
          <p:spPr bwMode="auto">
            <a:xfrm>
              <a:off x="177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3794" name="Oval 14"/>
            <p:cNvSpPr>
              <a:spLocks noChangeArrowheads="1"/>
            </p:cNvSpPr>
            <p:nvPr/>
          </p:nvSpPr>
          <p:spPr bwMode="auto">
            <a:xfrm>
              <a:off x="1344"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3795" name="Oval 15"/>
            <p:cNvSpPr>
              <a:spLocks noChangeArrowheads="1"/>
            </p:cNvSpPr>
            <p:nvPr/>
          </p:nvSpPr>
          <p:spPr bwMode="auto">
            <a:xfrm>
              <a:off x="3168"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3796" name="AutoShape 16"/>
            <p:cNvCxnSpPr>
              <a:cxnSpLocks noChangeShapeType="1"/>
              <a:stCxn id="73789" idx="6"/>
              <a:endCxn id="73795" idx="1"/>
            </p:cNvCxnSpPr>
            <p:nvPr/>
          </p:nvCxnSpPr>
          <p:spPr bwMode="auto">
            <a:xfrm>
              <a:off x="2696"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797" name="AutoShape 17"/>
            <p:cNvCxnSpPr>
              <a:cxnSpLocks noChangeShapeType="1"/>
              <a:stCxn id="73789" idx="2"/>
              <a:endCxn id="73794" idx="7"/>
            </p:cNvCxnSpPr>
            <p:nvPr/>
          </p:nvCxnSpPr>
          <p:spPr bwMode="auto">
            <a:xfrm flipH="1">
              <a:off x="1713"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3798" name="Text Box 18"/>
            <p:cNvSpPr txBox="1">
              <a:spLocks noChangeArrowheads="1"/>
            </p:cNvSpPr>
            <p:nvPr/>
          </p:nvSpPr>
          <p:spPr bwMode="auto">
            <a:xfrm>
              <a:off x="225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3799" name="AutoShape 19"/>
            <p:cNvCxnSpPr>
              <a:cxnSpLocks noChangeShapeType="1"/>
              <a:stCxn id="73794" idx="4"/>
              <a:endCxn id="73793" idx="1"/>
            </p:cNvCxnSpPr>
            <p:nvPr/>
          </p:nvCxnSpPr>
          <p:spPr bwMode="auto">
            <a:xfrm>
              <a:off x="1560"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800" name="AutoShape 20"/>
            <p:cNvCxnSpPr>
              <a:cxnSpLocks noChangeShapeType="1"/>
              <a:stCxn id="73795" idx="4"/>
              <a:endCxn id="73791" idx="7"/>
            </p:cNvCxnSpPr>
            <p:nvPr/>
          </p:nvCxnSpPr>
          <p:spPr bwMode="auto">
            <a:xfrm flipH="1">
              <a:off x="3105"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801" name="AutoShape 21"/>
            <p:cNvCxnSpPr>
              <a:cxnSpLocks noChangeShapeType="1"/>
              <a:stCxn id="73793" idx="6"/>
              <a:endCxn id="73791" idx="2"/>
            </p:cNvCxnSpPr>
            <p:nvPr/>
          </p:nvCxnSpPr>
          <p:spPr bwMode="auto">
            <a:xfrm>
              <a:off x="2216" y="3432"/>
              <a:ext cx="512"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802" name="AutoShape 22"/>
            <p:cNvCxnSpPr>
              <a:cxnSpLocks noChangeShapeType="1"/>
              <a:stCxn id="73795" idx="2"/>
              <a:endCxn id="73794" idx="6"/>
            </p:cNvCxnSpPr>
            <p:nvPr/>
          </p:nvCxnSpPr>
          <p:spPr bwMode="auto">
            <a:xfrm flipH="1">
              <a:off x="1784" y="2472"/>
              <a:ext cx="1376"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803" name="AutoShape 23"/>
            <p:cNvCxnSpPr>
              <a:cxnSpLocks noChangeShapeType="1"/>
              <a:stCxn id="73791" idx="1"/>
              <a:endCxn id="73794" idx="5"/>
            </p:cNvCxnSpPr>
            <p:nvPr/>
          </p:nvCxnSpPr>
          <p:spPr bwMode="auto">
            <a:xfrm flipH="1" flipV="1">
              <a:off x="1713"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3804" name="AutoShape 24"/>
            <p:cNvCxnSpPr>
              <a:cxnSpLocks noChangeShapeType="1"/>
              <a:stCxn id="73795" idx="3"/>
              <a:endCxn id="73793" idx="7"/>
            </p:cNvCxnSpPr>
            <p:nvPr/>
          </p:nvCxnSpPr>
          <p:spPr bwMode="auto">
            <a:xfrm flipH="1">
              <a:off x="2145"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3805" name="Text Box 25"/>
            <p:cNvSpPr txBox="1">
              <a:spLocks noChangeArrowheads="1"/>
            </p:cNvSpPr>
            <p:nvPr/>
          </p:nvSpPr>
          <p:spPr bwMode="auto">
            <a:xfrm>
              <a:off x="2400" y="22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6</a:t>
              </a:r>
            </a:p>
          </p:txBody>
        </p:sp>
        <p:sp>
          <p:nvSpPr>
            <p:cNvPr id="73806" name="Text Box 26"/>
            <p:cNvSpPr txBox="1">
              <a:spLocks noChangeArrowheads="1"/>
            </p:cNvSpPr>
            <p:nvPr/>
          </p:nvSpPr>
          <p:spPr bwMode="auto">
            <a:xfrm>
              <a:off x="2640"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73807" name="Text Box 27"/>
            <p:cNvSpPr txBox="1">
              <a:spLocks noChangeArrowheads="1"/>
            </p:cNvSpPr>
            <p:nvPr/>
          </p:nvSpPr>
          <p:spPr bwMode="auto">
            <a:xfrm>
              <a:off x="1488"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3808" name="Text Box 28"/>
            <p:cNvSpPr txBox="1">
              <a:spLocks noChangeArrowheads="1"/>
            </p:cNvSpPr>
            <p:nvPr/>
          </p:nvSpPr>
          <p:spPr bwMode="auto">
            <a:xfrm>
              <a:off x="3264"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3809" name="Text Box 29"/>
            <p:cNvSpPr txBox="1">
              <a:spLocks noChangeArrowheads="1"/>
            </p:cNvSpPr>
            <p:nvPr/>
          </p:nvSpPr>
          <p:spPr bwMode="auto">
            <a:xfrm>
              <a:off x="249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grpSp>
      <p:graphicFrame>
        <p:nvGraphicFramePr>
          <p:cNvPr id="661535" name="Group 31"/>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 name="TextBox 1"/>
          <p:cNvSpPr txBox="1"/>
          <p:nvPr/>
        </p:nvSpPr>
        <p:spPr>
          <a:xfrm>
            <a:off x="838200" y="1600200"/>
            <a:ext cx="3784510" cy="523220"/>
          </a:xfrm>
          <a:prstGeom prst="rect">
            <a:avLst/>
          </a:prstGeom>
          <a:noFill/>
        </p:spPr>
        <p:txBody>
          <a:bodyPr wrap="none" rtlCol="0">
            <a:spAutoFit/>
          </a:bodyPr>
          <a:lstStyle/>
          <a:p>
            <a:r>
              <a:rPr lang="en-US" sz="2800" dirty="0">
                <a:latin typeface="+mn-lt"/>
              </a:rPr>
              <a:t>Classic NP-Hard problem</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153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1534">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153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15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p:cNvSpPr>
            <a:spLocks noGrp="1" noChangeArrowheads="1"/>
          </p:cNvSpPr>
          <p:nvPr>
            <p:ph type="title"/>
          </p:nvPr>
        </p:nvSpPr>
        <p:spPr>
          <a:xfrm>
            <a:off x="685800" y="152400"/>
            <a:ext cx="7772400" cy="8382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t>Solving Optimization Problems using Local Search Methods</a:t>
            </a:r>
          </a:p>
        </p:txBody>
      </p:sp>
      <p:sp>
        <p:nvSpPr>
          <p:cNvPr id="68611" name="Rectangle 2"/>
          <p:cNvSpPr>
            <a:spLocks noGrp="1" noChangeArrowheads="1"/>
          </p:cNvSpPr>
          <p:nvPr>
            <p:ph type="body" idx="1"/>
          </p:nvPr>
        </p:nvSpPr>
        <p:spPr>
          <a:xfrm>
            <a:off x="304800" y="1295400"/>
            <a:ext cx="8839200" cy="5562600"/>
          </a:xfrm>
        </p:spPr>
        <p:txBody>
          <a:bodyPr/>
          <a:lstStyle/>
          <a:p>
            <a:pPr marL="0" indent="0" eaLnBrk="1" hangingPunct="1">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a:t>Now a different setting</a:t>
            </a:r>
            <a:r>
              <a:rPr lang="en-GB" sz="2800" dirty="0"/>
              <a:t>:</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Each state </a:t>
            </a:r>
            <a:r>
              <a:rPr lang="en-GB" i="1" dirty="0"/>
              <a:t>s</a:t>
            </a:r>
            <a:r>
              <a:rPr lang="en-GB" dirty="0"/>
              <a:t> has a </a:t>
            </a:r>
            <a:r>
              <a:rPr lang="en-GB" b="1" dirty="0">
                <a:solidFill>
                  <a:srgbClr val="3333CC"/>
                </a:solidFill>
              </a:rPr>
              <a:t>score</a:t>
            </a:r>
            <a:r>
              <a:rPr lang="en-GB" dirty="0">
                <a:solidFill>
                  <a:srgbClr val="3333CC"/>
                </a:solidFill>
              </a:rPr>
              <a:t> </a:t>
            </a:r>
            <a:r>
              <a:rPr lang="en-GB" dirty="0"/>
              <a:t>or</a:t>
            </a:r>
            <a:r>
              <a:rPr lang="en-GB" dirty="0">
                <a:solidFill>
                  <a:srgbClr val="3333CC"/>
                </a:solidFill>
              </a:rPr>
              <a:t> </a:t>
            </a:r>
            <a:r>
              <a:rPr lang="en-GB" b="1" dirty="0">
                <a:solidFill>
                  <a:srgbClr val="3333CC"/>
                </a:solidFill>
              </a:rPr>
              <a:t>cost</a:t>
            </a:r>
            <a:r>
              <a:rPr lang="en-GB" dirty="0"/>
              <a:t>, </a:t>
            </a:r>
            <a:r>
              <a:rPr lang="en-GB" i="1" dirty="0"/>
              <a:t>f</a:t>
            </a:r>
            <a:r>
              <a:rPr lang="en-GB" dirty="0"/>
              <a:t>(</a:t>
            </a:r>
            <a:r>
              <a:rPr lang="en-GB" i="1" dirty="0"/>
              <a:t>s</a:t>
            </a:r>
            <a:r>
              <a:rPr lang="en-GB" dirty="0"/>
              <a:t>), that we can compute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The goal is to find the state with the </a:t>
            </a:r>
            <a:r>
              <a:rPr lang="en-GB" dirty="0">
                <a:solidFill>
                  <a:srgbClr val="3333CC"/>
                </a:solidFill>
              </a:rPr>
              <a:t>highest (or lowest) score</a:t>
            </a:r>
            <a:r>
              <a:rPr lang="en-GB" dirty="0"/>
              <a:t>, or a </a:t>
            </a:r>
            <a:r>
              <a:rPr lang="en-GB" dirty="0">
                <a:solidFill>
                  <a:srgbClr val="3333CC"/>
                </a:solidFill>
              </a:rPr>
              <a:t>reasonably high (low) score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We do </a:t>
            </a:r>
            <a:r>
              <a:rPr lang="en-GB" b="1" i="1" dirty="0"/>
              <a:t>not</a:t>
            </a:r>
            <a:r>
              <a:rPr lang="en-GB" dirty="0"/>
              <a:t> care about the path</a:t>
            </a:r>
          </a:p>
          <a:p>
            <a:pPr lvl="1"/>
            <a:r>
              <a:rPr lang="en-US" dirty="0"/>
              <a:t>Use </a:t>
            </a:r>
            <a:r>
              <a:rPr lang="en-US" i="1" dirty="0"/>
              <a:t>variable-based models</a:t>
            </a:r>
          </a:p>
          <a:p>
            <a:pPr lvl="2"/>
            <a:r>
              <a:rPr lang="en-US" sz="2800" dirty="0"/>
              <a:t>Solution is not a path but an assignment of values for a set of variables</a:t>
            </a:r>
            <a:endParaRPr lang="en-GB" sz="2800" dirty="0"/>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1" dirty="0"/>
              <a:t>Enumerating all the states is intractable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Previous search algorithms are too expensive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6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8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72707" name="Rectangle 30"/>
          <p:cNvSpPr>
            <a:spLocks noGrp="1" noChangeArrowheads="1"/>
          </p:cNvSpPr>
          <p:nvPr>
            <p:ph idx="1"/>
          </p:nvPr>
        </p:nvSpPr>
        <p:spPr>
          <a:xfrm>
            <a:off x="838200" y="2362200"/>
            <a:ext cx="4114800" cy="1066800"/>
          </a:xfrm>
        </p:spPr>
        <p:txBody>
          <a:bodyPr/>
          <a:lstStyle/>
          <a:p>
            <a:pPr eaLnBrk="1" hangingPunct="1">
              <a:buFont typeface="Wingdings" pitchFamily="2" charset="2"/>
              <a:buNone/>
            </a:pPr>
            <a:r>
              <a:rPr lang="en-US" sz="2000" dirty="0"/>
              <a:t>a solution is a permutation of cities, called a </a:t>
            </a:r>
            <a:r>
              <a:rPr lang="en-US" sz="2000" b="1" dirty="0">
                <a:solidFill>
                  <a:srgbClr val="CC3300"/>
                </a:solidFill>
              </a:rPr>
              <a:t>tour</a:t>
            </a:r>
          </a:p>
          <a:p>
            <a:pPr eaLnBrk="1" hangingPunct="1">
              <a:buFont typeface="Wingdings" pitchFamily="2" charset="2"/>
              <a:buNone/>
            </a:pPr>
            <a:r>
              <a:rPr lang="en-US" sz="2000" dirty="0"/>
              <a:t>e.g. A – B – C – D – E</a:t>
            </a:r>
            <a:endParaRPr lang="en-US" sz="2000" dirty="0">
              <a:solidFill>
                <a:srgbClr val="CC3300"/>
              </a:solidFill>
            </a:endParaRPr>
          </a:p>
        </p:txBody>
      </p:sp>
      <p:sp>
        <p:nvSpPr>
          <p:cNvPr id="72708" name="Text Box 3"/>
          <p:cNvSpPr txBox="1">
            <a:spLocks noChangeArrowheads="1"/>
          </p:cNvSpPr>
          <p:nvPr/>
        </p:nvSpPr>
        <p:spPr bwMode="auto">
          <a:xfrm>
            <a:off x="6178550" y="24384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800">
                <a:latin typeface="Arial" charset="0"/>
              </a:rPr>
              <a:t>(</a:t>
            </a:r>
            <a:r>
              <a:rPr lang="en-US" sz="1400" b="1">
                <a:latin typeface="Arial" charset="0"/>
              </a:rPr>
              <a:t>not to scale)</a:t>
            </a:r>
          </a:p>
        </p:txBody>
      </p:sp>
      <p:sp>
        <p:nvSpPr>
          <p:cNvPr id="72709" name="Text Box 5"/>
          <p:cNvSpPr txBox="1">
            <a:spLocks noChangeArrowheads="1"/>
          </p:cNvSpPr>
          <p:nvPr/>
        </p:nvSpPr>
        <p:spPr bwMode="auto">
          <a:xfrm>
            <a:off x="5715000" y="35052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5</a:t>
            </a:r>
          </a:p>
        </p:txBody>
      </p:sp>
      <p:sp>
        <p:nvSpPr>
          <p:cNvPr id="72710" name="Text Box 6"/>
          <p:cNvSpPr txBox="1">
            <a:spLocks noChangeArrowheads="1"/>
          </p:cNvSpPr>
          <p:nvPr/>
        </p:nvSpPr>
        <p:spPr bwMode="auto">
          <a:xfrm>
            <a:off x="6248400" y="4572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2711" name="Text Box 7"/>
          <p:cNvSpPr txBox="1">
            <a:spLocks noChangeArrowheads="1"/>
          </p:cNvSpPr>
          <p:nvPr/>
        </p:nvSpPr>
        <p:spPr bwMode="auto">
          <a:xfrm>
            <a:off x="7620000" y="35052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2712" name="Text Box 8"/>
          <p:cNvSpPr txBox="1">
            <a:spLocks noChangeArrowheads="1"/>
          </p:cNvSpPr>
          <p:nvPr/>
        </p:nvSpPr>
        <p:spPr bwMode="auto">
          <a:xfrm>
            <a:off x="6705600" y="60198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4</a:t>
            </a:r>
          </a:p>
        </p:txBody>
      </p:sp>
      <p:sp>
        <p:nvSpPr>
          <p:cNvPr id="72713" name="Oval 9"/>
          <p:cNvSpPr>
            <a:spLocks noChangeArrowheads="1"/>
          </p:cNvSpPr>
          <p:nvPr/>
        </p:nvSpPr>
        <p:spPr bwMode="auto">
          <a:xfrm>
            <a:off x="6477000" y="30480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2714" name="AutoShape 10"/>
          <p:cNvCxnSpPr>
            <a:cxnSpLocks noChangeShapeType="1"/>
            <a:stCxn id="72713" idx="5"/>
            <a:endCxn id="72715" idx="0"/>
          </p:cNvCxnSpPr>
          <p:nvPr/>
        </p:nvCxnSpPr>
        <p:spPr bwMode="auto">
          <a:xfrm>
            <a:off x="7062788" y="3646488"/>
            <a:ext cx="519112" cy="1979612"/>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15" name="Oval 11"/>
          <p:cNvSpPr>
            <a:spLocks noChangeArrowheads="1"/>
          </p:cNvSpPr>
          <p:nvPr/>
        </p:nvSpPr>
        <p:spPr bwMode="auto">
          <a:xfrm>
            <a:off x="7239000" y="5638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2716" name="AutoShape 12"/>
          <p:cNvCxnSpPr>
            <a:cxnSpLocks noChangeShapeType="1"/>
            <a:stCxn id="72713" idx="3"/>
            <a:endCxn id="72717" idx="0"/>
          </p:cNvCxnSpPr>
          <p:nvPr/>
        </p:nvCxnSpPr>
        <p:spPr bwMode="auto">
          <a:xfrm flipH="1">
            <a:off x="6057900" y="3646488"/>
            <a:ext cx="519113" cy="1979612"/>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2717" name="Oval 13"/>
          <p:cNvSpPr>
            <a:spLocks noChangeArrowheads="1"/>
          </p:cNvSpPr>
          <p:nvPr/>
        </p:nvSpPr>
        <p:spPr bwMode="auto">
          <a:xfrm>
            <a:off x="5715000" y="5638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2718" name="Oval 14"/>
          <p:cNvSpPr>
            <a:spLocks noChangeArrowheads="1"/>
          </p:cNvSpPr>
          <p:nvPr/>
        </p:nvSpPr>
        <p:spPr bwMode="auto">
          <a:xfrm>
            <a:off x="5029200" y="4114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2719" name="Oval 15"/>
          <p:cNvSpPr>
            <a:spLocks noChangeArrowheads="1"/>
          </p:cNvSpPr>
          <p:nvPr/>
        </p:nvSpPr>
        <p:spPr bwMode="auto">
          <a:xfrm>
            <a:off x="7924800" y="41148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2720" name="AutoShape 16"/>
          <p:cNvCxnSpPr>
            <a:cxnSpLocks noChangeShapeType="1"/>
            <a:stCxn id="72713" idx="6"/>
            <a:endCxn id="72719" idx="1"/>
          </p:cNvCxnSpPr>
          <p:nvPr/>
        </p:nvCxnSpPr>
        <p:spPr bwMode="auto">
          <a:xfrm>
            <a:off x="7175500" y="3390900"/>
            <a:ext cx="849313" cy="8112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1" name="AutoShape 17"/>
          <p:cNvCxnSpPr>
            <a:cxnSpLocks noChangeShapeType="1"/>
            <a:stCxn id="72713" idx="2"/>
            <a:endCxn id="72718" idx="7"/>
          </p:cNvCxnSpPr>
          <p:nvPr/>
        </p:nvCxnSpPr>
        <p:spPr bwMode="auto">
          <a:xfrm flipH="1">
            <a:off x="5614988" y="3390900"/>
            <a:ext cx="849312" cy="811213"/>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22" name="Text Box 18"/>
          <p:cNvSpPr txBox="1">
            <a:spLocks noChangeArrowheads="1"/>
          </p:cNvSpPr>
          <p:nvPr/>
        </p:nvSpPr>
        <p:spPr bwMode="auto">
          <a:xfrm>
            <a:off x="6477000" y="4953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2723" name="AutoShape 19"/>
          <p:cNvCxnSpPr>
            <a:cxnSpLocks noChangeShapeType="1"/>
            <a:stCxn id="72718" idx="4"/>
            <a:endCxn id="72717" idx="1"/>
          </p:cNvCxnSpPr>
          <p:nvPr/>
        </p:nvCxnSpPr>
        <p:spPr bwMode="auto">
          <a:xfrm>
            <a:off x="5372100" y="4813300"/>
            <a:ext cx="442913" cy="9128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4" name="AutoShape 20"/>
          <p:cNvCxnSpPr>
            <a:cxnSpLocks noChangeShapeType="1"/>
            <a:stCxn id="72719" idx="4"/>
            <a:endCxn id="72715" idx="7"/>
          </p:cNvCxnSpPr>
          <p:nvPr/>
        </p:nvCxnSpPr>
        <p:spPr bwMode="auto">
          <a:xfrm flipH="1">
            <a:off x="7824788" y="4813300"/>
            <a:ext cx="442912" cy="912813"/>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5" name="AutoShape 21"/>
          <p:cNvCxnSpPr>
            <a:cxnSpLocks noChangeShapeType="1"/>
            <a:stCxn id="72717" idx="6"/>
            <a:endCxn id="72715" idx="2"/>
          </p:cNvCxnSpPr>
          <p:nvPr/>
        </p:nvCxnSpPr>
        <p:spPr bwMode="auto">
          <a:xfrm>
            <a:off x="6413500" y="5981700"/>
            <a:ext cx="812800" cy="0"/>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cxnSp>
        <p:nvCxnSpPr>
          <p:cNvPr id="72726" name="AutoShape 22"/>
          <p:cNvCxnSpPr>
            <a:cxnSpLocks noChangeShapeType="1"/>
            <a:stCxn id="72719" idx="2"/>
            <a:endCxn id="72718" idx="6"/>
          </p:cNvCxnSpPr>
          <p:nvPr/>
        </p:nvCxnSpPr>
        <p:spPr bwMode="auto">
          <a:xfrm flipH="1">
            <a:off x="5727700" y="4457700"/>
            <a:ext cx="2184400" cy="0"/>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cxnSp>
        <p:nvCxnSpPr>
          <p:cNvPr id="72727" name="AutoShape 23"/>
          <p:cNvCxnSpPr>
            <a:cxnSpLocks noChangeShapeType="1"/>
            <a:stCxn id="72715" idx="1"/>
            <a:endCxn id="72718" idx="5"/>
          </p:cNvCxnSpPr>
          <p:nvPr/>
        </p:nvCxnSpPr>
        <p:spPr bwMode="auto">
          <a:xfrm flipH="1" flipV="1">
            <a:off x="5614988" y="4713288"/>
            <a:ext cx="1724025" cy="101282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2728" name="AutoShape 24"/>
          <p:cNvCxnSpPr>
            <a:cxnSpLocks noChangeShapeType="1"/>
            <a:stCxn id="72719" idx="3"/>
            <a:endCxn id="72717" idx="7"/>
          </p:cNvCxnSpPr>
          <p:nvPr/>
        </p:nvCxnSpPr>
        <p:spPr bwMode="auto">
          <a:xfrm flipH="1">
            <a:off x="6300788" y="4713288"/>
            <a:ext cx="1724025" cy="1012825"/>
          </a:xfrm>
          <a:prstGeom prst="straightConnector1">
            <a:avLst/>
          </a:prstGeom>
          <a:noFill/>
          <a:ln w="25400">
            <a:solidFill>
              <a:schemeClr val="accent1"/>
            </a:solidFill>
            <a:miter lim="800000"/>
            <a:headEnd/>
            <a:tailEnd type="none" w="med" len="sm"/>
          </a:ln>
          <a:extLst>
            <a:ext uri="{909E8E84-426E-40dd-AFC4-6F175D3DCCD1}">
              <a14:hiddenFill xmlns:a14="http://schemas.microsoft.com/office/drawing/2010/main" xmlns="">
                <a:noFill/>
              </a14:hiddenFill>
            </a:ext>
          </a:extLst>
        </p:spPr>
      </p:cxnSp>
      <p:sp>
        <p:nvSpPr>
          <p:cNvPr id="72729" name="Text Box 25"/>
          <p:cNvSpPr txBox="1">
            <a:spLocks noChangeArrowheads="1"/>
          </p:cNvSpPr>
          <p:nvPr/>
        </p:nvSpPr>
        <p:spPr bwMode="auto">
          <a:xfrm>
            <a:off x="6705600" y="41148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6</a:t>
            </a:r>
          </a:p>
        </p:txBody>
      </p:sp>
      <p:sp>
        <p:nvSpPr>
          <p:cNvPr id="72730" name="Text Box 26"/>
          <p:cNvSpPr txBox="1">
            <a:spLocks noChangeArrowheads="1"/>
          </p:cNvSpPr>
          <p:nvPr/>
        </p:nvSpPr>
        <p:spPr bwMode="auto">
          <a:xfrm>
            <a:off x="7086600" y="4572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7</a:t>
            </a:r>
          </a:p>
        </p:txBody>
      </p:sp>
      <p:sp>
        <p:nvSpPr>
          <p:cNvPr id="72731" name="Text Box 27"/>
          <p:cNvSpPr txBox="1">
            <a:spLocks noChangeArrowheads="1"/>
          </p:cNvSpPr>
          <p:nvPr/>
        </p:nvSpPr>
        <p:spPr bwMode="auto">
          <a:xfrm>
            <a:off x="5257800" y="51054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2732" name="Text Box 28"/>
          <p:cNvSpPr txBox="1">
            <a:spLocks noChangeArrowheads="1"/>
          </p:cNvSpPr>
          <p:nvPr/>
        </p:nvSpPr>
        <p:spPr bwMode="auto">
          <a:xfrm>
            <a:off x="8077200" y="51054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2733" name="Text Box 29"/>
          <p:cNvSpPr txBox="1">
            <a:spLocks noChangeArrowheads="1"/>
          </p:cNvSpPr>
          <p:nvPr/>
        </p:nvSpPr>
        <p:spPr bwMode="auto">
          <a:xfrm>
            <a:off x="6858000" y="49530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2</a:t>
            </a:r>
          </a:p>
        </p:txBody>
      </p:sp>
      <p:graphicFrame>
        <p:nvGraphicFramePr>
          <p:cNvPr id="689183" name="Group 31"/>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006600"/>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89234" name="Rectangle 82"/>
          <p:cNvSpPr>
            <a:spLocks noChangeArrowheads="1"/>
          </p:cNvSpPr>
          <p:nvPr/>
        </p:nvSpPr>
        <p:spPr bwMode="auto">
          <a:xfrm>
            <a:off x="838200" y="3429000"/>
            <a:ext cx="4114800"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None/>
            </a:pPr>
            <a:r>
              <a:rPr lang="en-US" sz="2000" b="1" dirty="0">
                <a:solidFill>
                  <a:srgbClr val="111111"/>
                </a:solidFill>
                <a:latin typeface="Arial" charset="0"/>
              </a:rPr>
              <a:t>assume tours can start at </a:t>
            </a:r>
            <a:r>
              <a:rPr lang="en-US" sz="2000" b="1" i="1" dirty="0">
                <a:solidFill>
                  <a:srgbClr val="111111"/>
                </a:solidFill>
                <a:latin typeface="Arial" charset="0"/>
              </a:rPr>
              <a:t>any</a:t>
            </a:r>
            <a:r>
              <a:rPr lang="en-US" sz="2000" b="1" dirty="0">
                <a:solidFill>
                  <a:srgbClr val="111111"/>
                </a:solidFill>
                <a:latin typeface="Arial" charset="0"/>
              </a:rPr>
              <a:t> city and returns home at end</a:t>
            </a:r>
            <a:endParaRPr lang="en-US" sz="2000" b="1" dirty="0">
              <a:latin typeface="Arial" charset="0"/>
            </a:endParaRPr>
          </a:p>
        </p:txBody>
      </p:sp>
    </p:spTree>
    <p:extLst>
      <p:ext uri="{BB962C8B-B14F-4D97-AF65-F5344CB8AC3E}">
        <p14:creationId xmlns:p14="http://schemas.microsoft.com/office/powerpoint/2010/main" val="126006408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274638"/>
            <a:ext cx="8229600" cy="868362"/>
          </a:xfrm>
        </p:spPr>
        <p:txBody>
          <a:bodyPr/>
          <a:lstStyle/>
          <a:p>
            <a:pPr eaLnBrk="1" hangingPunct="1"/>
            <a:r>
              <a:rPr lang="en-US" dirty="0"/>
              <a:t>Other Example Problems</a:t>
            </a:r>
          </a:p>
        </p:txBody>
      </p:sp>
      <p:sp>
        <p:nvSpPr>
          <p:cNvPr id="74755" name="Rectangle 3"/>
          <p:cNvSpPr>
            <a:spLocks noGrp="1" noChangeArrowheads="1"/>
          </p:cNvSpPr>
          <p:nvPr>
            <p:ph idx="1"/>
          </p:nvPr>
        </p:nvSpPr>
        <p:spPr>
          <a:xfrm>
            <a:off x="457200" y="1295400"/>
            <a:ext cx="8229600" cy="5333999"/>
          </a:xfrm>
        </p:spPr>
        <p:txBody>
          <a:bodyPr/>
          <a:lstStyle/>
          <a:p>
            <a:pPr eaLnBrk="1" hangingPunct="1"/>
            <a:r>
              <a:rPr lang="en-US" b="1" dirty="0"/>
              <a:t>N-Queens</a:t>
            </a:r>
          </a:p>
          <a:p>
            <a:pPr lvl="1" eaLnBrk="1" hangingPunct="1"/>
            <a:r>
              <a:rPr lang="en-US" dirty="0"/>
              <a:t>Place </a:t>
            </a:r>
            <a:r>
              <a:rPr lang="en-US" i="1" dirty="0"/>
              <a:t>n</a:t>
            </a:r>
            <a:r>
              <a:rPr lang="en-US" dirty="0"/>
              <a:t> queens on </a:t>
            </a:r>
            <a:r>
              <a:rPr lang="en-US" i="1" dirty="0"/>
              <a:t>n</a:t>
            </a:r>
            <a:r>
              <a:rPr lang="en-US" dirty="0"/>
              <a:t> x </a:t>
            </a:r>
            <a:r>
              <a:rPr lang="en-US" i="1" dirty="0"/>
              <a:t>n</a:t>
            </a:r>
            <a:r>
              <a:rPr lang="en-US" dirty="0"/>
              <a:t> checkerboard so that no queen can “capture” another</a:t>
            </a:r>
          </a:p>
          <a:p>
            <a:pPr lvl="1" eaLnBrk="1" hangingPunct="1"/>
            <a:r>
              <a:rPr lang="en-US" i="1" dirty="0"/>
              <a:t>f</a:t>
            </a:r>
            <a:r>
              <a:rPr lang="en-US" dirty="0"/>
              <a:t> = number of conflicting queens</a:t>
            </a:r>
          </a:p>
          <a:p>
            <a:pPr eaLnBrk="1" hangingPunct="1"/>
            <a:r>
              <a:rPr lang="en-US" b="1" dirty="0"/>
              <a:t>Boolean </a:t>
            </a:r>
            <a:r>
              <a:rPr lang="en-US" b="1" dirty="0" err="1"/>
              <a:t>Satisfiability</a:t>
            </a:r>
            <a:endParaRPr lang="en-US" b="1" dirty="0"/>
          </a:p>
          <a:p>
            <a:pPr lvl="1" eaLnBrk="1" hangingPunct="1"/>
            <a:r>
              <a:rPr lang="en-US" dirty="0"/>
              <a:t>Given a Boolean expression containing </a:t>
            </a:r>
            <a:r>
              <a:rPr lang="en-US" i="1" dirty="0"/>
              <a:t>n</a:t>
            </a:r>
            <a:r>
              <a:rPr lang="en-US" dirty="0"/>
              <a:t> Boolean variables, find an assignment of {T, F} to each variable so that the expression evaluates to True</a:t>
            </a:r>
          </a:p>
          <a:p>
            <a:pPr lvl="1" eaLnBrk="1" hangingPunct="1"/>
            <a:r>
              <a:rPr lang="en-US" dirty="0"/>
              <a:t>(A </a:t>
            </a:r>
            <a:r>
              <a:rPr lang="en-US" sz="2000" dirty="0">
                <a:latin typeface="ＭＳ ゴシック"/>
                <a:ea typeface="ＭＳ ゴシック"/>
                <a:cs typeface="ＭＳ ゴシック"/>
                <a:sym typeface="Symbol" pitchFamily="18" charset="2"/>
              </a:rPr>
              <a:t>∨</a:t>
            </a:r>
            <a:r>
              <a:rPr lang="en-US" dirty="0"/>
              <a:t> </a:t>
            </a:r>
            <a:r>
              <a:rPr lang="en-US" sz="3600" dirty="0">
                <a:sym typeface="Symbol" pitchFamily="18" charset="2"/>
              </a:rPr>
              <a:t>¬</a:t>
            </a:r>
            <a:r>
              <a:rPr lang="en-US" dirty="0"/>
              <a:t>B </a:t>
            </a:r>
            <a:r>
              <a:rPr lang="en-US" sz="2000" dirty="0">
                <a:latin typeface="ＭＳ ゴシック"/>
                <a:ea typeface="ＭＳ ゴシック"/>
                <a:cs typeface="ＭＳ ゴシック"/>
                <a:sym typeface="Symbol" pitchFamily="18" charset="2"/>
              </a:rPr>
              <a:t>∨</a:t>
            </a:r>
            <a:r>
              <a:rPr lang="en-US" dirty="0"/>
              <a:t> C) </a:t>
            </a:r>
            <a:r>
              <a:rPr lang="en-US" sz="2000" dirty="0">
                <a:latin typeface="ＭＳ ゴシック"/>
                <a:ea typeface="ＭＳ ゴシック"/>
                <a:cs typeface="ＭＳ ゴシック"/>
                <a:sym typeface="Symbol" pitchFamily="18" charset="2"/>
              </a:rPr>
              <a:t>∧</a:t>
            </a:r>
            <a:r>
              <a:rPr lang="en-US" dirty="0"/>
              <a:t> (</a:t>
            </a:r>
            <a:r>
              <a:rPr lang="en-US" sz="3600" dirty="0">
                <a:sym typeface="Symbol" pitchFamily="18" charset="2"/>
              </a:rPr>
              <a:t>¬</a:t>
            </a:r>
            <a:r>
              <a:rPr lang="en-US" dirty="0"/>
              <a:t>A </a:t>
            </a:r>
            <a:r>
              <a:rPr lang="en-US" sz="2000" dirty="0">
                <a:latin typeface="ＭＳ ゴシック"/>
                <a:ea typeface="ＭＳ ゴシック"/>
                <a:cs typeface="ＭＳ ゴシック"/>
                <a:sym typeface="Symbol" pitchFamily="18" charset="2"/>
              </a:rPr>
              <a:t>∨</a:t>
            </a:r>
            <a:r>
              <a:rPr lang="en-US" dirty="0"/>
              <a:t> C </a:t>
            </a:r>
            <a:r>
              <a:rPr lang="en-US" sz="2000" dirty="0">
                <a:latin typeface="ＭＳ ゴシック"/>
                <a:ea typeface="ＭＳ ゴシック"/>
                <a:cs typeface="ＭＳ ゴシック"/>
                <a:sym typeface="Symbol" pitchFamily="18" charset="2"/>
              </a:rPr>
              <a:t>∨</a:t>
            </a:r>
            <a:r>
              <a:rPr lang="en-US" dirty="0"/>
              <a:t> D)</a:t>
            </a:r>
          </a:p>
          <a:p>
            <a:pPr lvl="1" eaLnBrk="1" hangingPunct="1"/>
            <a:r>
              <a:rPr lang="en-US" i="1" dirty="0"/>
              <a:t>f</a:t>
            </a:r>
            <a:r>
              <a:rPr lang="en-US" dirty="0"/>
              <a:t> = number of satisfied clauses</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0"/>
            <a:ext cx="8686800" cy="990600"/>
          </a:xfrm>
        </p:spPr>
        <p:txBody>
          <a:bodyPr/>
          <a:lstStyle/>
          <a:p>
            <a:pPr eaLnBrk="1" hangingPunct="1"/>
            <a:r>
              <a:rPr lang="en-US"/>
              <a:t>Example Problem:  Chip Layout</a:t>
            </a:r>
          </a:p>
        </p:txBody>
      </p:sp>
      <p:pic>
        <p:nvPicPr>
          <p:cNvPr id="7577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19200"/>
            <a:ext cx="2743200" cy="2598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1143000"/>
            <a:ext cx="3057525" cy="256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781" name="Text Box 8"/>
          <p:cNvSpPr txBox="1">
            <a:spLocks noChangeArrowheads="1"/>
          </p:cNvSpPr>
          <p:nvPr/>
        </p:nvSpPr>
        <p:spPr bwMode="auto">
          <a:xfrm>
            <a:off x="3505200" y="1219200"/>
            <a:ext cx="19812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solidFill>
                  <a:srgbClr val="009900"/>
                </a:solidFill>
              </a:rPr>
              <a:t>Channel Routing</a:t>
            </a:r>
          </a:p>
        </p:txBody>
      </p:sp>
      <p:sp>
        <p:nvSpPr>
          <p:cNvPr id="75782" name="Text Box 9"/>
          <p:cNvSpPr txBox="1">
            <a:spLocks noChangeArrowheads="1"/>
          </p:cNvSpPr>
          <p:nvPr/>
        </p:nvSpPr>
        <p:spPr bwMode="auto">
          <a:xfrm>
            <a:off x="0" y="3886200"/>
            <a:ext cx="3657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Lots of Chip Real Estate</a:t>
            </a:r>
          </a:p>
        </p:txBody>
      </p:sp>
      <p:sp>
        <p:nvSpPr>
          <p:cNvPr id="75783" name="Text Box 10"/>
          <p:cNvSpPr txBox="1">
            <a:spLocks noChangeArrowheads="1"/>
          </p:cNvSpPr>
          <p:nvPr/>
        </p:nvSpPr>
        <p:spPr bwMode="auto">
          <a:xfrm>
            <a:off x="5943600" y="3962400"/>
            <a:ext cx="32004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Same connectivity, much less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t>Greedy Best-First Search</a:t>
            </a:r>
          </a:p>
        </p:txBody>
      </p:sp>
      <p:sp>
        <p:nvSpPr>
          <p:cNvPr id="12291"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3</a:t>
            </a:r>
            <a:r>
              <a:rPr lang="en-US" sz="1800">
                <a:solidFill>
                  <a:schemeClr val="tx2"/>
                </a:solidFill>
                <a:latin typeface="Arial" charset="0"/>
              </a:rPr>
              <a:t>, expanded:</a:t>
            </a:r>
            <a:r>
              <a:rPr lang="en-US" sz="1800">
                <a:latin typeface="Arial" charset="0"/>
              </a:rPr>
              <a:t> 2</a:t>
            </a:r>
          </a:p>
        </p:txBody>
      </p:sp>
      <p:graphicFrame>
        <p:nvGraphicFramePr>
          <p:cNvPr id="549892" name="Group 4"/>
          <p:cNvGraphicFramePr>
            <a:graphicFrameLocks noGrp="1"/>
          </p:cNvGraphicFramePr>
          <p:nvPr>
            <p:extLst>
              <p:ext uri="{D42A27DB-BD31-4B8C-83A1-F6EECF244321}">
                <p14:modId xmlns:p14="http://schemas.microsoft.com/office/powerpoint/2010/main" val="1361682965"/>
              </p:ext>
            </p:extLst>
          </p:nvPr>
        </p:nvGraphicFramePr>
        <p:xfrm>
          <a:off x="990600" y="3124200"/>
          <a:ext cx="4343400" cy="1508395"/>
        </p:xfrm>
        <a:graphic>
          <a:graphicData uri="http://schemas.openxmlformats.org/drawingml/2006/table">
            <a:tbl>
              <a:tblPr/>
              <a:tblGrid>
                <a:gridCol w="1824228">
                  <a:extLst>
                    <a:ext uri="{9D8B030D-6E8A-4147-A177-3AD203B41FA5}">
                      <a16:colId xmlns:a16="http://schemas.microsoft.com/office/drawing/2014/main" val="20000"/>
                    </a:ext>
                  </a:extLst>
                </a:gridCol>
                <a:gridCol w="2519172">
                  <a:extLst>
                    <a:ext uri="{9D8B030D-6E8A-4147-A177-3AD203B41FA5}">
                      <a16:colId xmlns:a16="http://schemas.microsoft.com/office/drawing/2014/main" val="20001"/>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{C:3,B:4,A:8}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{G:0,B:4, 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 </a:t>
                      </a:r>
                      <a:r>
                        <a:rPr kumimoji="0" lang="en-US" sz="1800" b="0" i="0" u="none" strike="noStrike" cap="none" normalizeH="0" baseline="0">
                          <a:ln>
                            <a:noFill/>
                          </a:ln>
                          <a:solidFill>
                            <a:schemeClr val="accent1"/>
                          </a:solidFill>
                          <a:effectLst/>
                          <a:latin typeface="Arial" charset="0"/>
                        </a:rPr>
                        <a:t>goal</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{B:4, A:8} </a:t>
                      </a:r>
                      <a:r>
                        <a:rPr kumimoji="0" lang="en-US" sz="1800" b="0" i="0" u="none" strike="noStrike" cap="none" normalizeH="0" baseline="0" dirty="0">
                          <a:ln>
                            <a:noFill/>
                          </a:ln>
                          <a:solidFill>
                            <a:srgbClr val="FF7C80"/>
                          </a:solidFill>
                          <a:effectLst/>
                          <a:latin typeface="Arial" charset="0"/>
                        </a:rPr>
                        <a:t>not expanded</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2310" name="Text Box 26"/>
          <p:cNvSpPr txBox="1">
            <a:spLocks noChangeArrowheads="1"/>
          </p:cNvSpPr>
          <p:nvPr/>
        </p:nvSpPr>
        <p:spPr bwMode="auto">
          <a:xfrm>
            <a:off x="914400" y="2303463"/>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 </a:t>
            </a:r>
            <a:r>
              <a:rPr lang="en-US" b="1" i="1">
                <a:solidFill>
                  <a:srgbClr val="CC3300"/>
                </a:solidFill>
                <a:latin typeface="Palatino" pitchFamily="18" charset="0"/>
              </a:rPr>
              <a:t>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
        <p:nvSpPr>
          <p:cNvPr id="12311" name="Text Box 27"/>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2312" name="Text Box 28"/>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12313" name="Text Box 29"/>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12314" name="Text Box 30"/>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12315" name="Text Box 31"/>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12316" name="Text Box 32"/>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12317" name="Text Box 33"/>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12318" name="Oval 34"/>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12319" name="Oval 35"/>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12320" name="AutoShape 36"/>
          <p:cNvCxnSpPr>
            <a:cxnSpLocks noChangeShapeType="1"/>
            <a:stCxn id="12318" idx="3"/>
            <a:endCxn id="12319"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2321" name="AutoShape 37"/>
          <p:cNvCxnSpPr>
            <a:cxnSpLocks noChangeShapeType="1"/>
            <a:stCxn id="12319" idx="4"/>
            <a:endCxn id="12322"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2322" name="Oval 38"/>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12323" name="AutoShape 39"/>
          <p:cNvCxnSpPr>
            <a:cxnSpLocks noChangeShapeType="1"/>
            <a:stCxn id="12319" idx="3"/>
            <a:endCxn id="12324"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2324" name="Oval 40"/>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12325" name="Oval 41"/>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12326" name="AutoShape 42"/>
          <p:cNvCxnSpPr>
            <a:cxnSpLocks noChangeShapeType="1"/>
            <a:stCxn id="12325" idx="4"/>
            <a:endCxn id="12327"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2327" name="Oval 43"/>
          <p:cNvSpPr>
            <a:spLocks noChangeArrowheads="1"/>
          </p:cNvSpPr>
          <p:nvPr/>
        </p:nvSpPr>
        <p:spPr bwMode="auto">
          <a:xfrm>
            <a:off x="7086600" y="4800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12328" name="Oval 44"/>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12329" name="AutoShape 45"/>
          <p:cNvCxnSpPr>
            <a:cxnSpLocks noChangeShapeType="1"/>
            <a:stCxn id="12318" idx="5"/>
            <a:endCxn id="12328"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2330" name="AutoShape 46"/>
          <p:cNvCxnSpPr>
            <a:cxnSpLocks noChangeShapeType="1"/>
            <a:stCxn id="12319" idx="5"/>
            <a:endCxn id="12327"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2331" name="AutoShape 47"/>
          <p:cNvCxnSpPr>
            <a:cxnSpLocks noChangeShapeType="1"/>
            <a:stCxn id="12318" idx="4"/>
            <a:endCxn id="12325"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2332" name="AutoShape 48"/>
          <p:cNvCxnSpPr>
            <a:cxnSpLocks noChangeShapeType="1"/>
            <a:stCxn id="12328" idx="3"/>
            <a:endCxn id="12327"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2333" name="Text Box 49"/>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228600" y="0"/>
            <a:ext cx="8686800" cy="990600"/>
          </a:xfrm>
        </p:spPr>
        <p:txBody>
          <a:bodyPr/>
          <a:lstStyle/>
          <a:p>
            <a:pPr eaLnBrk="1" hangingPunct="1"/>
            <a:r>
              <a:rPr lang="en-US"/>
              <a:t>Example Problem:  Scheduling</a:t>
            </a:r>
          </a:p>
        </p:txBody>
      </p:sp>
      <p:sp>
        <p:nvSpPr>
          <p:cNvPr id="76803" name="Text Box 8"/>
          <p:cNvSpPr txBox="1">
            <a:spLocks noChangeArrowheads="1"/>
          </p:cNvSpPr>
          <p:nvPr/>
        </p:nvSpPr>
        <p:spPr bwMode="auto">
          <a:xfrm>
            <a:off x="3657600" y="3810000"/>
            <a:ext cx="3200400" cy="2840038"/>
          </a:xfrm>
          <a:prstGeom prst="rect">
            <a:avLst/>
          </a:prstGeom>
          <a:noFill/>
          <a:ln w="9525">
            <a:solidFill>
              <a:schemeClr val="hlink"/>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50000"/>
              </a:spcBef>
            </a:pPr>
            <a:r>
              <a:rPr lang="en-US"/>
              <a:t>Also:</a:t>
            </a:r>
          </a:p>
          <a:p>
            <a:pPr eaLnBrk="1" hangingPunct="1">
              <a:spcBef>
                <a:spcPct val="50000"/>
              </a:spcBef>
            </a:pPr>
            <a:r>
              <a:rPr lang="en-US"/>
              <a:t>parking lot layout, product design, aero-dynamic design, “Million Queens” problem, radiotherapy treatment planning, …</a:t>
            </a:r>
          </a:p>
        </p:txBody>
      </p:sp>
      <p:pic>
        <p:nvPicPr>
          <p:cNvPr id="7680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43000"/>
            <a:ext cx="5638800" cy="2649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t>Local Searching</a:t>
            </a:r>
          </a:p>
        </p:txBody>
      </p:sp>
      <p:sp>
        <p:nvSpPr>
          <p:cNvPr id="651267" name="Rectangle 3"/>
          <p:cNvSpPr>
            <a:spLocks noGrp="1" noChangeArrowheads="1"/>
          </p:cNvSpPr>
          <p:nvPr>
            <p:ph idx="1"/>
          </p:nvPr>
        </p:nvSpPr>
        <p:spPr>
          <a:xfrm>
            <a:off x="457200" y="1447800"/>
            <a:ext cx="8229600" cy="4953000"/>
          </a:xfrm>
        </p:spPr>
        <p:txBody>
          <a:bodyPr rtlCol="0">
            <a:normAutofit fontScale="92500" lnSpcReduction="20000"/>
          </a:bodyPr>
          <a:lstStyle/>
          <a:p>
            <a:pPr lvl="3"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sz="3500" dirty="0"/>
              <a:t>Hard problems can be solved in polynomial time by using either an:</a:t>
            </a:r>
          </a:p>
          <a:p>
            <a:pPr lvl="1" eaLnBrk="1" fontAlgn="auto" hangingPunct="1">
              <a:spcAft>
                <a:spcPts val="0"/>
              </a:spcAft>
              <a:buFont typeface="Arial" pitchFamily="34" charset="0"/>
              <a:buChar char="–"/>
              <a:defRPr/>
            </a:pPr>
            <a:r>
              <a:rPr lang="en-US" sz="3000" dirty="0">
                <a:solidFill>
                  <a:srgbClr val="CC3300"/>
                </a:solidFill>
              </a:rPr>
              <a:t>approximate model</a:t>
            </a:r>
            <a:r>
              <a:rPr lang="en-US" sz="3000" dirty="0"/>
              <a:t>:  find an exact solution</a:t>
            </a:r>
            <a:br>
              <a:rPr lang="en-US" sz="3000" dirty="0"/>
            </a:br>
            <a:r>
              <a:rPr lang="en-US" sz="3000" dirty="0"/>
              <a:t>to a simpler version of the problem</a:t>
            </a:r>
          </a:p>
          <a:p>
            <a:pPr lvl="1" eaLnBrk="1" fontAlgn="auto" hangingPunct="1">
              <a:spcAft>
                <a:spcPts val="0"/>
              </a:spcAft>
              <a:buFont typeface="Arial" pitchFamily="34" charset="0"/>
              <a:buChar char="–"/>
              <a:defRPr/>
            </a:pPr>
            <a:r>
              <a:rPr lang="en-US" sz="3000" dirty="0">
                <a:solidFill>
                  <a:srgbClr val="CC3300"/>
                </a:solidFill>
              </a:rPr>
              <a:t>approximate solution</a:t>
            </a:r>
            <a:r>
              <a:rPr lang="en-US" sz="3000" dirty="0"/>
              <a:t>:  find a non-optimal solution</a:t>
            </a:r>
            <a:br>
              <a:rPr lang="en-US" sz="3000" dirty="0"/>
            </a:br>
            <a:r>
              <a:rPr lang="en-US" sz="3000" dirty="0"/>
              <a:t>to the original hard problem</a:t>
            </a:r>
          </a:p>
          <a:p>
            <a:pPr lvl="1" eaLnBrk="1" fontAlgn="auto" hangingPunct="1">
              <a:spcAft>
                <a:spcPts val="0"/>
              </a:spcAft>
              <a:buFont typeface="Arial" charset="0"/>
              <a:buNone/>
              <a:defRPr/>
            </a:pPr>
            <a:endParaRPr lang="en-US" sz="3000" dirty="0"/>
          </a:p>
          <a:p>
            <a:pPr eaLnBrk="1" fontAlgn="auto" hangingPunct="1">
              <a:spcAft>
                <a:spcPts val="0"/>
              </a:spcAft>
              <a:buFont typeface="Arial" pitchFamily="34" charset="0"/>
              <a:buChar char="•"/>
              <a:defRPr/>
            </a:pPr>
            <a:r>
              <a:rPr lang="en-US" sz="3500" dirty="0"/>
              <a:t>We'll explore ways to search through a </a:t>
            </a:r>
            <a:r>
              <a:rPr lang="en-US" sz="3500" dirty="0">
                <a:solidFill>
                  <a:srgbClr val="CC3300"/>
                </a:solidFill>
              </a:rPr>
              <a:t>solution space</a:t>
            </a:r>
            <a:r>
              <a:rPr lang="en-US" sz="3500" dirty="0"/>
              <a:t> by </a:t>
            </a:r>
            <a:r>
              <a:rPr lang="en-US" sz="3500" b="1" dirty="0">
                <a:solidFill>
                  <a:srgbClr val="FF0000"/>
                </a:solidFill>
              </a:rPr>
              <a:t>iteratively improving</a:t>
            </a:r>
            <a:r>
              <a:rPr lang="en-US" sz="3500" dirty="0"/>
              <a:t> </a:t>
            </a:r>
            <a:r>
              <a:rPr lang="en-US" sz="3500" b="1" dirty="0">
                <a:solidFill>
                  <a:srgbClr val="FF0000"/>
                </a:solidFill>
              </a:rPr>
              <a:t>solutions</a:t>
            </a:r>
            <a:r>
              <a:rPr lang="en-US" sz="3500" dirty="0"/>
              <a:t> until one is found that is optimal or near optimal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t>Local Searching</a:t>
            </a:r>
          </a:p>
        </p:txBody>
      </p:sp>
      <p:sp>
        <p:nvSpPr>
          <p:cNvPr id="649219" name="Rectangle 3"/>
          <p:cNvSpPr>
            <a:spLocks noGrp="1" noChangeArrowheads="1"/>
          </p:cNvSpPr>
          <p:nvPr>
            <p:ph idx="1"/>
          </p:nvPr>
        </p:nvSpPr>
        <p:spPr>
          <a:xfrm>
            <a:off x="457200" y="1600200"/>
            <a:ext cx="8229600" cy="4800600"/>
          </a:xfrm>
        </p:spPr>
        <p:txBody>
          <a:bodyPr rtlCol="0">
            <a:normAutofit fontScale="92500" lnSpcReduction="20000"/>
          </a:bodyPr>
          <a:lstStyle/>
          <a:p>
            <a:pPr eaLnBrk="1" fontAlgn="auto" hangingPunct="1">
              <a:spcAft>
                <a:spcPts val="0"/>
              </a:spcAft>
              <a:defRPr/>
            </a:pPr>
            <a:r>
              <a:rPr lang="en-US" sz="3500" dirty="0">
                <a:solidFill>
                  <a:srgbClr val="CC3300"/>
                </a:solidFill>
              </a:rPr>
              <a:t>Local searching</a:t>
            </a:r>
            <a:r>
              <a:rPr lang="en-US" sz="3500" dirty="0"/>
              <a:t>: </a:t>
            </a:r>
            <a:r>
              <a:rPr lang="en-US" sz="3500" b="1" dirty="0"/>
              <a:t>every node is a solution</a:t>
            </a:r>
          </a:p>
          <a:p>
            <a:pPr lvl="1" eaLnBrk="1" fontAlgn="auto" hangingPunct="1">
              <a:spcAft>
                <a:spcPts val="0"/>
              </a:spcAft>
              <a:buFont typeface="Arial" pitchFamily="34" charset="0"/>
              <a:buChar char="–"/>
              <a:defRPr/>
            </a:pPr>
            <a:r>
              <a:rPr lang="en-US" sz="3000" b="1" dirty="0"/>
              <a:t>Operators/actions go from one solution to another</a:t>
            </a:r>
          </a:p>
          <a:p>
            <a:pPr lvl="1" eaLnBrk="1" fontAlgn="auto" hangingPunct="1">
              <a:spcAft>
                <a:spcPts val="0"/>
              </a:spcAft>
              <a:buFont typeface="Arial" pitchFamily="34" charset="0"/>
              <a:buChar char="–"/>
              <a:defRPr/>
            </a:pPr>
            <a:r>
              <a:rPr lang="en-US" sz="3000" b="1" dirty="0"/>
              <a:t>can stop at any time and have a valid solution</a:t>
            </a:r>
          </a:p>
          <a:p>
            <a:pPr lvl="1" eaLnBrk="1" fontAlgn="auto" hangingPunct="1">
              <a:spcAft>
                <a:spcPts val="0"/>
              </a:spcAft>
              <a:buFont typeface="Arial" pitchFamily="34" charset="0"/>
              <a:buChar char="–"/>
              <a:defRPr/>
            </a:pPr>
            <a:r>
              <a:rPr lang="en-US" sz="3000" dirty="0"/>
              <a:t>goal of search is to find a </a:t>
            </a:r>
            <a:r>
              <a:rPr lang="en-US" sz="3000" b="1" i="1" dirty="0"/>
              <a:t>better/best</a:t>
            </a:r>
            <a:r>
              <a:rPr lang="en-US" sz="3000" dirty="0"/>
              <a:t> solution</a:t>
            </a:r>
          </a:p>
          <a:p>
            <a:pPr eaLnBrk="1" fontAlgn="auto" hangingPunct="1">
              <a:spcAft>
                <a:spcPts val="0"/>
              </a:spcAft>
              <a:defRPr/>
            </a:pPr>
            <a:r>
              <a:rPr lang="en-US" dirty="0"/>
              <a:t>No longer searching a state space for a solution path and then executing the steps of the solution path</a:t>
            </a:r>
          </a:p>
          <a:p>
            <a:pPr eaLnBrk="1" fontAlgn="auto" hangingPunct="1">
              <a:spcAft>
                <a:spcPts val="0"/>
              </a:spcAft>
              <a:buFont typeface="Arial" pitchFamily="34" charset="0"/>
              <a:buChar char="•"/>
              <a:defRPr/>
            </a:pPr>
            <a:r>
              <a:rPr lang="en-US" dirty="0"/>
              <a:t>A* </a:t>
            </a:r>
            <a:r>
              <a:rPr lang="en-US" i="1" dirty="0"/>
              <a:t>isn't</a:t>
            </a:r>
            <a:r>
              <a:rPr lang="en-US" dirty="0"/>
              <a:t> a local search since it considers different partial solutions by looking at the estimated cost</a:t>
            </a:r>
            <a:br>
              <a:rPr lang="en-US" dirty="0"/>
            </a:br>
            <a:r>
              <a:rPr lang="en-US" dirty="0"/>
              <a:t>of a </a:t>
            </a:r>
            <a:r>
              <a:rPr lang="en-US" i="1" dirty="0"/>
              <a:t>solution path</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92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92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921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4921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92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762000" y="152400"/>
            <a:ext cx="7772400" cy="1066800"/>
          </a:xfrm>
        </p:spPr>
        <p:txBody>
          <a:bodyPr/>
          <a:lstStyle/>
          <a:p>
            <a:pPr eaLnBrk="1" hangingPunct="1"/>
            <a:r>
              <a:rPr lang="en-US" sz="4000" dirty="0"/>
              <a:t>Informal Characterization</a:t>
            </a:r>
          </a:p>
        </p:txBody>
      </p:sp>
      <p:sp>
        <p:nvSpPr>
          <p:cNvPr id="79875" name="Rectangle 3"/>
          <p:cNvSpPr>
            <a:spLocks noGrp="1" noChangeArrowheads="1"/>
          </p:cNvSpPr>
          <p:nvPr>
            <p:ph idx="1"/>
          </p:nvPr>
        </p:nvSpPr>
        <p:spPr>
          <a:xfrm>
            <a:off x="685800" y="1447800"/>
            <a:ext cx="7848600" cy="4953000"/>
          </a:xfrm>
        </p:spPr>
        <p:txBody>
          <a:bodyPr/>
          <a:lstStyle/>
          <a:p>
            <a:pPr eaLnBrk="1" hangingPunct="1">
              <a:buFontTx/>
              <a:buNone/>
            </a:pPr>
            <a:r>
              <a:rPr lang="en-US" sz="2800" dirty="0"/>
              <a:t>These are problems in which</a:t>
            </a:r>
          </a:p>
          <a:p>
            <a:pPr eaLnBrk="1" hangingPunct="1"/>
            <a:r>
              <a:rPr lang="en-US" sz="2800" dirty="0"/>
              <a:t>There is some combinatorial structure being optimized</a:t>
            </a:r>
          </a:p>
          <a:p>
            <a:pPr eaLnBrk="1" hangingPunct="1"/>
            <a:r>
              <a:rPr lang="en-US" sz="2800" dirty="0"/>
              <a:t>There is a cost function:  Structure </a:t>
            </a:r>
            <a:r>
              <a:rPr lang="en-US" sz="2800" dirty="0">
                <a:sym typeface="Wingdings" pitchFamily="2" charset="2"/>
              </a:rPr>
              <a:t> Real number, to be optimized, or at least a reasonable solution is to be found</a:t>
            </a:r>
          </a:p>
          <a:p>
            <a:pPr eaLnBrk="1" hangingPunct="1"/>
            <a:r>
              <a:rPr lang="en-US" sz="2800" dirty="0">
                <a:sym typeface="Wingdings" pitchFamily="2" charset="2"/>
              </a:rPr>
              <a:t>Searching all possible structures is intractable</a:t>
            </a:r>
          </a:p>
          <a:p>
            <a:pPr eaLnBrk="1" hangingPunct="1"/>
            <a:r>
              <a:rPr lang="en-US" sz="2800" dirty="0">
                <a:sym typeface="Wingdings" pitchFamily="2" charset="2"/>
              </a:rPr>
              <a:t>There’s no known algorithm for finding the optimal solution efficiently</a:t>
            </a:r>
          </a:p>
          <a:p>
            <a:pPr eaLnBrk="1" hangingPunct="1"/>
            <a:r>
              <a:rPr lang="en-US" sz="2800" dirty="0">
                <a:sym typeface="Wingdings" pitchFamily="2" charset="2"/>
              </a:rPr>
              <a:t>“Similar” solutions have similar costs</a:t>
            </a:r>
            <a:endParaRPr 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t>Local Searching</a:t>
            </a:r>
          </a:p>
        </p:txBody>
      </p:sp>
      <p:sp>
        <p:nvSpPr>
          <p:cNvPr id="663555" name="Rectangle 3"/>
          <p:cNvSpPr>
            <a:spLocks noGrp="1" noChangeArrowheads="1"/>
          </p:cNvSpPr>
          <p:nvPr>
            <p:ph idx="1"/>
          </p:nvPr>
        </p:nvSpPr>
        <p:spPr>
          <a:xfrm>
            <a:off x="609600" y="1600200"/>
            <a:ext cx="8229600" cy="4724400"/>
          </a:xfrm>
        </p:spPr>
        <p:txBody>
          <a:bodyPr rtlCol="0">
            <a:normAutofit lnSpcReduction="10000"/>
          </a:bodyPr>
          <a:lstStyle/>
          <a:p>
            <a:pPr eaLnBrk="1" fontAlgn="auto" hangingPunct="1">
              <a:spcAft>
                <a:spcPts val="0"/>
              </a:spcAft>
              <a:defRPr/>
            </a:pPr>
            <a:r>
              <a:rPr lang="en-US" dirty="0"/>
              <a:t>An </a:t>
            </a:r>
            <a:r>
              <a:rPr lang="en-US" b="1" i="1" dirty="0"/>
              <a:t>operator/action</a:t>
            </a:r>
            <a:r>
              <a:rPr lang="en-US" dirty="0"/>
              <a:t> is needed to transform one solution to another</a:t>
            </a:r>
          </a:p>
          <a:p>
            <a:pPr eaLnBrk="1" fontAlgn="auto" hangingPunct="1">
              <a:spcAft>
                <a:spcPts val="0"/>
              </a:spcAft>
              <a:buFont typeface="Arial" pitchFamily="34" charset="0"/>
              <a:buChar char="•"/>
              <a:defRPr/>
            </a:pPr>
            <a:r>
              <a:rPr lang="en-US" dirty="0"/>
              <a:t>TSP: </a:t>
            </a:r>
            <a:r>
              <a:rPr lang="en-US" dirty="0">
                <a:solidFill>
                  <a:srgbClr val="CC3300"/>
                </a:solidFill>
              </a:rPr>
              <a:t>2-swap </a:t>
            </a:r>
            <a:r>
              <a:rPr lang="en-US" dirty="0"/>
              <a:t>operator</a:t>
            </a:r>
          </a:p>
          <a:p>
            <a:pPr lvl="1" eaLnBrk="1" fontAlgn="auto" hangingPunct="1">
              <a:spcAft>
                <a:spcPts val="0"/>
              </a:spcAft>
              <a:buFont typeface="Arial" pitchFamily="34" charset="0"/>
              <a:buChar char="–"/>
              <a:defRPr/>
            </a:pPr>
            <a:r>
              <a:rPr lang="en-US" dirty="0"/>
              <a:t>take two cities and swap their positions in the tour</a:t>
            </a:r>
          </a:p>
          <a:p>
            <a:pPr lvl="1" eaLnBrk="1" fontAlgn="auto" hangingPunct="1">
              <a:spcAft>
                <a:spcPts val="0"/>
              </a:spcAft>
              <a:buFont typeface="Arial" pitchFamily="34" charset="0"/>
              <a:buChar char="–"/>
              <a:defRPr/>
            </a:pPr>
            <a:r>
              <a:rPr lang="en-US" dirty="0"/>
              <a:t>A-B-C-D-E  with </a:t>
            </a:r>
            <a:r>
              <a:rPr lang="en-US" dirty="0">
                <a:solidFill>
                  <a:srgbClr val="0070C0"/>
                </a:solidFill>
              </a:rPr>
              <a:t>swap(A,D)</a:t>
            </a:r>
            <a:r>
              <a:rPr lang="en-US" dirty="0"/>
              <a:t> yields D-B-C-A-E</a:t>
            </a:r>
          </a:p>
          <a:p>
            <a:pPr lvl="1" eaLnBrk="1" fontAlgn="auto" hangingPunct="1">
              <a:spcAft>
                <a:spcPts val="0"/>
              </a:spcAft>
              <a:buFont typeface="Arial" pitchFamily="34" charset="0"/>
              <a:buChar char="–"/>
              <a:defRPr/>
            </a:pPr>
            <a:r>
              <a:rPr lang="en-US" dirty="0"/>
              <a:t>possible since graph is fully connected</a:t>
            </a:r>
          </a:p>
          <a:p>
            <a:pPr eaLnBrk="1" fontAlgn="auto" hangingPunct="1">
              <a:spcAft>
                <a:spcPts val="0"/>
              </a:spcAft>
              <a:buFont typeface="Arial" pitchFamily="34" charset="0"/>
              <a:buChar char="•"/>
              <a:defRPr/>
            </a:pPr>
            <a:r>
              <a:rPr lang="en-US" dirty="0"/>
              <a:t>TSP: </a:t>
            </a:r>
            <a:r>
              <a:rPr lang="en-US" dirty="0">
                <a:solidFill>
                  <a:srgbClr val="CC3300"/>
                </a:solidFill>
              </a:rPr>
              <a:t>2-interchange </a:t>
            </a:r>
            <a:r>
              <a:rPr lang="en-US" dirty="0"/>
              <a:t>operator (aka </a:t>
            </a:r>
            <a:r>
              <a:rPr lang="en-US" dirty="0">
                <a:solidFill>
                  <a:srgbClr val="A50021"/>
                </a:solidFill>
              </a:rPr>
              <a:t>2-opt swap</a:t>
            </a:r>
            <a:r>
              <a:rPr lang="en-US" dirty="0"/>
              <a:t>)</a:t>
            </a:r>
          </a:p>
          <a:p>
            <a:pPr lvl="1" eaLnBrk="1" fontAlgn="auto" hangingPunct="1">
              <a:spcAft>
                <a:spcPts val="0"/>
              </a:spcAft>
              <a:buFont typeface="Arial" pitchFamily="34" charset="0"/>
              <a:buChar char="–"/>
              <a:defRPr/>
            </a:pPr>
            <a:r>
              <a:rPr lang="en-US" dirty="0"/>
              <a:t>reverse the path between two cities</a:t>
            </a:r>
          </a:p>
          <a:p>
            <a:pPr lvl="1" eaLnBrk="1" fontAlgn="auto" hangingPunct="1">
              <a:spcAft>
                <a:spcPts val="0"/>
              </a:spcAft>
              <a:buFont typeface="Arial" pitchFamily="34" charset="0"/>
              <a:buChar char="–"/>
              <a:defRPr/>
            </a:pPr>
            <a:r>
              <a:rPr lang="en-US" dirty="0"/>
              <a:t>A-B-C-D-E with </a:t>
            </a:r>
            <a:r>
              <a:rPr lang="en-US" dirty="0">
                <a:solidFill>
                  <a:srgbClr val="0070C0"/>
                </a:solidFill>
              </a:rPr>
              <a:t>interchange(A,D)</a:t>
            </a:r>
            <a:r>
              <a:rPr lang="en-US" dirty="0"/>
              <a:t> yields D-C-B-A-E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55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55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3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AutoShape 1"/>
          <p:cNvSpPr>
            <a:spLocks noChangeArrowheads="1"/>
          </p:cNvSpPr>
          <p:nvPr/>
        </p:nvSpPr>
        <p:spPr bwMode="auto">
          <a:xfrm>
            <a:off x="1828800" y="2667000"/>
            <a:ext cx="1143000" cy="457200"/>
          </a:xfrm>
          <a:prstGeom prst="roundRect">
            <a:avLst>
              <a:gd name="adj" fmla="val 347"/>
            </a:avLst>
          </a:prstGeom>
          <a:solidFill>
            <a:srgbClr val="FFFF99"/>
          </a:solidFill>
          <a:ln w="9360">
            <a:solidFill>
              <a:srgbClr val="000000"/>
            </a:solidFill>
            <a:round/>
            <a:headEnd/>
            <a:tailEnd/>
          </a:ln>
        </p:spPr>
        <p:txBody>
          <a:bodyPr wrap="none" anchor="ctr"/>
          <a:lstStyle/>
          <a:p>
            <a:endParaRPr lang="en-US"/>
          </a:p>
        </p:txBody>
      </p:sp>
      <p:sp>
        <p:nvSpPr>
          <p:cNvPr id="81923" name="Rectangle 2"/>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Neighbors: TSP</a:t>
            </a:r>
          </a:p>
        </p:txBody>
      </p:sp>
      <p:sp>
        <p:nvSpPr>
          <p:cNvPr id="81924" name="Rectangle 3"/>
          <p:cNvSpPr>
            <a:spLocks noGrp="1" noChangeArrowheads="1"/>
          </p:cNvSpPr>
          <p:nvPr>
            <p:ph type="body" idx="1"/>
          </p:nvPr>
        </p:nvSpPr>
        <p:spPr>
          <a:xfrm>
            <a:off x="685800" y="838200"/>
            <a:ext cx="7772400" cy="55626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state: A-B-C-D-E-F-G-H-A</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i="1" dirty="0"/>
              <a:t>f</a:t>
            </a:r>
            <a:r>
              <a:rPr lang="en-GB" dirty="0"/>
              <a:t> = length of tour</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solidFill>
                  <a:srgbClr val="C00000"/>
                </a:solidFill>
              </a:rPr>
              <a:t>2-interchange</a:t>
            </a:r>
          </a:p>
        </p:txBody>
      </p:sp>
      <p:pic>
        <p:nvPicPr>
          <p:cNvPr id="8192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3429000" cy="1987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1926" name="Freeform 5"/>
          <p:cNvSpPr>
            <a:spLocks noChangeArrowheads="1"/>
          </p:cNvSpPr>
          <p:nvPr/>
        </p:nvSpPr>
        <p:spPr bwMode="auto">
          <a:xfrm>
            <a:off x="5867400" y="1524000"/>
            <a:ext cx="2538413" cy="1538288"/>
          </a:xfrm>
          <a:custGeom>
            <a:avLst/>
            <a:gdLst>
              <a:gd name="T0" fmla="*/ 0 w 7052"/>
              <a:gd name="T1" fmla="*/ 2147483647 h 4274"/>
              <a:gd name="T2" fmla="*/ 2147483647 w 7052"/>
              <a:gd name="T3" fmla="*/ 2147483647 h 4274"/>
              <a:gd name="T4" fmla="*/ 2147483647 w 7052"/>
              <a:gd name="T5" fmla="*/ 2147483647 h 4274"/>
              <a:gd name="T6" fmla="*/ 2147483647 w 7052"/>
              <a:gd name="T7" fmla="*/ 2147483647 h 4274"/>
              <a:gd name="T8" fmla="*/ 2147483647 w 7052"/>
              <a:gd name="T9" fmla="*/ 2147483647 h 4274"/>
              <a:gd name="T10" fmla="*/ 2147483647 w 7052"/>
              <a:gd name="T11" fmla="*/ 0 h 4274"/>
              <a:gd name="T12" fmla="*/ 2147483647 w 7052"/>
              <a:gd name="T13" fmla="*/ 2147483647 h 4274"/>
              <a:gd name="T14" fmla="*/ 2147483647 w 7052"/>
              <a:gd name="T15" fmla="*/ 0 h 4274"/>
              <a:gd name="T16" fmla="*/ 0 w 7052"/>
              <a:gd name="T17" fmla="*/ 2147483647 h 4274"/>
              <a:gd name="T18" fmla="*/ 0 w 7052"/>
              <a:gd name="T19" fmla="*/ 2147483647 h 427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052"/>
              <a:gd name="T31" fmla="*/ 0 h 4274"/>
              <a:gd name="T32" fmla="*/ 7052 w 7052"/>
              <a:gd name="T33" fmla="*/ 4274 h 427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052" h="4274">
                <a:moveTo>
                  <a:pt x="0" y="926"/>
                </a:moveTo>
                <a:lnTo>
                  <a:pt x="911" y="2553"/>
                </a:lnTo>
                <a:lnTo>
                  <a:pt x="2115" y="4273"/>
                </a:lnTo>
                <a:lnTo>
                  <a:pt x="4219" y="3334"/>
                </a:lnTo>
                <a:lnTo>
                  <a:pt x="6720" y="2858"/>
                </a:lnTo>
                <a:lnTo>
                  <a:pt x="7051" y="0"/>
                </a:lnTo>
                <a:lnTo>
                  <a:pt x="4299" y="741"/>
                </a:lnTo>
                <a:lnTo>
                  <a:pt x="2036" y="0"/>
                </a:lnTo>
                <a:lnTo>
                  <a:pt x="0" y="926"/>
                </a:lnTo>
              </a:path>
            </a:pathLst>
          </a:custGeom>
          <a:noFill/>
          <a:ln w="19080">
            <a:solidFill>
              <a:srgbClr val="00990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nvGrpSpPr>
          <p:cNvPr id="81927" name="Group 6"/>
          <p:cNvGrpSpPr>
            <a:grpSpLocks/>
          </p:cNvGrpSpPr>
          <p:nvPr/>
        </p:nvGrpSpPr>
        <p:grpSpPr bwMode="auto">
          <a:xfrm>
            <a:off x="1447800" y="2667000"/>
            <a:ext cx="2892425" cy="455613"/>
            <a:chOff x="912" y="1680"/>
            <a:chExt cx="1822" cy="287"/>
          </a:xfrm>
        </p:grpSpPr>
        <p:sp>
          <p:nvSpPr>
            <p:cNvPr id="81938" name="AutoShape 7"/>
            <p:cNvSpPr>
              <a:spLocks noChangeArrowheads="1"/>
            </p:cNvSpPr>
            <p:nvPr/>
          </p:nvSpPr>
          <p:spPr bwMode="auto">
            <a:xfrm>
              <a:off x="912" y="1680"/>
              <a:ext cx="1823"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1939" name="AutoShape 8"/>
            <p:cNvSpPr>
              <a:spLocks noChangeArrowheads="1"/>
            </p:cNvSpPr>
            <p:nvPr/>
          </p:nvSpPr>
          <p:spPr bwMode="auto">
            <a:xfrm>
              <a:off x="912" y="1680"/>
              <a:ext cx="1823"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A-B-C-D-E-F-G-H-A</a:t>
              </a:r>
            </a:p>
          </p:txBody>
        </p:sp>
      </p:grpSp>
      <p:sp>
        <p:nvSpPr>
          <p:cNvPr id="81928" name="AutoShape 9"/>
          <p:cNvSpPr>
            <a:spLocks noChangeArrowheads="1"/>
          </p:cNvSpPr>
          <p:nvPr/>
        </p:nvSpPr>
        <p:spPr bwMode="auto">
          <a:xfrm>
            <a:off x="1828800" y="4419600"/>
            <a:ext cx="1143000" cy="457200"/>
          </a:xfrm>
          <a:prstGeom prst="roundRect">
            <a:avLst>
              <a:gd name="adj" fmla="val 347"/>
            </a:avLst>
          </a:prstGeom>
          <a:solidFill>
            <a:srgbClr val="FFFF99"/>
          </a:solidFill>
          <a:ln w="9360">
            <a:solidFill>
              <a:srgbClr val="000000"/>
            </a:solidFill>
            <a:round/>
            <a:headEnd/>
            <a:tailEnd/>
          </a:ln>
        </p:spPr>
        <p:txBody>
          <a:bodyPr wrap="none" anchor="ctr"/>
          <a:lstStyle/>
          <a:p>
            <a:endParaRPr lang="en-US"/>
          </a:p>
        </p:txBody>
      </p:sp>
      <p:grpSp>
        <p:nvGrpSpPr>
          <p:cNvPr id="81929" name="Group 10"/>
          <p:cNvGrpSpPr>
            <a:grpSpLocks/>
          </p:cNvGrpSpPr>
          <p:nvPr/>
        </p:nvGrpSpPr>
        <p:grpSpPr bwMode="auto">
          <a:xfrm>
            <a:off x="1447800" y="4419600"/>
            <a:ext cx="2892425" cy="455613"/>
            <a:chOff x="912" y="2784"/>
            <a:chExt cx="1822" cy="287"/>
          </a:xfrm>
        </p:grpSpPr>
        <p:sp>
          <p:nvSpPr>
            <p:cNvPr id="81936" name="AutoShape 11"/>
            <p:cNvSpPr>
              <a:spLocks noChangeArrowheads="1"/>
            </p:cNvSpPr>
            <p:nvPr/>
          </p:nvSpPr>
          <p:spPr bwMode="auto">
            <a:xfrm>
              <a:off x="912" y="2784"/>
              <a:ext cx="1823"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1937" name="AutoShape 12"/>
            <p:cNvSpPr>
              <a:spLocks noChangeArrowheads="1"/>
            </p:cNvSpPr>
            <p:nvPr/>
          </p:nvSpPr>
          <p:spPr bwMode="auto">
            <a:xfrm>
              <a:off x="912" y="2784"/>
              <a:ext cx="1823"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A-E-D-C-B-F-G-H-A</a:t>
              </a:r>
            </a:p>
          </p:txBody>
        </p:sp>
      </p:grpSp>
      <p:sp>
        <p:nvSpPr>
          <p:cNvPr id="81930" name="Line 13"/>
          <p:cNvSpPr>
            <a:spLocks noChangeShapeType="1"/>
          </p:cNvSpPr>
          <p:nvPr/>
        </p:nvSpPr>
        <p:spPr bwMode="auto">
          <a:xfrm>
            <a:off x="1828800" y="3200400"/>
            <a:ext cx="1143000" cy="1143000"/>
          </a:xfrm>
          <a:prstGeom prst="line">
            <a:avLst/>
          </a:prstGeom>
          <a:noFill/>
          <a:ln w="936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81931" name="Line 14"/>
          <p:cNvSpPr>
            <a:spLocks noChangeShapeType="1"/>
          </p:cNvSpPr>
          <p:nvPr/>
        </p:nvSpPr>
        <p:spPr bwMode="auto">
          <a:xfrm flipH="1">
            <a:off x="1825625" y="3200400"/>
            <a:ext cx="1149350" cy="1143000"/>
          </a:xfrm>
          <a:prstGeom prst="line">
            <a:avLst/>
          </a:prstGeom>
          <a:noFill/>
          <a:ln w="936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grpSp>
        <p:nvGrpSpPr>
          <p:cNvPr id="81932" name="Group 15"/>
          <p:cNvGrpSpPr>
            <a:grpSpLocks/>
          </p:cNvGrpSpPr>
          <p:nvPr/>
        </p:nvGrpSpPr>
        <p:grpSpPr bwMode="auto">
          <a:xfrm>
            <a:off x="2514600" y="3546475"/>
            <a:ext cx="604838" cy="455613"/>
            <a:chOff x="1584" y="2234"/>
            <a:chExt cx="381" cy="287"/>
          </a:xfrm>
        </p:grpSpPr>
        <p:sp>
          <p:nvSpPr>
            <p:cNvPr id="81934" name="AutoShape 16"/>
            <p:cNvSpPr>
              <a:spLocks noChangeArrowheads="1"/>
            </p:cNvSpPr>
            <p:nvPr/>
          </p:nvSpPr>
          <p:spPr bwMode="auto">
            <a:xfrm>
              <a:off x="1584" y="2234"/>
              <a:ext cx="382"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1935" name="AutoShape 17"/>
            <p:cNvSpPr>
              <a:spLocks noChangeArrowheads="1"/>
            </p:cNvSpPr>
            <p:nvPr/>
          </p:nvSpPr>
          <p:spPr bwMode="auto">
            <a:xfrm>
              <a:off x="1584" y="2234"/>
              <a:ext cx="382"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FF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dirty="0">
                  <a:solidFill>
                    <a:srgbClr val="FF0000"/>
                  </a:solidFill>
                </a:rPr>
                <a:t>flip</a:t>
              </a:r>
            </a:p>
          </p:txBody>
        </p:sp>
      </p:grpSp>
      <p:graphicFrame>
        <p:nvGraphicFramePr>
          <p:cNvPr id="81933" name="Object 18"/>
          <p:cNvGraphicFramePr>
            <a:graphicFrameLocks noChangeAspect="1"/>
          </p:cNvGraphicFramePr>
          <p:nvPr/>
        </p:nvGraphicFramePr>
        <p:xfrm>
          <a:off x="5181600" y="3886200"/>
          <a:ext cx="3209925" cy="2038350"/>
        </p:xfrm>
        <a:graphic>
          <a:graphicData uri="http://schemas.openxmlformats.org/presentationml/2006/ole">
            <mc:AlternateContent xmlns:mc="http://schemas.openxmlformats.org/markup-compatibility/2006">
              <mc:Choice xmlns:v="urn:schemas-microsoft-com:vml" Requires="v">
                <p:oleObj spid="_x0000_s82275" name="Bitmap Image" r:id="rId5" imgW="3209524" imgH="2038095" progId="Paint.Picture">
                  <p:embed/>
                </p:oleObj>
              </mc:Choice>
              <mc:Fallback>
                <p:oleObj name="Bitmap Image" r:id="rId5" imgW="3209524" imgH="2038095" progId="Paint.Picture">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3886200"/>
                        <a:ext cx="3209925" cy="203835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t>Local Searching</a:t>
            </a:r>
          </a:p>
        </p:txBody>
      </p:sp>
      <p:sp>
        <p:nvSpPr>
          <p:cNvPr id="665603" name="Rectangle 3"/>
          <p:cNvSpPr>
            <a:spLocks noGrp="1" noChangeArrowheads="1"/>
          </p:cNvSpPr>
          <p:nvPr>
            <p:ph idx="1"/>
          </p:nvPr>
        </p:nvSpPr>
        <p:spPr/>
        <p:txBody>
          <a:bodyPr rtlCol="0">
            <a:normAutofit/>
          </a:bodyPr>
          <a:lstStyle/>
          <a:p>
            <a:pPr eaLnBrk="1" fontAlgn="auto" hangingPunct="1">
              <a:spcAft>
                <a:spcPts val="0"/>
              </a:spcAft>
              <a:defRPr/>
            </a:pPr>
            <a:r>
              <a:rPr lang="en-US" dirty="0"/>
              <a:t>Those solutions that can be reached with </a:t>
            </a:r>
            <a:r>
              <a:rPr lang="en-US" i="1" dirty="0"/>
              <a:t>one </a:t>
            </a:r>
            <a:r>
              <a:rPr lang="en-US" dirty="0"/>
              <a:t>application of an operator are in the current solution's </a:t>
            </a:r>
            <a:r>
              <a:rPr lang="en-US" b="1" i="1" dirty="0">
                <a:solidFill>
                  <a:srgbClr val="CC3300"/>
                </a:solidFill>
              </a:rPr>
              <a:t>neighborhood</a:t>
            </a:r>
            <a:r>
              <a:rPr lang="en-US" dirty="0">
                <a:solidFill>
                  <a:srgbClr val="CC3300"/>
                </a:solidFill>
              </a:rPr>
              <a:t>  (aka “</a:t>
            </a:r>
            <a:r>
              <a:rPr lang="en-US" b="1" i="1" dirty="0">
                <a:solidFill>
                  <a:srgbClr val="CC3300"/>
                </a:solidFill>
              </a:rPr>
              <a:t>move set</a:t>
            </a:r>
            <a:r>
              <a:rPr lang="en-US" dirty="0">
                <a:solidFill>
                  <a:srgbClr val="CC3300"/>
                </a:solidFill>
              </a:rPr>
              <a:t>”)</a:t>
            </a:r>
          </a:p>
          <a:p>
            <a:pPr eaLnBrk="1" fontAlgn="auto" hangingPunct="1">
              <a:spcAft>
                <a:spcPts val="0"/>
              </a:spcAft>
              <a:defRPr/>
            </a:pPr>
            <a:r>
              <a:rPr lang="en-US" b="1" dirty="0">
                <a:solidFill>
                  <a:srgbClr val="CC3300"/>
                </a:solidFill>
              </a:rPr>
              <a:t>Local search</a:t>
            </a:r>
            <a:r>
              <a:rPr lang="en-US" b="1" dirty="0"/>
              <a:t> </a:t>
            </a:r>
            <a:r>
              <a:rPr lang="en-US" dirty="0"/>
              <a:t>considers next only those solutions in the neighborhood </a:t>
            </a:r>
          </a:p>
          <a:p>
            <a:pPr eaLnBrk="1" fontAlgn="auto" hangingPunct="1">
              <a:spcAft>
                <a:spcPts val="0"/>
              </a:spcAft>
              <a:buFont typeface="Arial" pitchFamily="34" charset="0"/>
              <a:buChar char="•"/>
              <a:defRPr/>
            </a:pPr>
            <a:r>
              <a:rPr lang="en-US" dirty="0"/>
              <a:t>The neighborhood should be much smaller</a:t>
            </a:r>
            <a:br>
              <a:rPr lang="en-US" dirty="0"/>
            </a:br>
            <a:r>
              <a:rPr lang="en-US" dirty="0"/>
              <a:t>than the size of the search space</a:t>
            </a:r>
            <a:br>
              <a:rPr lang="en-US" dirty="0"/>
            </a:br>
            <a:r>
              <a:rPr lang="en-US" dirty="0"/>
              <a:t>(otherwise the search degenerates)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eaLnBrk="1" hangingPunct="1"/>
            <a:r>
              <a:rPr lang="en-US"/>
              <a:t>Examples of Neighborhoods</a:t>
            </a:r>
          </a:p>
        </p:txBody>
      </p:sp>
      <p:sp>
        <p:nvSpPr>
          <p:cNvPr id="83971" name="Content Placeholder 2"/>
          <p:cNvSpPr>
            <a:spLocks noGrp="1"/>
          </p:cNvSpPr>
          <p:nvPr>
            <p:ph idx="1"/>
          </p:nvPr>
        </p:nvSpPr>
        <p:spPr>
          <a:xfrm>
            <a:off x="609600" y="1905000"/>
            <a:ext cx="8077200" cy="3733800"/>
          </a:xfrm>
        </p:spPr>
        <p:txBody>
          <a:bodyPr/>
          <a:lstStyle/>
          <a:p>
            <a:pPr eaLnBrk="1" hangingPunct="1"/>
            <a:r>
              <a:rPr lang="en-US" b="1" dirty="0"/>
              <a:t>N-queens</a:t>
            </a:r>
            <a:r>
              <a:rPr lang="en-US" dirty="0"/>
              <a:t>:  Move queen in rightmost, most-conflicting column to a different position in that column</a:t>
            </a:r>
          </a:p>
          <a:p>
            <a:pPr eaLnBrk="1" hangingPunct="1">
              <a:buFont typeface="Wingdings" pitchFamily="2" charset="2"/>
              <a:buNone/>
            </a:pPr>
            <a:endParaRPr lang="en-US" dirty="0"/>
          </a:p>
          <a:p>
            <a:pPr eaLnBrk="1" hangingPunct="1"/>
            <a:r>
              <a:rPr lang="en-US" b="1" dirty="0"/>
              <a:t>SAT</a:t>
            </a:r>
            <a:r>
              <a:rPr lang="en-US" dirty="0"/>
              <a:t>:  Flip the assignment of one Boolean variable</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Neighbors:  SAT </a:t>
            </a:r>
          </a:p>
        </p:txBody>
      </p:sp>
      <p:sp>
        <p:nvSpPr>
          <p:cNvPr id="84995" name="Rectangle 2"/>
          <p:cNvSpPr>
            <a:spLocks noGrp="1" noChangeArrowheads="1"/>
          </p:cNvSpPr>
          <p:nvPr>
            <p:ph type="body" idx="1"/>
          </p:nvPr>
        </p:nvSpPr>
        <p:spPr>
          <a:xfrm>
            <a:off x="685800" y="1371600"/>
            <a:ext cx="8077200" cy="50292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State: (A=T, B=F, C=T, D=T, E=T)</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i="1" dirty="0"/>
              <a:t>f</a:t>
            </a:r>
            <a:r>
              <a:rPr lang="en-GB" dirty="0"/>
              <a:t> = number of satisfied clauses</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err="1"/>
              <a:t>Neighbor</a:t>
            </a:r>
            <a:r>
              <a:rPr lang="en-GB" dirty="0"/>
              <a:t>:  flip the assignment of </a:t>
            </a:r>
            <a:r>
              <a:rPr lang="en-GB" i="1" dirty="0"/>
              <a:t>one</a:t>
            </a:r>
            <a:r>
              <a:rPr lang="en-GB" dirty="0"/>
              <a:t> variable</a:t>
            </a:r>
          </a:p>
        </p:txBody>
      </p:sp>
      <p:grpSp>
        <p:nvGrpSpPr>
          <p:cNvPr id="84996" name="Group 3"/>
          <p:cNvGrpSpPr>
            <a:grpSpLocks/>
          </p:cNvGrpSpPr>
          <p:nvPr/>
        </p:nvGrpSpPr>
        <p:grpSpPr bwMode="auto">
          <a:xfrm>
            <a:off x="6553202" y="3657600"/>
            <a:ext cx="1995488" cy="1624013"/>
            <a:chOff x="4070" y="1520"/>
            <a:chExt cx="1257" cy="1023"/>
          </a:xfrm>
        </p:grpSpPr>
        <p:sp>
          <p:nvSpPr>
            <p:cNvPr id="85000" name="AutoShape 4"/>
            <p:cNvSpPr>
              <a:spLocks noChangeArrowheads="1"/>
            </p:cNvSpPr>
            <p:nvPr/>
          </p:nvSpPr>
          <p:spPr bwMode="auto">
            <a:xfrm>
              <a:off x="4070" y="1520"/>
              <a:ext cx="1257" cy="1023"/>
            </a:xfrm>
            <a:prstGeom prst="roundRect">
              <a:avLst>
                <a:gd name="adj" fmla="val 97"/>
              </a:avLst>
            </a:prstGeom>
            <a:noFill/>
            <a:ln w="936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85001" name="Text Box 5"/>
            <p:cNvSpPr txBox="1">
              <a:spLocks noChangeArrowheads="1"/>
            </p:cNvSpPr>
            <p:nvPr/>
          </p:nvSpPr>
          <p:spPr bwMode="auto">
            <a:xfrm>
              <a:off x="4070" y="1520"/>
              <a:ext cx="1257" cy="1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eaLnBrk="1" hangingPunct="1">
                <a:lnSpc>
                  <a:spcPct val="93000"/>
                </a:lnSpc>
                <a:buClr>
                  <a:srgbClr val="000000"/>
                </a:buClr>
                <a:buSzPct val="100000"/>
                <a:buFont typeface="Times New Roman" pitchFamily="18" charset="0"/>
                <a:buNone/>
              </a:pPr>
              <a:r>
                <a:rPr lang="en-GB" sz="2000" dirty="0"/>
                <a:t>A ∨ ¬B ∨ C</a:t>
              </a:r>
            </a:p>
            <a:p>
              <a:pPr eaLnBrk="1" hangingPunct="1">
                <a:buClr>
                  <a:srgbClr val="000000"/>
                </a:buClr>
                <a:buSzPct val="100000"/>
                <a:buFont typeface="Symbol" pitchFamily="18" charset="2"/>
                <a:buNone/>
              </a:pPr>
              <a:r>
                <a:rPr lang="en-GB" sz="2000" dirty="0"/>
                <a:t>¬A ∨ C ∨ D</a:t>
              </a:r>
            </a:p>
            <a:p>
              <a:pPr eaLnBrk="1" hangingPunct="1">
                <a:buClr>
                  <a:srgbClr val="000000"/>
                </a:buClr>
                <a:buSzPct val="100000"/>
                <a:buFont typeface="Times New Roman" pitchFamily="18" charset="0"/>
                <a:buNone/>
              </a:pPr>
              <a:r>
                <a:rPr lang="en-GB" sz="2000" dirty="0"/>
                <a:t>B ∨ D ∨ ¬E</a:t>
              </a:r>
            </a:p>
            <a:p>
              <a:pPr eaLnBrk="1" hangingPunct="1">
                <a:buClr>
                  <a:srgbClr val="000000"/>
                </a:buClr>
                <a:buSzPct val="100000"/>
              </a:pPr>
              <a:r>
                <a:rPr lang="en-GB" sz="2000" dirty="0"/>
                <a:t>¬C ∨ ¬D ∨ ¬E</a:t>
              </a:r>
            </a:p>
            <a:p>
              <a:pPr eaLnBrk="1" hangingPunct="1">
                <a:buClr>
                  <a:srgbClr val="000000"/>
                </a:buClr>
                <a:buSzPct val="100000"/>
              </a:pPr>
              <a:r>
                <a:rPr lang="en-GB" sz="2000" dirty="0"/>
                <a:t>¬A ∨ ¬C ∨ E</a:t>
              </a:r>
            </a:p>
          </p:txBody>
        </p:sp>
      </p:grpSp>
      <p:grpSp>
        <p:nvGrpSpPr>
          <p:cNvPr id="84997" name="Group 6"/>
          <p:cNvGrpSpPr>
            <a:grpSpLocks/>
          </p:cNvGrpSpPr>
          <p:nvPr/>
        </p:nvGrpSpPr>
        <p:grpSpPr bwMode="auto">
          <a:xfrm>
            <a:off x="990600" y="2349500"/>
            <a:ext cx="4386263" cy="3149600"/>
            <a:chOff x="624" y="1480"/>
            <a:chExt cx="2763" cy="1984"/>
          </a:xfrm>
        </p:grpSpPr>
        <p:sp>
          <p:nvSpPr>
            <p:cNvPr id="84998" name="AutoShape 7"/>
            <p:cNvSpPr>
              <a:spLocks noChangeArrowheads="1"/>
            </p:cNvSpPr>
            <p:nvPr/>
          </p:nvSpPr>
          <p:spPr bwMode="auto">
            <a:xfrm>
              <a:off x="912" y="1480"/>
              <a:ext cx="2475" cy="1208"/>
            </a:xfrm>
            <a:prstGeom prst="roundRect">
              <a:avLst>
                <a:gd name="adj" fmla="val 7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4999" name="AutoShape 8"/>
            <p:cNvSpPr>
              <a:spLocks noChangeArrowheads="1"/>
            </p:cNvSpPr>
            <p:nvPr/>
          </p:nvSpPr>
          <p:spPr bwMode="auto">
            <a:xfrm>
              <a:off x="624" y="2256"/>
              <a:ext cx="2475" cy="1208"/>
            </a:xfrm>
            <a:prstGeom prst="roundRect">
              <a:avLst>
                <a:gd name="adj" fmla="val 7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a:t>
              </a:r>
              <a:r>
                <a:rPr lang="en-GB" b="1">
                  <a:solidFill>
                    <a:srgbClr val="FF0000"/>
                  </a:solidFill>
                  <a:latin typeface="Arial" charset="0"/>
                </a:rPr>
                <a:t>F</a:t>
              </a:r>
              <a:r>
                <a:rPr lang="en-GB">
                  <a:latin typeface="Arial" charset="0"/>
                </a:rPr>
                <a:t>, B=F, C=T, D=T, E=T)</a:t>
              </a:r>
            </a:p>
            <a:p>
              <a:pPr>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(A=T, B=</a:t>
              </a:r>
              <a:r>
                <a:rPr lang="en-GB" b="1">
                  <a:solidFill>
                    <a:srgbClr val="FF0000"/>
                  </a:solidFill>
                  <a:latin typeface="Arial" charset="0"/>
                </a:rPr>
                <a:t>T</a:t>
              </a:r>
              <a:r>
                <a:rPr lang="en-GB">
                  <a:latin typeface="Arial" charset="0"/>
                </a:rPr>
                <a:t>, C=T, D=T, E=T)</a:t>
              </a:r>
            </a:p>
            <a:p>
              <a:pPr>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(A=T, B=F, C=</a:t>
              </a:r>
              <a:r>
                <a:rPr lang="en-GB" b="1">
                  <a:solidFill>
                    <a:srgbClr val="FF0000"/>
                  </a:solidFill>
                  <a:latin typeface="Arial" charset="0"/>
                </a:rPr>
                <a:t>F</a:t>
              </a:r>
              <a:r>
                <a:rPr lang="en-GB">
                  <a:latin typeface="Arial" charset="0"/>
                </a:rPr>
                <a:t>, D=T, E=T)</a:t>
              </a:r>
            </a:p>
            <a:p>
              <a:pPr>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(A=T, B=F, C=T, D=</a:t>
              </a:r>
              <a:r>
                <a:rPr lang="en-GB" b="1">
                  <a:solidFill>
                    <a:srgbClr val="FF0000"/>
                  </a:solidFill>
                  <a:latin typeface="Arial" charset="0"/>
                </a:rPr>
                <a:t>F</a:t>
              </a:r>
              <a:r>
                <a:rPr lang="en-GB">
                  <a:latin typeface="Arial" charset="0"/>
                </a:rPr>
                <a:t>, E=T)</a:t>
              </a:r>
            </a:p>
            <a:p>
              <a:pPr>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atin typeface="Arial" charset="0"/>
                </a:rPr>
                <a:t>(A=T, B=F, C=T, D=T, E=</a:t>
              </a:r>
              <a:r>
                <a:rPr lang="en-GB" b="1">
                  <a:solidFill>
                    <a:srgbClr val="FF0000"/>
                  </a:solidFill>
                  <a:latin typeface="Arial" charset="0"/>
                </a:rPr>
                <a:t>F</a:t>
              </a:r>
              <a:r>
                <a:rPr lang="en-GB">
                  <a:latin typeface="Arial" charset="0"/>
                </a:rPr>
                <a:t>)</a:t>
              </a:r>
            </a:p>
          </p:txBody>
        </p:sp>
      </p:gr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t>Local Searching</a:t>
            </a:r>
          </a:p>
        </p:txBody>
      </p:sp>
      <p:sp>
        <p:nvSpPr>
          <p:cNvPr id="667651" name="Rectangle 3"/>
          <p:cNvSpPr>
            <a:spLocks noGrp="1" noChangeArrowheads="1"/>
          </p:cNvSpPr>
          <p:nvPr>
            <p:ph idx="1"/>
          </p:nvPr>
        </p:nvSpPr>
        <p:spPr>
          <a:xfrm>
            <a:off x="381000" y="1447800"/>
            <a:ext cx="8610600" cy="4876800"/>
          </a:xfrm>
        </p:spPr>
        <p:txBody>
          <a:bodyPr rtlCol="0">
            <a:noAutofit/>
          </a:bodyPr>
          <a:lstStyle/>
          <a:p>
            <a:pPr eaLnBrk="1" fontAlgn="auto" hangingPunct="1">
              <a:spcAft>
                <a:spcPts val="0"/>
              </a:spcAft>
              <a:defRPr/>
            </a:pPr>
            <a:r>
              <a:rPr lang="en-US" sz="2800" dirty="0">
                <a:solidFill>
                  <a:srgbClr val="CC3300"/>
                </a:solidFill>
              </a:rPr>
              <a:t>An evaluation function, </a:t>
            </a:r>
            <a:r>
              <a:rPr lang="en-US" sz="2800" b="1" i="1" dirty="0">
                <a:solidFill>
                  <a:srgbClr val="C00000"/>
                </a:solidFill>
                <a:latin typeface="Palatino" pitchFamily="18" charset="0"/>
              </a:rPr>
              <a:t>f</a:t>
            </a:r>
            <a:r>
              <a:rPr lang="en-US" sz="2800" dirty="0">
                <a:solidFill>
                  <a:srgbClr val="CC3300"/>
                </a:solidFill>
                <a:cs typeface="Arial" charset="0"/>
              </a:rPr>
              <a:t>,</a:t>
            </a:r>
            <a:r>
              <a:rPr lang="en-US" sz="2800" i="1" dirty="0">
                <a:solidFill>
                  <a:srgbClr val="CC3300"/>
                </a:solidFill>
              </a:rPr>
              <a:t> </a:t>
            </a:r>
            <a:r>
              <a:rPr lang="en-US" sz="2800" dirty="0">
                <a:solidFill>
                  <a:srgbClr val="CC3300"/>
                </a:solidFill>
              </a:rPr>
              <a:t>is used to map each solution/state to a number corresponding to the </a:t>
            </a:r>
            <a:r>
              <a:rPr lang="en-US" sz="2800" i="1" dirty="0">
                <a:solidFill>
                  <a:srgbClr val="CC3300"/>
                </a:solidFill>
              </a:rPr>
              <a:t>quality/cost</a:t>
            </a:r>
            <a:r>
              <a:rPr lang="en-US" sz="2800" dirty="0">
                <a:solidFill>
                  <a:srgbClr val="CC3300"/>
                </a:solidFill>
              </a:rPr>
              <a:t> of that solution</a:t>
            </a:r>
          </a:p>
          <a:p>
            <a:pPr eaLnBrk="1" fontAlgn="auto" hangingPunct="1">
              <a:spcAft>
                <a:spcPts val="0"/>
              </a:spcAft>
              <a:buFont typeface="Arial" pitchFamily="34" charset="0"/>
              <a:buChar char="•"/>
              <a:defRPr/>
            </a:pPr>
            <a:r>
              <a:rPr lang="en-US" sz="2800" dirty="0"/>
              <a:t>TSP: Use the length of the tour;</a:t>
            </a:r>
            <a:br>
              <a:rPr lang="en-US" sz="2800" dirty="0"/>
            </a:br>
            <a:r>
              <a:rPr lang="en-US" sz="2800" dirty="0"/>
              <a:t>A better solution has a shorter tour length</a:t>
            </a:r>
          </a:p>
          <a:p>
            <a:pPr eaLnBrk="1" fontAlgn="auto" hangingPunct="1">
              <a:spcAft>
                <a:spcPts val="0"/>
              </a:spcAft>
              <a:buFont typeface="Arial" pitchFamily="34" charset="0"/>
              <a:buChar char="•"/>
              <a:defRPr/>
            </a:pPr>
            <a:r>
              <a:rPr lang="en-US" sz="2800" dirty="0"/>
              <a:t>Maximize </a:t>
            </a:r>
            <a:r>
              <a:rPr lang="en-US" sz="2800" i="1" dirty="0">
                <a:latin typeface="Palatino" pitchFamily="18" charset="0"/>
              </a:rPr>
              <a:t>f</a:t>
            </a:r>
            <a:r>
              <a:rPr lang="en-US" sz="2800" dirty="0"/>
              <a:t>:</a:t>
            </a:r>
            <a:br>
              <a:rPr lang="en-US" sz="2800" dirty="0"/>
            </a:br>
            <a:r>
              <a:rPr lang="en-US" sz="2800" dirty="0"/>
              <a:t>called </a:t>
            </a:r>
            <a:r>
              <a:rPr lang="en-US" sz="2800" b="1" dirty="0">
                <a:solidFill>
                  <a:srgbClr val="CC3300"/>
                </a:solidFill>
              </a:rPr>
              <a:t>hill-climbing</a:t>
            </a:r>
            <a:r>
              <a:rPr lang="en-US" sz="2800" dirty="0">
                <a:solidFill>
                  <a:srgbClr val="CC3300"/>
                </a:solidFill>
              </a:rPr>
              <a:t> </a:t>
            </a:r>
            <a:r>
              <a:rPr lang="en-US" sz="2800" dirty="0"/>
              <a:t>(</a:t>
            </a:r>
            <a:r>
              <a:rPr lang="en-US" sz="2800" dirty="0">
                <a:solidFill>
                  <a:srgbClr val="CC3300"/>
                </a:solidFill>
              </a:rPr>
              <a:t>gradient ascent </a:t>
            </a:r>
            <a:r>
              <a:rPr lang="en-US" sz="2800" dirty="0"/>
              <a:t>if continuous)</a:t>
            </a:r>
          </a:p>
          <a:p>
            <a:pPr eaLnBrk="1" fontAlgn="auto" hangingPunct="1">
              <a:spcAft>
                <a:spcPts val="0"/>
              </a:spcAft>
              <a:buFont typeface="Arial" pitchFamily="34" charset="0"/>
              <a:buChar char="•"/>
              <a:defRPr/>
            </a:pPr>
            <a:r>
              <a:rPr lang="en-US" sz="2800" dirty="0"/>
              <a:t>Minimize </a:t>
            </a:r>
            <a:r>
              <a:rPr lang="en-US" sz="2800" i="1" dirty="0">
                <a:latin typeface="Palatino" pitchFamily="18" charset="0"/>
              </a:rPr>
              <a:t>f</a:t>
            </a:r>
            <a:r>
              <a:rPr lang="en-US" sz="2800" dirty="0"/>
              <a:t>:</a:t>
            </a:r>
            <a:br>
              <a:rPr lang="en-US" sz="2800" dirty="0"/>
            </a:br>
            <a:r>
              <a:rPr lang="en-US" sz="2800" dirty="0"/>
              <a:t>called or </a:t>
            </a:r>
            <a:r>
              <a:rPr lang="en-US" sz="2800" b="1" dirty="0">
                <a:solidFill>
                  <a:srgbClr val="CC3300"/>
                </a:solidFill>
              </a:rPr>
              <a:t>valley-finding</a:t>
            </a:r>
            <a:r>
              <a:rPr lang="en-US" sz="2800" dirty="0">
                <a:solidFill>
                  <a:srgbClr val="CC3300"/>
                </a:solidFill>
              </a:rPr>
              <a:t> </a:t>
            </a:r>
            <a:r>
              <a:rPr lang="en-US" sz="2800" dirty="0"/>
              <a:t>(</a:t>
            </a:r>
            <a:r>
              <a:rPr lang="en-US" sz="2800" dirty="0">
                <a:solidFill>
                  <a:srgbClr val="CC3300"/>
                </a:solidFill>
              </a:rPr>
              <a:t>gradient descent </a:t>
            </a:r>
            <a:r>
              <a:rPr lang="en-US" sz="2800" dirty="0"/>
              <a:t>if continuous)</a:t>
            </a:r>
          </a:p>
          <a:p>
            <a:pPr eaLnBrk="1" fontAlgn="auto" hangingPunct="1">
              <a:spcAft>
                <a:spcPts val="0"/>
              </a:spcAft>
              <a:buFont typeface="Arial" pitchFamily="34" charset="0"/>
              <a:buChar char="•"/>
              <a:defRPr/>
            </a:pPr>
            <a:r>
              <a:rPr lang="en-US" sz="2800" dirty="0"/>
              <a:t>Can be used to maximize/minimize some cost</a:t>
            </a:r>
            <a:endParaRPr lang="en-US" sz="2800" dirty="0">
              <a:solidFill>
                <a:srgbClr val="CC33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765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76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t>Greedy Best-First Search</a:t>
            </a:r>
          </a:p>
        </p:txBody>
      </p:sp>
      <p:sp>
        <p:nvSpPr>
          <p:cNvPr id="551987" name="Rectangle 51"/>
          <p:cNvSpPr>
            <a:spLocks noGrp="1" noChangeArrowheads="1"/>
          </p:cNvSpPr>
          <p:nvPr>
            <p:ph idx="1"/>
          </p:nvPr>
        </p:nvSpPr>
        <p:spPr>
          <a:xfrm>
            <a:off x="990600" y="5334000"/>
            <a:ext cx="3505200" cy="457200"/>
          </a:xfrm>
        </p:spPr>
        <p:txBody>
          <a:bodyPr/>
          <a:lstStyle/>
          <a:p>
            <a:pPr eaLnBrk="1" hangingPunct="1"/>
            <a:r>
              <a:rPr lang="en-US" sz="2800" i="1"/>
              <a:t>Fast but not optimal</a:t>
            </a:r>
          </a:p>
        </p:txBody>
      </p:sp>
      <p:sp>
        <p:nvSpPr>
          <p:cNvPr id="13316"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3</a:t>
            </a:r>
            <a:r>
              <a:rPr lang="en-US" sz="1800">
                <a:solidFill>
                  <a:schemeClr val="tx2"/>
                </a:solidFill>
                <a:latin typeface="Arial" charset="0"/>
              </a:rPr>
              <a:t>, expanded:</a:t>
            </a:r>
            <a:r>
              <a:rPr lang="en-US" sz="1800">
                <a:latin typeface="Arial" charset="0"/>
              </a:rPr>
              <a:t> 2</a:t>
            </a:r>
          </a:p>
        </p:txBody>
      </p:sp>
      <p:graphicFrame>
        <p:nvGraphicFramePr>
          <p:cNvPr id="551940" name="Group 4"/>
          <p:cNvGraphicFramePr>
            <a:graphicFrameLocks noGrp="1"/>
          </p:cNvGraphicFramePr>
          <p:nvPr>
            <p:extLst>
              <p:ext uri="{D42A27DB-BD31-4B8C-83A1-F6EECF244321}">
                <p14:modId xmlns:p14="http://schemas.microsoft.com/office/powerpoint/2010/main" val="1500815827"/>
              </p:ext>
            </p:extLst>
          </p:nvPr>
        </p:nvGraphicFramePr>
        <p:xfrm>
          <a:off x="990600" y="3124200"/>
          <a:ext cx="3810000" cy="1508395"/>
        </p:xfrm>
        <a:graphic>
          <a:graphicData uri="http://schemas.openxmlformats.org/drawingml/2006/table">
            <a:tbl>
              <a:tblPr/>
              <a:tblGrid>
                <a:gridCol w="16002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{C:3,B:4,A:8}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C</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{G:0,B:4, A:8}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a:t>
                      </a:r>
                      <a:endParaRPr kumimoji="0" lang="en-US" sz="1800" b="0" i="0" u="none" strike="noStrike" cap="none" normalizeH="0" baseline="0">
                        <a:ln>
                          <a:noFill/>
                        </a:ln>
                        <a:solidFill>
                          <a:schemeClr val="accent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{B:4, A:8}</a:t>
                      </a:r>
                      <a:endParaRPr kumimoji="0" lang="en-US" sz="1800" b="0" i="0" u="none" strike="noStrike" cap="none" normalizeH="0" baseline="0" dirty="0">
                        <a:ln>
                          <a:noFill/>
                        </a:ln>
                        <a:solidFill>
                          <a:srgbClr val="FF7C80"/>
                        </a:solidFill>
                        <a:effectLst/>
                        <a:latin typeface="Arial" charset="0"/>
                      </a:endParaRP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3335" name="Text Box 26"/>
          <p:cNvSpPr txBox="1">
            <a:spLocks noChangeArrowheads="1"/>
          </p:cNvSpPr>
          <p:nvPr/>
        </p:nvSpPr>
        <p:spPr bwMode="auto">
          <a:xfrm>
            <a:off x="914400" y="2303463"/>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
        <p:nvSpPr>
          <p:cNvPr id="13336" name="Text Box 27"/>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3337" name="Text Box 28"/>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13338" name="Text Box 29"/>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13339" name="Text Box 30"/>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13340" name="Text Box 31"/>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13341" name="Text Box 32"/>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13342" name="Text Box 33"/>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13343" name="Oval 34"/>
          <p:cNvSpPr>
            <a:spLocks noChangeArrowheads="1"/>
          </p:cNvSpPr>
          <p:nvPr/>
        </p:nvSpPr>
        <p:spPr bwMode="auto">
          <a:xfrm>
            <a:off x="7086600" y="2514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13344" name="Oval 35"/>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13345" name="AutoShape 36"/>
          <p:cNvCxnSpPr>
            <a:cxnSpLocks noChangeShapeType="1"/>
            <a:stCxn id="13343" idx="3"/>
            <a:endCxn id="13344"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3346" name="AutoShape 37"/>
          <p:cNvCxnSpPr>
            <a:cxnSpLocks noChangeShapeType="1"/>
            <a:stCxn id="13344" idx="4"/>
            <a:endCxn id="13347"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3347" name="Oval 38"/>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13348" name="AutoShape 39"/>
          <p:cNvCxnSpPr>
            <a:cxnSpLocks noChangeShapeType="1"/>
            <a:stCxn id="13344" idx="3"/>
            <a:endCxn id="13349"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3349" name="Oval 40"/>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13350" name="Oval 41"/>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13351" name="AutoShape 42"/>
          <p:cNvCxnSpPr>
            <a:cxnSpLocks noChangeShapeType="1"/>
            <a:stCxn id="13350" idx="4"/>
            <a:endCxn id="13352"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3352" name="Oval 43"/>
          <p:cNvSpPr>
            <a:spLocks noChangeArrowheads="1"/>
          </p:cNvSpPr>
          <p:nvPr/>
        </p:nvSpPr>
        <p:spPr bwMode="auto">
          <a:xfrm>
            <a:off x="7086600" y="4800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13353" name="Oval 44"/>
          <p:cNvSpPr>
            <a:spLocks noChangeArrowheads="1"/>
          </p:cNvSpPr>
          <p:nvPr/>
        </p:nvSpPr>
        <p:spPr bwMode="auto">
          <a:xfrm>
            <a:off x="8229600" y="3657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13354" name="AutoShape 45"/>
          <p:cNvCxnSpPr>
            <a:cxnSpLocks noChangeShapeType="1"/>
            <a:stCxn id="13343" idx="5"/>
            <a:endCxn id="13353" idx="0"/>
          </p:cNvCxnSpPr>
          <p:nvPr/>
        </p:nvCxnSpPr>
        <p:spPr bwMode="auto">
          <a:xfrm>
            <a:off x="7672388" y="3113088"/>
            <a:ext cx="900112" cy="531812"/>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cxnSp>
        <p:nvCxnSpPr>
          <p:cNvPr id="13355" name="AutoShape 46"/>
          <p:cNvCxnSpPr>
            <a:cxnSpLocks noChangeShapeType="1"/>
            <a:stCxn id="13344" idx="5"/>
            <a:endCxn id="13352"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3356" name="AutoShape 47"/>
          <p:cNvCxnSpPr>
            <a:cxnSpLocks noChangeShapeType="1"/>
            <a:stCxn id="13343" idx="4"/>
            <a:endCxn id="13350"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3357" name="AutoShape 48"/>
          <p:cNvCxnSpPr>
            <a:cxnSpLocks noChangeShapeType="1"/>
            <a:stCxn id="13353" idx="3"/>
            <a:endCxn id="13352" idx="7"/>
          </p:cNvCxnSpPr>
          <p:nvPr/>
        </p:nvCxnSpPr>
        <p:spPr bwMode="auto">
          <a:xfrm flipH="1">
            <a:off x="7672388" y="4256088"/>
            <a:ext cx="657225" cy="631825"/>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sp>
        <p:nvSpPr>
          <p:cNvPr id="13358" name="Text Box 49"/>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51986" name="Text Box 50"/>
          <p:cNvSpPr txBox="1">
            <a:spLocks noChangeArrowheads="1"/>
          </p:cNvSpPr>
          <p:nvPr/>
        </p:nvSpPr>
        <p:spPr bwMode="auto">
          <a:xfrm>
            <a:off x="6400800" y="5842000"/>
            <a:ext cx="15652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a:solidFill>
                  <a:schemeClr val="tx2"/>
                </a:solidFill>
                <a:latin typeface="Arial" charset="0"/>
              </a:rPr>
              <a:t>path: </a:t>
            </a:r>
            <a:r>
              <a:rPr lang="en-US" sz="2000" b="1">
                <a:latin typeface="Arial" charset="0"/>
              </a:rPr>
              <a:t>S,C,G</a:t>
            </a:r>
            <a:br>
              <a:rPr lang="en-US" sz="2000" b="1">
                <a:solidFill>
                  <a:schemeClr val="tx2"/>
                </a:solidFill>
                <a:latin typeface="Arial" charset="0"/>
              </a:rPr>
            </a:br>
            <a:r>
              <a:rPr lang="en-US" sz="2000" b="1">
                <a:solidFill>
                  <a:schemeClr val="tx2"/>
                </a:solidFill>
                <a:latin typeface="Arial" charset="0"/>
              </a:rPr>
              <a:t>cost:</a:t>
            </a:r>
            <a:r>
              <a:rPr lang="en-US" sz="2000" b="1">
                <a:latin typeface="Arial" charset="0"/>
              </a:rPr>
              <a:t> 13</a:t>
            </a:r>
          </a:p>
        </p:txBody>
      </p:sp>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042" name="Group 1"/>
          <p:cNvGrpSpPr>
            <a:grpSpLocks/>
          </p:cNvGrpSpPr>
          <p:nvPr/>
        </p:nvGrpSpPr>
        <p:grpSpPr bwMode="auto">
          <a:xfrm>
            <a:off x="685800" y="0"/>
            <a:ext cx="7770813" cy="990600"/>
            <a:chOff x="432" y="0"/>
            <a:chExt cx="4895" cy="479"/>
          </a:xfrm>
        </p:grpSpPr>
        <p:sp>
          <p:nvSpPr>
            <p:cNvPr id="87046" name="AutoShape 2"/>
            <p:cNvSpPr>
              <a:spLocks noChangeArrowheads="1"/>
            </p:cNvSpPr>
            <p:nvPr/>
          </p:nvSpPr>
          <p:spPr bwMode="auto">
            <a:xfrm>
              <a:off x="432" y="96"/>
              <a:ext cx="4895" cy="383"/>
            </a:xfrm>
            <a:prstGeom prst="roundRect">
              <a:avLst>
                <a:gd name="adj" fmla="val 25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7047" name="Text Box 3"/>
            <p:cNvSpPr txBox="1">
              <a:spLocks noChangeArrowheads="1"/>
            </p:cNvSpPr>
            <p:nvPr/>
          </p:nvSpPr>
          <p:spPr bwMode="auto">
            <a:xfrm>
              <a:off x="432" y="0"/>
              <a:ext cx="4895" cy="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algn="ctr" eaLnBrk="1" hangingPunct="1">
                <a:lnSpc>
                  <a:spcPct val="93000"/>
                </a:lnSpc>
                <a:buClr>
                  <a:srgbClr val="000099"/>
                </a:buClr>
                <a:buSzPct val="100000"/>
                <a:buFont typeface="Arial" charset="0"/>
                <a:buNone/>
              </a:pPr>
              <a:r>
                <a:rPr lang="en-GB" sz="3600" b="1" dirty="0">
                  <a:solidFill>
                    <a:srgbClr val="000099"/>
                  </a:solidFill>
                  <a:latin typeface="Arial" charset="0"/>
                </a:rPr>
                <a:t>Hill-Climbing (HC)</a:t>
              </a:r>
            </a:p>
          </p:txBody>
        </p:sp>
      </p:grpSp>
      <p:grpSp>
        <p:nvGrpSpPr>
          <p:cNvPr id="87043" name="Group 4"/>
          <p:cNvGrpSpPr>
            <a:grpSpLocks/>
          </p:cNvGrpSpPr>
          <p:nvPr/>
        </p:nvGrpSpPr>
        <p:grpSpPr bwMode="auto">
          <a:xfrm>
            <a:off x="444099" y="914400"/>
            <a:ext cx="8685213" cy="5581818"/>
            <a:chOff x="0" y="528"/>
            <a:chExt cx="5471" cy="3720"/>
          </a:xfrm>
        </p:grpSpPr>
        <p:sp>
          <p:nvSpPr>
            <p:cNvPr id="87044" name="AutoShape 5"/>
            <p:cNvSpPr>
              <a:spLocks noChangeArrowheads="1"/>
            </p:cNvSpPr>
            <p:nvPr/>
          </p:nvSpPr>
          <p:spPr bwMode="auto">
            <a:xfrm>
              <a:off x="432" y="528"/>
              <a:ext cx="5039" cy="3503"/>
            </a:xfrm>
            <a:prstGeom prst="roundRect">
              <a:avLst>
                <a:gd name="adj" fmla="val 2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7045" name="Text Box 6"/>
            <p:cNvSpPr txBox="1">
              <a:spLocks noChangeArrowheads="1"/>
            </p:cNvSpPr>
            <p:nvPr/>
          </p:nvSpPr>
          <p:spPr bwMode="auto">
            <a:xfrm>
              <a:off x="0" y="592"/>
              <a:ext cx="5184" cy="3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marL="339725" indent="-339725"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1pPr>
              <a:lvl2pPr marL="739775" indent="-282575"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2pPr>
              <a:lvl3pPr marL="11430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3pPr>
              <a:lvl4pPr marL="16002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4pPr>
              <a:lvl5pPr marL="20574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9pPr>
            </a:lstStyle>
            <a:p>
              <a:pPr eaLnBrk="1" hangingPunct="1">
                <a:lnSpc>
                  <a:spcPct val="93000"/>
                </a:lnSpc>
                <a:spcBef>
                  <a:spcPts val="600"/>
                </a:spcBef>
                <a:buClr>
                  <a:srgbClr val="33CC33"/>
                </a:buClr>
                <a:buSzPct val="150000"/>
                <a:buFont typeface="Arial" charset="0"/>
                <a:buChar char="•"/>
              </a:pPr>
              <a:r>
                <a:rPr lang="en-GB" sz="2800" b="1" dirty="0">
                  <a:latin typeface="Arial" charset="0"/>
                </a:rPr>
                <a:t>Question</a:t>
              </a:r>
              <a:r>
                <a:rPr lang="en-GB" sz="2800" dirty="0">
                  <a:latin typeface="Arial" charset="0"/>
                </a:rPr>
                <a:t>:  What’s a </a:t>
              </a:r>
              <a:r>
                <a:rPr lang="en-GB" sz="2800" dirty="0" err="1">
                  <a:latin typeface="Arial" charset="0"/>
                </a:rPr>
                <a:t>neighbor</a:t>
              </a:r>
              <a:r>
                <a:rPr lang="en-GB" sz="2800" dirty="0">
                  <a:latin typeface="Arial" charset="0"/>
                </a:rPr>
                <a:t>? </a:t>
              </a:r>
            </a:p>
            <a:p>
              <a:pPr lvl="1" eaLnBrk="1" hangingPunct="1">
                <a:lnSpc>
                  <a:spcPct val="93000"/>
                </a:lnSpc>
                <a:spcBef>
                  <a:spcPts val="600"/>
                </a:spcBef>
                <a:buClr>
                  <a:srgbClr val="33CC33"/>
                </a:buClr>
                <a:buSzPct val="150000"/>
                <a:buFont typeface="Arial" charset="0"/>
                <a:buChar char="•"/>
              </a:pPr>
              <a:r>
                <a:rPr lang="en-GB" sz="2800" dirty="0">
                  <a:solidFill>
                    <a:srgbClr val="000000"/>
                  </a:solidFill>
                  <a:latin typeface="Arial" charset="0"/>
                </a:rPr>
                <a:t>Problem spaces tend to have structure.  A </a:t>
              </a:r>
              <a:r>
                <a:rPr lang="en-GB" sz="2800" i="1" dirty="0">
                  <a:solidFill>
                    <a:srgbClr val="000000"/>
                  </a:solidFill>
                  <a:latin typeface="Arial" charset="0"/>
                </a:rPr>
                <a:t>small change</a:t>
              </a:r>
              <a:r>
                <a:rPr lang="en-GB" sz="2800" dirty="0">
                  <a:solidFill>
                    <a:srgbClr val="000000"/>
                  </a:solidFill>
                  <a:latin typeface="Arial" charset="0"/>
                </a:rPr>
                <a:t> produces a </a:t>
              </a:r>
              <a:r>
                <a:rPr lang="en-GB" sz="2800" dirty="0" err="1">
                  <a:solidFill>
                    <a:srgbClr val="000000"/>
                  </a:solidFill>
                  <a:latin typeface="Arial" charset="0"/>
                </a:rPr>
                <a:t>neighboring</a:t>
              </a:r>
              <a:r>
                <a:rPr lang="en-GB" sz="2800" dirty="0">
                  <a:solidFill>
                    <a:srgbClr val="000000"/>
                  </a:solidFill>
                  <a:latin typeface="Arial" charset="0"/>
                </a:rPr>
                <a:t> state </a:t>
              </a:r>
            </a:p>
            <a:p>
              <a:pPr lvl="1" eaLnBrk="1" hangingPunct="1">
                <a:lnSpc>
                  <a:spcPct val="93000"/>
                </a:lnSpc>
                <a:spcBef>
                  <a:spcPts val="600"/>
                </a:spcBef>
                <a:buClr>
                  <a:srgbClr val="33CC33"/>
                </a:buClr>
                <a:buSzPct val="150000"/>
                <a:buFont typeface="Arial" charset="0"/>
                <a:buChar char="•"/>
              </a:pPr>
              <a:r>
                <a:rPr lang="en-GB" sz="2800" dirty="0">
                  <a:solidFill>
                    <a:srgbClr val="000000"/>
                  </a:solidFill>
                  <a:latin typeface="Arial" charset="0"/>
                </a:rPr>
                <a:t>The size of the </a:t>
              </a:r>
              <a:r>
                <a:rPr lang="en-GB" sz="2800" dirty="0" err="1">
                  <a:solidFill>
                    <a:srgbClr val="000000"/>
                  </a:solidFill>
                  <a:latin typeface="Arial" charset="0"/>
                </a:rPr>
                <a:t>neighborhood</a:t>
              </a:r>
              <a:r>
                <a:rPr lang="en-GB" sz="2800" dirty="0">
                  <a:solidFill>
                    <a:srgbClr val="000000"/>
                  </a:solidFill>
                  <a:latin typeface="Arial" charset="0"/>
                </a:rPr>
                <a:t> must be small enough for efficiency </a:t>
              </a:r>
            </a:p>
            <a:p>
              <a:pPr lvl="1" eaLnBrk="1" hangingPunct="1">
                <a:lnSpc>
                  <a:spcPct val="93000"/>
                </a:lnSpc>
                <a:spcBef>
                  <a:spcPts val="600"/>
                </a:spcBef>
                <a:buClr>
                  <a:srgbClr val="33CC33"/>
                </a:buClr>
                <a:buSzPct val="150000"/>
                <a:buFont typeface="Arial" charset="0"/>
                <a:buChar char="•"/>
              </a:pPr>
              <a:r>
                <a:rPr lang="en-GB" sz="2800" dirty="0">
                  <a:solidFill>
                    <a:srgbClr val="FF0000"/>
                  </a:solidFill>
                  <a:latin typeface="Arial" charset="0"/>
                </a:rPr>
                <a:t>Designing the </a:t>
              </a:r>
              <a:r>
                <a:rPr lang="en-GB" sz="2800" dirty="0" err="1">
                  <a:solidFill>
                    <a:srgbClr val="FF0000"/>
                  </a:solidFill>
                  <a:latin typeface="Arial" charset="0"/>
                </a:rPr>
                <a:t>neighborhood</a:t>
              </a:r>
              <a:r>
                <a:rPr lang="en-GB" sz="2800" dirty="0">
                  <a:solidFill>
                    <a:srgbClr val="FF0000"/>
                  </a:solidFill>
                  <a:latin typeface="Arial" charset="0"/>
                </a:rPr>
                <a:t> is critical;  This is the real ingenuity – not the decision to use hill-climbing</a:t>
              </a:r>
              <a:endParaRPr lang="en-GB" sz="2800" dirty="0">
                <a:solidFill>
                  <a:srgbClr val="000000"/>
                </a:solidFill>
                <a:latin typeface="Arial" charset="0"/>
              </a:endParaRPr>
            </a:p>
            <a:p>
              <a:pPr eaLnBrk="1" hangingPunct="1">
                <a:spcBef>
                  <a:spcPts val="600"/>
                </a:spcBef>
                <a:buClr>
                  <a:srgbClr val="33CC33"/>
                </a:buClr>
                <a:buSzPct val="150000"/>
                <a:buFont typeface="Arial" charset="0"/>
                <a:buChar char="•"/>
              </a:pPr>
              <a:r>
                <a:rPr lang="en-GB" sz="2800" b="1" dirty="0">
                  <a:latin typeface="Arial" charset="0"/>
                </a:rPr>
                <a:t>Question</a:t>
              </a:r>
              <a:r>
                <a:rPr lang="en-GB" sz="2800" dirty="0">
                  <a:latin typeface="Arial" charset="0"/>
                </a:rPr>
                <a:t>: Pick which </a:t>
              </a:r>
              <a:r>
                <a:rPr lang="en-GB" sz="2800" dirty="0" err="1">
                  <a:latin typeface="Arial" charset="0"/>
                </a:rPr>
                <a:t>neighbor</a:t>
              </a:r>
              <a:r>
                <a:rPr lang="en-GB" sz="2800" dirty="0">
                  <a:latin typeface="Arial" charset="0"/>
                </a:rPr>
                <a:t>?  </a:t>
              </a:r>
            </a:p>
            <a:p>
              <a:pPr lvl="1" eaLnBrk="1" hangingPunct="1">
                <a:spcBef>
                  <a:spcPts val="600"/>
                </a:spcBef>
                <a:buClr>
                  <a:srgbClr val="33CC33"/>
                </a:buClr>
                <a:buSzPct val="150000"/>
                <a:buFont typeface="Arial" charset="0"/>
                <a:buChar char="•"/>
              </a:pPr>
              <a:r>
                <a:rPr lang="en-GB" sz="2800" dirty="0">
                  <a:solidFill>
                    <a:srgbClr val="3333CC"/>
                  </a:solidFill>
                  <a:latin typeface="Arial" charset="0"/>
                </a:rPr>
                <a:t>The best one (greedy)</a:t>
              </a:r>
            </a:p>
            <a:p>
              <a:pPr eaLnBrk="1" hangingPunct="1">
                <a:spcBef>
                  <a:spcPts val="600"/>
                </a:spcBef>
                <a:buClr>
                  <a:srgbClr val="33CC33"/>
                </a:buClr>
                <a:buSzPct val="150000"/>
                <a:buFont typeface="Arial" charset="0"/>
                <a:buChar char="•"/>
              </a:pPr>
              <a:r>
                <a:rPr lang="en-GB" sz="2800" b="1" dirty="0">
                  <a:latin typeface="Arial" charset="0"/>
                </a:rPr>
                <a:t>Question</a:t>
              </a:r>
              <a:r>
                <a:rPr lang="en-GB" sz="2800" dirty="0">
                  <a:latin typeface="Arial" charset="0"/>
                </a:rPr>
                <a:t>: What if no </a:t>
              </a:r>
              <a:r>
                <a:rPr lang="en-GB" sz="2800" dirty="0" err="1">
                  <a:latin typeface="Arial" charset="0"/>
                </a:rPr>
                <a:t>neighbor</a:t>
              </a:r>
              <a:r>
                <a:rPr lang="en-GB" sz="2800" dirty="0">
                  <a:latin typeface="Arial" charset="0"/>
                </a:rPr>
                <a:t> is better than the current state?  </a:t>
              </a:r>
              <a:r>
                <a:rPr lang="en-GB" sz="2800" dirty="0">
                  <a:solidFill>
                    <a:srgbClr val="3333CC"/>
                  </a:solidFill>
                  <a:latin typeface="Arial" charset="0"/>
                </a:rPr>
                <a:t>Stop</a:t>
              </a:r>
            </a:p>
          </p:txBody>
        </p:sp>
      </p:gr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1"/>
          <p:cNvGrpSpPr>
            <a:grpSpLocks/>
          </p:cNvGrpSpPr>
          <p:nvPr/>
        </p:nvGrpSpPr>
        <p:grpSpPr bwMode="auto">
          <a:xfrm>
            <a:off x="685800" y="152400"/>
            <a:ext cx="7770813" cy="914400"/>
            <a:chOff x="432" y="96"/>
            <a:chExt cx="4895" cy="383"/>
          </a:xfrm>
        </p:grpSpPr>
        <p:sp>
          <p:nvSpPr>
            <p:cNvPr id="88073" name="AutoShape 2"/>
            <p:cNvSpPr>
              <a:spLocks noChangeArrowheads="1"/>
            </p:cNvSpPr>
            <p:nvPr/>
          </p:nvSpPr>
          <p:spPr bwMode="auto">
            <a:xfrm>
              <a:off x="432" y="96"/>
              <a:ext cx="4895" cy="383"/>
            </a:xfrm>
            <a:prstGeom prst="roundRect">
              <a:avLst>
                <a:gd name="adj" fmla="val 25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8074" name="Text Box 3"/>
            <p:cNvSpPr txBox="1">
              <a:spLocks noChangeArrowheads="1"/>
            </p:cNvSpPr>
            <p:nvPr/>
          </p:nvSpPr>
          <p:spPr bwMode="auto">
            <a:xfrm>
              <a:off x="432" y="159"/>
              <a:ext cx="4895" cy="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nchor="ctr">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algn="ctr" eaLnBrk="1" hangingPunct="1">
                <a:lnSpc>
                  <a:spcPct val="93000"/>
                </a:lnSpc>
                <a:buClr>
                  <a:srgbClr val="000099"/>
                </a:buClr>
                <a:buSzPct val="100000"/>
                <a:buFont typeface="Arial" charset="0"/>
                <a:buNone/>
              </a:pPr>
              <a:r>
                <a:rPr lang="en-GB" sz="3600" b="1" dirty="0">
                  <a:solidFill>
                    <a:srgbClr val="000099"/>
                  </a:solidFill>
                  <a:latin typeface="Arial" charset="0"/>
                </a:rPr>
                <a:t>Hill-Climbing Algorithm</a:t>
              </a:r>
            </a:p>
          </p:txBody>
        </p:sp>
      </p:grpSp>
      <p:sp>
        <p:nvSpPr>
          <p:cNvPr id="88069" name="AutoShape 5"/>
          <p:cNvSpPr>
            <a:spLocks noChangeArrowheads="1"/>
          </p:cNvSpPr>
          <p:nvPr/>
        </p:nvSpPr>
        <p:spPr bwMode="auto">
          <a:xfrm>
            <a:off x="1531938" y="1371600"/>
            <a:ext cx="6088063" cy="1560513"/>
          </a:xfrm>
          <a:prstGeom prst="roundRect">
            <a:avLst>
              <a:gd name="adj" fmla="val 97"/>
            </a:avLst>
          </a:prstGeom>
          <a:noFill/>
          <a:ln w="936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88070" name="Group 6"/>
          <p:cNvGrpSpPr>
            <a:grpSpLocks/>
          </p:cNvGrpSpPr>
          <p:nvPr/>
        </p:nvGrpSpPr>
        <p:grpSpPr bwMode="auto">
          <a:xfrm>
            <a:off x="1531938" y="1371600"/>
            <a:ext cx="6086475" cy="1558925"/>
            <a:chOff x="964" y="624"/>
            <a:chExt cx="3834" cy="982"/>
          </a:xfrm>
        </p:grpSpPr>
        <p:sp>
          <p:nvSpPr>
            <p:cNvPr id="88071" name="AutoShape 7"/>
            <p:cNvSpPr>
              <a:spLocks noChangeArrowheads="1"/>
            </p:cNvSpPr>
            <p:nvPr/>
          </p:nvSpPr>
          <p:spPr bwMode="auto">
            <a:xfrm>
              <a:off x="964" y="624"/>
              <a:ext cx="3835" cy="983"/>
            </a:xfrm>
            <a:prstGeom prst="roundRect">
              <a:avLst>
                <a:gd name="adj" fmla="val 9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8072" name="AutoShape 8"/>
            <p:cNvSpPr>
              <a:spLocks noChangeArrowheads="1"/>
            </p:cNvSpPr>
            <p:nvPr/>
          </p:nvSpPr>
          <p:spPr bwMode="auto">
            <a:xfrm>
              <a:off x="964" y="624"/>
              <a:ext cx="3835" cy="983"/>
            </a:xfrm>
            <a:prstGeom prst="roundRect">
              <a:avLst>
                <a:gd name="adj" fmla="val 9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marL="457200" indent="-457200">
                <a:lnSpc>
                  <a:spcPct val="93000"/>
                </a:lnSpc>
                <a:buClr>
                  <a:srgbClr val="000000"/>
                </a:buClr>
                <a:buSzPct val="100000"/>
                <a:buFont typeface="Times New Roman" pitchFamily="18"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dirty="0">
                  <a:latin typeface="Arial" charset="0"/>
                </a:rPr>
                <a:t>Pick initial state </a:t>
              </a:r>
              <a:r>
                <a:rPr lang="en-GB" i="1" dirty="0">
                  <a:latin typeface="Arial" charset="0"/>
                </a:rPr>
                <a:t>s</a:t>
              </a:r>
            </a:p>
            <a:p>
              <a:pPr marL="457200" indent="-457200">
                <a:buClr>
                  <a:srgbClr val="000000"/>
                </a:buClr>
                <a:buSzPct val="100000"/>
                <a:buFont typeface="Times New Roman" pitchFamily="18"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dirty="0">
                  <a:latin typeface="Arial" charset="0"/>
                </a:rPr>
                <a:t>Pick </a:t>
              </a:r>
              <a:r>
                <a:rPr lang="en-GB" i="1" dirty="0">
                  <a:latin typeface="Arial" charset="0"/>
                </a:rPr>
                <a:t>t</a:t>
              </a:r>
              <a:r>
                <a:rPr lang="en-GB" dirty="0">
                  <a:latin typeface="Arial" charset="0"/>
                </a:rPr>
                <a:t> in </a:t>
              </a:r>
              <a:r>
                <a:rPr lang="en-GB" dirty="0" err="1">
                  <a:latin typeface="Arial" charset="0"/>
                </a:rPr>
                <a:t>neighbors</a:t>
              </a:r>
              <a:r>
                <a:rPr lang="en-GB" dirty="0">
                  <a:latin typeface="Arial" charset="0"/>
                </a:rPr>
                <a:t>(</a:t>
              </a:r>
              <a:r>
                <a:rPr lang="en-GB" i="1" dirty="0">
                  <a:latin typeface="Arial" charset="0"/>
                </a:rPr>
                <a:t>s</a:t>
              </a:r>
              <a:r>
                <a:rPr lang="en-GB" dirty="0">
                  <a:latin typeface="Arial" charset="0"/>
                </a:rPr>
                <a:t>) with the largest </a:t>
              </a:r>
              <a:r>
                <a:rPr lang="en-GB" i="1" dirty="0">
                  <a:latin typeface="Arial" charset="0"/>
                </a:rPr>
                <a:t>f</a:t>
              </a:r>
              <a:r>
                <a:rPr lang="en-GB" dirty="0">
                  <a:latin typeface="Arial" charset="0"/>
                </a:rPr>
                <a:t>(</a:t>
              </a:r>
              <a:r>
                <a:rPr lang="en-GB" i="1" dirty="0">
                  <a:latin typeface="Arial" charset="0"/>
                </a:rPr>
                <a:t>t</a:t>
              </a:r>
              <a:r>
                <a:rPr lang="en-GB" dirty="0">
                  <a:latin typeface="Arial" charset="0"/>
                </a:rPr>
                <a:t>)</a:t>
              </a:r>
            </a:p>
            <a:p>
              <a:pPr marL="457200" indent="-457200">
                <a:buClr>
                  <a:srgbClr val="000000"/>
                </a:buClr>
                <a:buSzPct val="100000"/>
                <a:buFont typeface="Times New Roman" pitchFamily="18"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b="1" dirty="0">
                  <a:latin typeface="Arial" charset="0"/>
                </a:rPr>
                <a:t>if</a:t>
              </a:r>
              <a:r>
                <a:rPr lang="en-GB" dirty="0">
                  <a:latin typeface="Arial" charset="0"/>
                </a:rPr>
                <a:t> </a:t>
              </a:r>
              <a:r>
                <a:rPr lang="en-GB" i="1" dirty="0">
                  <a:latin typeface="Arial" charset="0"/>
                </a:rPr>
                <a:t>f</a:t>
              </a:r>
              <a:r>
                <a:rPr lang="en-GB" dirty="0">
                  <a:latin typeface="Arial" charset="0"/>
                </a:rPr>
                <a:t>(</a:t>
              </a:r>
              <a:r>
                <a:rPr lang="en-GB" i="1" dirty="0">
                  <a:latin typeface="Arial" charset="0"/>
                </a:rPr>
                <a:t>t</a:t>
              </a:r>
              <a:r>
                <a:rPr lang="en-GB" dirty="0">
                  <a:latin typeface="Arial" charset="0"/>
                </a:rPr>
                <a:t>) ≤ </a:t>
              </a:r>
              <a:r>
                <a:rPr lang="en-GB" i="1" dirty="0">
                  <a:latin typeface="Arial" charset="0"/>
                </a:rPr>
                <a:t>f</a:t>
              </a:r>
              <a:r>
                <a:rPr lang="en-GB" dirty="0">
                  <a:latin typeface="Arial" charset="0"/>
                </a:rPr>
                <a:t>(</a:t>
              </a:r>
              <a:r>
                <a:rPr lang="en-GB" i="1" dirty="0">
                  <a:latin typeface="Arial" charset="0"/>
                </a:rPr>
                <a:t>s</a:t>
              </a:r>
              <a:r>
                <a:rPr lang="en-GB" dirty="0">
                  <a:latin typeface="Arial" charset="0"/>
                </a:rPr>
                <a:t>) </a:t>
              </a:r>
              <a:r>
                <a:rPr lang="en-GB" b="1" dirty="0">
                  <a:latin typeface="Arial" charset="0"/>
                </a:rPr>
                <a:t>then</a:t>
              </a:r>
              <a:r>
                <a:rPr lang="en-GB" dirty="0">
                  <a:latin typeface="Arial" charset="0"/>
                </a:rPr>
                <a:t> stop and </a:t>
              </a:r>
              <a:r>
                <a:rPr lang="en-GB" b="1" dirty="0">
                  <a:latin typeface="Arial" charset="0"/>
                </a:rPr>
                <a:t>return</a:t>
              </a:r>
              <a:r>
                <a:rPr lang="en-GB" dirty="0">
                  <a:latin typeface="Arial" charset="0"/>
                </a:rPr>
                <a:t> </a:t>
              </a:r>
              <a:r>
                <a:rPr lang="en-GB" i="1" dirty="0">
                  <a:latin typeface="Arial" charset="0"/>
                </a:rPr>
                <a:t>s</a:t>
              </a:r>
            </a:p>
            <a:p>
              <a:pPr marL="457200" indent="-457200">
                <a:buClr>
                  <a:srgbClr val="000000"/>
                </a:buClr>
                <a:buSzPct val="100000"/>
                <a:buFont typeface="Times New Roman" pitchFamily="18" charset="0"/>
                <a:buAutoNum type="arabicPeriod"/>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pPr>
              <a:r>
                <a:rPr lang="en-GB" i="1" dirty="0">
                  <a:latin typeface="Arial" charset="0"/>
                </a:rPr>
                <a:t>s</a:t>
              </a:r>
              <a:r>
                <a:rPr lang="en-GB" dirty="0">
                  <a:latin typeface="Arial" charset="0"/>
                </a:rPr>
                <a:t> = </a:t>
              </a:r>
              <a:r>
                <a:rPr lang="en-GB" i="1" dirty="0">
                  <a:latin typeface="Arial" charset="0"/>
                </a:rPr>
                <a:t>t</a:t>
              </a:r>
              <a:r>
                <a:rPr lang="en-GB" dirty="0">
                  <a:latin typeface="Arial" charset="0"/>
                </a:rPr>
                <a:t>.  </a:t>
              </a:r>
              <a:r>
                <a:rPr lang="en-GB" b="1" dirty="0" err="1">
                  <a:latin typeface="Arial" charset="0"/>
                </a:rPr>
                <a:t>Goto</a:t>
              </a:r>
              <a:r>
                <a:rPr lang="en-GB" dirty="0">
                  <a:latin typeface="Arial" charset="0"/>
                </a:rPr>
                <a:t> Step 2.</a:t>
              </a:r>
            </a:p>
          </p:txBody>
        </p:sp>
      </p:grpSp>
      <p:sp>
        <p:nvSpPr>
          <p:cNvPr id="17417" name="Rectangle 9"/>
          <p:cNvSpPr>
            <a:spLocks noGrp="1" noChangeArrowheads="1"/>
          </p:cNvSpPr>
          <p:nvPr>
            <p:ph type="body"/>
          </p:nvPr>
        </p:nvSpPr>
        <p:spPr>
          <a:xfrm>
            <a:off x="685800" y="3429000"/>
            <a:ext cx="7772400" cy="2971800"/>
          </a:xfrm>
        </p:spPr>
        <p:txBody>
          <a:bodyPr anchor="t"/>
          <a:lstStyle/>
          <a:p>
            <a:pPr marL="339725" indent="-339725" algn="l" eaLnBrk="1" hangingPunct="1">
              <a:lnSpc>
                <a:spcPct val="93000"/>
              </a:lnSpc>
              <a:spcBef>
                <a:spcPts val="600"/>
              </a:spcBef>
              <a:buClr>
                <a:srgbClr val="33CC33"/>
              </a:buClr>
              <a:buSzPct val="150000"/>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200" dirty="0">
                <a:solidFill>
                  <a:srgbClr val="000000"/>
                </a:solidFill>
              </a:rPr>
              <a:t>Simple</a:t>
            </a:r>
          </a:p>
          <a:p>
            <a:pPr marL="339725" indent="-339725" algn="l" eaLnBrk="1" hangingPunct="1">
              <a:spcBef>
                <a:spcPts val="600"/>
              </a:spcBef>
              <a:buClr>
                <a:srgbClr val="33CC33"/>
              </a:buClr>
              <a:buSzPct val="150000"/>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200" dirty="0">
                <a:solidFill>
                  <a:srgbClr val="000000"/>
                </a:solidFill>
              </a:rPr>
              <a:t>Greedy </a:t>
            </a:r>
          </a:p>
          <a:p>
            <a:pPr marL="339725" indent="-339725" algn="l" eaLnBrk="1" hangingPunct="1">
              <a:spcBef>
                <a:spcPts val="600"/>
              </a:spcBef>
              <a:buClr>
                <a:srgbClr val="33CC33"/>
              </a:buClr>
              <a:buSzPct val="150000"/>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r>
              <a:rPr lang="en-GB" sz="3200" b="1" dirty="0">
                <a:solidFill>
                  <a:srgbClr val="000000"/>
                </a:solidFill>
              </a:rPr>
              <a:t>Stops at a </a:t>
            </a:r>
            <a:r>
              <a:rPr lang="en-GB" sz="3200" b="1" i="1" dirty="0">
                <a:solidFill>
                  <a:srgbClr val="FF0000"/>
                </a:solidFill>
              </a:rPr>
              <a:t>local</a:t>
            </a:r>
            <a:r>
              <a:rPr lang="en-GB" sz="3200" b="1" dirty="0">
                <a:solidFill>
                  <a:srgbClr val="FF0000"/>
                </a:solidFill>
              </a:rPr>
              <a:t> maximum</a:t>
            </a:r>
          </a:p>
          <a:p>
            <a:pPr marL="339725" indent="-339725" algn="l" eaLnBrk="1" hangingPunct="1">
              <a:spcBef>
                <a:spcPts val="600"/>
              </a:spcBef>
              <a:buClr>
                <a:srgbClr val="33CC33"/>
              </a:buClr>
              <a:buSzPct val="15000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pPr>
            <a:endParaRPr lang="en-GB" sz="2400" dirty="0">
              <a:solidFill>
                <a:srgbClr val="000000"/>
              </a:solidFill>
            </a:endParaRP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990600" y="274638"/>
            <a:ext cx="7696200" cy="639762"/>
          </a:xfrm>
        </p:spPr>
        <p:txBody>
          <a:bodyPr rtlCol="0">
            <a:normAutofit fontScale="90000"/>
          </a:bodyPr>
          <a:lstStyle/>
          <a:p>
            <a:pPr eaLnBrk="1" fontAlgn="auto" hangingPunct="1">
              <a:spcAft>
                <a:spcPts val="0"/>
              </a:spcAft>
              <a:defRPr/>
            </a:pPr>
            <a:r>
              <a:rPr lang="en-US" sz="3600" b="1" dirty="0"/>
              <a:t>Hill-Climbing</a:t>
            </a:r>
          </a:p>
        </p:txBody>
      </p:sp>
      <p:sp>
        <p:nvSpPr>
          <p:cNvPr id="79876" name="Rectangle 3"/>
          <p:cNvSpPr>
            <a:spLocks noGrp="1" noChangeArrowheads="1"/>
          </p:cNvSpPr>
          <p:nvPr>
            <p:ph idx="1"/>
          </p:nvPr>
        </p:nvSpPr>
        <p:spPr>
          <a:xfrm>
            <a:off x="990600" y="1143000"/>
            <a:ext cx="7848600" cy="5257800"/>
          </a:xfrm>
        </p:spPr>
        <p:txBody>
          <a:bodyPr rtlCol="0">
            <a:normAutofit fontScale="85000" lnSpcReduction="10000"/>
          </a:bodyPr>
          <a:lstStyle/>
          <a:p>
            <a:pPr marL="0" indent="0" eaLnBrk="1" fontAlgn="auto" hangingPunct="1">
              <a:spcAft>
                <a:spcPts val="0"/>
              </a:spcAft>
              <a:buFontTx/>
              <a:buNone/>
              <a:defRPr/>
            </a:pPr>
            <a:r>
              <a:rPr lang="en-US" dirty="0"/>
              <a:t>Hill-climbing:  Attempt to maximize </a:t>
            </a:r>
            <a:r>
              <a:rPr lang="en-US" i="1" dirty="0"/>
              <a:t>f</a:t>
            </a:r>
            <a:r>
              <a:rPr lang="en-US" dirty="0"/>
              <a:t>(</a:t>
            </a:r>
            <a:r>
              <a:rPr lang="en-US" i="1" dirty="0"/>
              <a:t>X</a:t>
            </a:r>
            <a:r>
              <a:rPr lang="en-US" dirty="0"/>
              <a:t>) by moving to the highest configuration in our </a:t>
            </a:r>
            <a:r>
              <a:rPr lang="en-US" dirty="0" err="1"/>
              <a:t>moveset</a:t>
            </a:r>
            <a:r>
              <a:rPr lang="en-US" dirty="0"/>
              <a:t> </a:t>
            </a:r>
          </a:p>
          <a:p>
            <a:pPr marL="0" indent="0" eaLnBrk="1" fontAlgn="auto" hangingPunct="1">
              <a:spcAft>
                <a:spcPts val="0"/>
              </a:spcAft>
              <a:buFontTx/>
              <a:buNone/>
              <a:defRPr/>
            </a:pPr>
            <a:endParaRPr lang="en-US" dirty="0"/>
          </a:p>
          <a:p>
            <a:pPr marL="0" indent="0" eaLnBrk="1" fontAlgn="auto" hangingPunct="1">
              <a:spcAft>
                <a:spcPts val="0"/>
              </a:spcAft>
              <a:buFontTx/>
              <a:buNone/>
              <a:defRPr/>
            </a:pPr>
            <a:endParaRPr lang="en-US" sz="800" dirty="0"/>
          </a:p>
          <a:p>
            <a:pPr marL="0" indent="0" eaLnBrk="1" fontAlgn="auto" hangingPunct="1">
              <a:spcBef>
                <a:spcPct val="0"/>
              </a:spcBef>
              <a:spcAft>
                <a:spcPts val="0"/>
              </a:spcAft>
              <a:buFontTx/>
              <a:buAutoNum type="arabicPeriod"/>
              <a:defRPr/>
            </a:pPr>
            <a:r>
              <a:rPr lang="en-US" dirty="0"/>
              <a:t>   Let X := initial state</a:t>
            </a:r>
          </a:p>
          <a:p>
            <a:pPr marL="0" indent="0" eaLnBrk="1" fontAlgn="auto" hangingPunct="1">
              <a:spcBef>
                <a:spcPct val="0"/>
              </a:spcBef>
              <a:spcAft>
                <a:spcPts val="0"/>
              </a:spcAft>
              <a:buFontTx/>
              <a:buAutoNum type="arabicPeriod"/>
              <a:defRPr/>
            </a:pPr>
            <a:r>
              <a:rPr lang="en-US" dirty="0"/>
              <a:t>   Let E := </a:t>
            </a:r>
            <a:r>
              <a:rPr lang="en-US" i="1" dirty="0"/>
              <a:t>f</a:t>
            </a:r>
            <a:r>
              <a:rPr lang="en-US" dirty="0"/>
              <a:t>(X) </a:t>
            </a:r>
          </a:p>
          <a:p>
            <a:pPr marL="0" indent="0" eaLnBrk="1" fontAlgn="auto" hangingPunct="1">
              <a:spcBef>
                <a:spcPct val="0"/>
              </a:spcBef>
              <a:spcAft>
                <a:spcPts val="0"/>
              </a:spcAft>
              <a:buFontTx/>
              <a:buAutoNum type="arabicPeriod"/>
              <a:defRPr/>
            </a:pPr>
            <a:r>
              <a:rPr lang="en-US" dirty="0"/>
              <a:t>   Let N = </a:t>
            </a:r>
            <a:r>
              <a:rPr lang="en-US" dirty="0" err="1"/>
              <a:t>moveset_size</a:t>
            </a:r>
            <a:r>
              <a:rPr lang="en-US" dirty="0"/>
              <a:t>(X)</a:t>
            </a:r>
          </a:p>
          <a:p>
            <a:pPr marL="0" indent="0" eaLnBrk="1" fontAlgn="auto" hangingPunct="1">
              <a:spcBef>
                <a:spcPct val="0"/>
              </a:spcBef>
              <a:spcAft>
                <a:spcPts val="0"/>
              </a:spcAft>
              <a:buFontTx/>
              <a:buAutoNum type="arabicPeriod"/>
              <a:defRPr/>
            </a:pPr>
            <a:r>
              <a:rPr lang="en-US" dirty="0"/>
              <a:t>   For ( </a:t>
            </a:r>
            <a:r>
              <a:rPr lang="en-US" dirty="0" err="1"/>
              <a:t>i</a:t>
            </a:r>
            <a:r>
              <a:rPr lang="en-US" dirty="0"/>
              <a:t> = 0 ; </a:t>
            </a:r>
            <a:r>
              <a:rPr lang="en-US" dirty="0" err="1"/>
              <a:t>i</a:t>
            </a:r>
            <a:r>
              <a:rPr lang="en-US" dirty="0"/>
              <a:t>&lt;N ; </a:t>
            </a:r>
            <a:r>
              <a:rPr lang="en-US" dirty="0" err="1"/>
              <a:t>i</a:t>
            </a:r>
            <a:r>
              <a:rPr lang="en-US" dirty="0"/>
              <a:t> := i+1) 					Let </a:t>
            </a:r>
            <a:r>
              <a:rPr lang="en-US" dirty="0" err="1"/>
              <a:t>E</a:t>
            </a:r>
            <a:r>
              <a:rPr lang="en-US" i="1" baseline="-25000" dirty="0" err="1"/>
              <a:t>i</a:t>
            </a:r>
            <a:r>
              <a:rPr lang="en-US" dirty="0"/>
              <a:t> := </a:t>
            </a:r>
            <a:r>
              <a:rPr lang="en-US" i="1" dirty="0"/>
              <a:t>f</a:t>
            </a:r>
            <a:r>
              <a:rPr lang="en-US" dirty="0"/>
              <a:t>(move(</a:t>
            </a:r>
            <a:r>
              <a:rPr lang="en-US" dirty="0" err="1"/>
              <a:t>X,i</a:t>
            </a:r>
            <a:r>
              <a:rPr lang="en-US" dirty="0"/>
              <a:t>)) </a:t>
            </a:r>
          </a:p>
          <a:p>
            <a:pPr marL="0" indent="0" eaLnBrk="1" fontAlgn="auto" hangingPunct="1">
              <a:spcBef>
                <a:spcPct val="0"/>
              </a:spcBef>
              <a:spcAft>
                <a:spcPts val="0"/>
              </a:spcAft>
              <a:buFontTx/>
              <a:buAutoNum type="arabicPeriod"/>
              <a:defRPr/>
            </a:pPr>
            <a:r>
              <a:rPr lang="en-US" dirty="0"/>
              <a:t>   If all </a:t>
            </a:r>
            <a:r>
              <a:rPr lang="en-US" dirty="0" err="1"/>
              <a:t>E</a:t>
            </a:r>
            <a:r>
              <a:rPr lang="en-US" i="1" baseline="-25000" dirty="0" err="1"/>
              <a:t>i</a:t>
            </a:r>
            <a:r>
              <a:rPr lang="en-US" dirty="0" err="1"/>
              <a:t>’s</a:t>
            </a:r>
            <a:r>
              <a:rPr lang="en-US" dirty="0"/>
              <a:t> are ≤ E, terminate and return X</a:t>
            </a:r>
          </a:p>
          <a:p>
            <a:pPr marL="0" indent="0" eaLnBrk="1" fontAlgn="auto" hangingPunct="1">
              <a:spcBef>
                <a:spcPct val="0"/>
              </a:spcBef>
              <a:spcAft>
                <a:spcPts val="0"/>
              </a:spcAft>
              <a:buFontTx/>
              <a:buAutoNum type="arabicPeriod"/>
              <a:defRPr/>
            </a:pPr>
            <a:r>
              <a:rPr lang="en-US" dirty="0"/>
              <a:t>   Else let </a:t>
            </a:r>
            <a:r>
              <a:rPr lang="en-US" dirty="0" err="1"/>
              <a:t>i</a:t>
            </a:r>
            <a:r>
              <a:rPr lang="en-US" dirty="0"/>
              <a:t>* = </a:t>
            </a:r>
            <a:r>
              <a:rPr lang="en-US" dirty="0" err="1"/>
              <a:t>argmax</a:t>
            </a:r>
            <a:r>
              <a:rPr lang="en-US" baseline="-25000" dirty="0" err="1"/>
              <a:t>i</a:t>
            </a:r>
            <a:r>
              <a:rPr lang="en-US" dirty="0"/>
              <a:t> </a:t>
            </a:r>
            <a:r>
              <a:rPr lang="en-US" dirty="0" err="1"/>
              <a:t>E</a:t>
            </a:r>
            <a:r>
              <a:rPr lang="en-US" i="1" baseline="-25000" dirty="0" err="1"/>
              <a:t>i</a:t>
            </a:r>
            <a:endParaRPr lang="en-US" dirty="0"/>
          </a:p>
          <a:p>
            <a:pPr marL="0" indent="0" eaLnBrk="1" fontAlgn="auto" hangingPunct="1">
              <a:spcBef>
                <a:spcPct val="0"/>
              </a:spcBef>
              <a:spcAft>
                <a:spcPts val="0"/>
              </a:spcAft>
              <a:buFontTx/>
              <a:buAutoNum type="arabicPeriod"/>
              <a:defRPr/>
            </a:pPr>
            <a:r>
              <a:rPr lang="en-US" dirty="0"/>
              <a:t>   X := move(X, </a:t>
            </a:r>
            <a:r>
              <a:rPr lang="en-US" dirty="0" err="1"/>
              <a:t>i</a:t>
            </a:r>
            <a:r>
              <a:rPr lang="en-US" dirty="0"/>
              <a:t>*)</a:t>
            </a:r>
          </a:p>
          <a:p>
            <a:pPr marL="0" indent="0" eaLnBrk="1" fontAlgn="auto" hangingPunct="1">
              <a:spcBef>
                <a:spcPct val="0"/>
              </a:spcBef>
              <a:spcAft>
                <a:spcPts val="0"/>
              </a:spcAft>
              <a:buFontTx/>
              <a:buAutoNum type="arabicPeriod"/>
              <a:defRPr/>
            </a:pPr>
            <a:r>
              <a:rPr lang="en-US" dirty="0"/>
              <a:t>   E := </a:t>
            </a:r>
            <a:r>
              <a:rPr lang="en-US" dirty="0" err="1"/>
              <a:t>E</a:t>
            </a:r>
            <a:r>
              <a:rPr lang="en-US" i="1" baseline="-25000" dirty="0" err="1"/>
              <a:t>i</a:t>
            </a:r>
            <a:r>
              <a:rPr lang="en-US" i="1" baseline="-25000" dirty="0"/>
              <a:t>*</a:t>
            </a:r>
            <a:r>
              <a:rPr lang="en-US" i="1" dirty="0"/>
              <a:t> </a:t>
            </a:r>
          </a:p>
          <a:p>
            <a:pPr marL="0" indent="0" eaLnBrk="1" fontAlgn="auto" hangingPunct="1">
              <a:spcBef>
                <a:spcPct val="0"/>
              </a:spcBef>
              <a:spcAft>
                <a:spcPts val="0"/>
              </a:spcAft>
              <a:buFontTx/>
              <a:buAutoNum type="arabicPeriod"/>
              <a:defRPr/>
            </a:pPr>
            <a:r>
              <a:rPr lang="en-US" dirty="0"/>
              <a:t>   </a:t>
            </a:r>
            <a:r>
              <a:rPr lang="en-US" dirty="0" err="1"/>
              <a:t>Goto</a:t>
            </a:r>
            <a:r>
              <a:rPr lang="en-US" i="1" dirty="0"/>
              <a:t> </a:t>
            </a:r>
            <a:r>
              <a:rPr lang="en-US" dirty="0"/>
              <a:t>3</a:t>
            </a:r>
            <a:endParaRPr lang="en-US" baseline="-25000" dirty="0"/>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t>Hill-Climbing (HC)</a:t>
            </a:r>
          </a:p>
        </p:txBody>
      </p:sp>
      <p:sp>
        <p:nvSpPr>
          <p:cNvPr id="671747" name="Rectangle 3"/>
          <p:cNvSpPr>
            <a:spLocks noGrp="1" noChangeArrowheads="1"/>
          </p:cNvSpPr>
          <p:nvPr>
            <p:ph idx="1"/>
          </p:nvPr>
        </p:nvSpPr>
        <p:spPr>
          <a:xfrm>
            <a:off x="685800" y="1600200"/>
            <a:ext cx="8001000" cy="4525963"/>
          </a:xfrm>
        </p:spPr>
        <p:txBody>
          <a:bodyPr rtlCol="0">
            <a:normAutofit lnSpcReduction="10000"/>
          </a:bodyPr>
          <a:lstStyle/>
          <a:p>
            <a:pPr eaLnBrk="1" fontAlgn="auto" hangingPunct="1">
              <a:spcAft>
                <a:spcPts val="0"/>
              </a:spcAft>
              <a:defRPr/>
            </a:pPr>
            <a:r>
              <a:rPr lang="en-US" dirty="0"/>
              <a:t>HC </a:t>
            </a:r>
            <a:r>
              <a:rPr lang="en-US" i="1" dirty="0"/>
              <a:t>exploits</a:t>
            </a:r>
            <a:r>
              <a:rPr lang="en-US" dirty="0"/>
              <a:t> the neighborhood</a:t>
            </a:r>
          </a:p>
          <a:p>
            <a:pPr lvl="1" eaLnBrk="1" fontAlgn="auto" hangingPunct="1">
              <a:spcAft>
                <a:spcPts val="0"/>
              </a:spcAft>
              <a:buFont typeface="Arial" pitchFamily="34" charset="0"/>
              <a:buChar char="–"/>
              <a:defRPr/>
            </a:pPr>
            <a:r>
              <a:rPr lang="en-US" dirty="0"/>
              <a:t>like Greedy Best-First search, it chooses what looks best </a:t>
            </a:r>
            <a:r>
              <a:rPr lang="en-US" i="1" dirty="0"/>
              <a:t>locally</a:t>
            </a:r>
          </a:p>
          <a:p>
            <a:pPr lvl="1" eaLnBrk="1" fontAlgn="auto" hangingPunct="1">
              <a:spcAft>
                <a:spcPts val="0"/>
              </a:spcAft>
              <a:buFont typeface="Arial" pitchFamily="34" charset="0"/>
              <a:buChar char="–"/>
              <a:defRPr/>
            </a:pPr>
            <a:r>
              <a:rPr lang="en-US" dirty="0"/>
              <a:t>but </a:t>
            </a:r>
            <a:r>
              <a:rPr lang="en-US" dirty="0">
                <a:solidFill>
                  <a:srgbClr val="FF0000"/>
                </a:solidFill>
              </a:rPr>
              <a:t>doesn't allow backtracking or jumping to an alternative path since there is no </a:t>
            </a:r>
            <a:r>
              <a:rPr lang="en-US" i="1" dirty="0">
                <a:solidFill>
                  <a:srgbClr val="FF0000"/>
                </a:solidFill>
              </a:rPr>
              <a:t>Frontier</a:t>
            </a:r>
            <a:r>
              <a:rPr lang="en-US" dirty="0">
                <a:solidFill>
                  <a:srgbClr val="FF0000"/>
                </a:solidFill>
              </a:rPr>
              <a:t> list</a:t>
            </a:r>
          </a:p>
          <a:p>
            <a:pPr eaLnBrk="1" fontAlgn="auto" hangingPunct="1">
              <a:spcAft>
                <a:spcPts val="0"/>
              </a:spcAft>
              <a:buFont typeface="Arial" pitchFamily="34" charset="0"/>
              <a:buChar char="•"/>
              <a:defRPr/>
            </a:pPr>
            <a:r>
              <a:rPr lang="en-US" dirty="0"/>
              <a:t>HC is </a:t>
            </a:r>
            <a:r>
              <a:rPr lang="en-US" i="1" dirty="0"/>
              <a:t>very</a:t>
            </a:r>
            <a:r>
              <a:rPr lang="en-US" dirty="0"/>
              <a:t> space efficient</a:t>
            </a:r>
          </a:p>
          <a:p>
            <a:pPr lvl="1" eaLnBrk="1" fontAlgn="auto" hangingPunct="1">
              <a:spcAft>
                <a:spcPts val="0"/>
              </a:spcAft>
              <a:buFont typeface="Arial" pitchFamily="34" charset="0"/>
              <a:buChar char="–"/>
              <a:defRPr/>
            </a:pPr>
            <a:r>
              <a:rPr lang="en-US" dirty="0"/>
              <a:t>Similar to </a:t>
            </a:r>
            <a:r>
              <a:rPr lang="en-US" b="1" dirty="0"/>
              <a:t>Beam Search </a:t>
            </a:r>
            <a:r>
              <a:rPr lang="en-US" dirty="0"/>
              <a:t>with a beam width of 1</a:t>
            </a:r>
          </a:p>
          <a:p>
            <a:pPr lvl="1" eaLnBrk="1" fontAlgn="auto" hangingPunct="1">
              <a:spcAft>
                <a:spcPts val="0"/>
              </a:spcAft>
              <a:buFontTx/>
              <a:buNone/>
              <a:defRPr/>
            </a:pPr>
            <a:r>
              <a:rPr lang="en-US" dirty="0"/>
              <a:t>	</a:t>
            </a:r>
          </a:p>
          <a:p>
            <a:pPr eaLnBrk="1" fontAlgn="auto" hangingPunct="1">
              <a:spcAft>
                <a:spcPts val="0"/>
              </a:spcAft>
              <a:buFont typeface="Arial" pitchFamily="34" charset="0"/>
              <a:buChar char="•"/>
              <a:defRPr/>
            </a:pPr>
            <a:r>
              <a:rPr lang="en-US" dirty="0"/>
              <a:t>HC is very fast and often effective in practice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174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174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174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17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body" idx="1"/>
          </p:nvPr>
        </p:nvSpPr>
        <p:spPr>
          <a:xfrm>
            <a:off x="685800" y="838200"/>
            <a:ext cx="7772400" cy="55626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t>Useful mental picture:  </a:t>
            </a:r>
            <a:r>
              <a:rPr lang="en-GB" sz="2800" i="1" dirty="0"/>
              <a:t>f</a:t>
            </a:r>
            <a:r>
              <a:rPr lang="en-GB" sz="2800" dirty="0"/>
              <a:t> is a surface (‘hills’) in state space</a:t>
            </a:r>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dirty="0"/>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dirty="0"/>
              <a:t>But we can’t see the entire landscape all at once.  Can only see a </a:t>
            </a:r>
            <a:r>
              <a:rPr lang="en-GB" sz="2800" dirty="0" err="1"/>
              <a:t>neighborhood</a:t>
            </a:r>
            <a:r>
              <a:rPr lang="en-GB" sz="2800" dirty="0"/>
              <a:t>;  like climbing in fog</a:t>
            </a:r>
          </a:p>
        </p:txBody>
      </p:sp>
      <p:grpSp>
        <p:nvGrpSpPr>
          <p:cNvPr id="92163" name="Group 24"/>
          <p:cNvGrpSpPr>
            <a:grpSpLocks/>
          </p:cNvGrpSpPr>
          <p:nvPr/>
        </p:nvGrpSpPr>
        <p:grpSpPr bwMode="auto">
          <a:xfrm>
            <a:off x="2667000" y="1447800"/>
            <a:ext cx="4891088" cy="2071688"/>
            <a:chOff x="2667005" y="1447800"/>
            <a:chExt cx="4891085" cy="2071712"/>
          </a:xfrm>
        </p:grpSpPr>
        <p:graphicFrame>
          <p:nvGraphicFramePr>
            <p:cNvPr id="92176" name="Object 3"/>
            <p:cNvGraphicFramePr>
              <a:graphicFrameLocks noChangeAspect="1"/>
            </p:cNvGraphicFramePr>
            <p:nvPr/>
          </p:nvGraphicFramePr>
          <p:xfrm>
            <a:off x="3045445" y="1944712"/>
            <a:ext cx="2890838" cy="1574800"/>
          </p:xfrm>
          <a:graphic>
            <a:graphicData uri="http://schemas.openxmlformats.org/presentationml/2006/ole">
              <mc:AlternateContent xmlns:mc="http://schemas.openxmlformats.org/markup-compatibility/2006">
                <mc:Choice xmlns:v="urn:schemas-microsoft-com:vml" Requires="v">
                  <p:oleObj spid="_x0000_s92820" r:id="rId4" imgW="4563112" imgH="2486372" progId="">
                    <p:embed/>
                  </p:oleObj>
                </mc:Choice>
                <mc:Fallback>
                  <p:oleObj r:id="rId4" imgW="4563112" imgH="2486372" progId="">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445" y="1944712"/>
                          <a:ext cx="2890838" cy="1574800"/>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92177" name="Group 4"/>
            <p:cNvGrpSpPr>
              <a:grpSpLocks/>
            </p:cNvGrpSpPr>
            <p:nvPr/>
          </p:nvGrpSpPr>
          <p:grpSpPr bwMode="auto">
            <a:xfrm>
              <a:off x="4098925" y="2971800"/>
              <a:ext cx="739775" cy="455613"/>
              <a:chOff x="2582" y="1872"/>
              <a:chExt cx="466" cy="287"/>
            </a:xfrm>
          </p:grpSpPr>
          <p:sp>
            <p:nvSpPr>
              <p:cNvPr id="92184" name="AutoShape 5"/>
              <p:cNvSpPr>
                <a:spLocks noChangeArrowheads="1"/>
              </p:cNvSpPr>
              <p:nvPr/>
            </p:nvSpPr>
            <p:spPr bwMode="auto">
              <a:xfrm>
                <a:off x="2582" y="1872"/>
                <a:ext cx="467"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185" name="AutoShape 6"/>
              <p:cNvSpPr>
                <a:spLocks noChangeArrowheads="1"/>
              </p:cNvSpPr>
              <p:nvPr/>
            </p:nvSpPr>
            <p:spPr bwMode="auto">
              <a:xfrm>
                <a:off x="2582" y="1872"/>
                <a:ext cx="467"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state</a:t>
                </a:r>
              </a:p>
            </p:txBody>
          </p:sp>
        </p:grpSp>
        <p:grpSp>
          <p:nvGrpSpPr>
            <p:cNvPr id="92178" name="Group 7"/>
            <p:cNvGrpSpPr>
              <a:grpSpLocks/>
            </p:cNvGrpSpPr>
            <p:nvPr/>
          </p:nvGrpSpPr>
          <p:grpSpPr bwMode="auto">
            <a:xfrm>
              <a:off x="2667005" y="1447800"/>
              <a:ext cx="268288" cy="1143001"/>
              <a:chOff x="1680" y="912"/>
              <a:chExt cx="169" cy="720"/>
            </a:xfrm>
          </p:grpSpPr>
          <p:sp>
            <p:nvSpPr>
              <p:cNvPr id="92182" name="AutoShape 8"/>
              <p:cNvSpPr>
                <a:spLocks noChangeArrowheads="1"/>
              </p:cNvSpPr>
              <p:nvPr/>
            </p:nvSpPr>
            <p:spPr bwMode="auto">
              <a:xfrm>
                <a:off x="1680" y="912"/>
                <a:ext cx="169" cy="288"/>
              </a:xfrm>
              <a:prstGeom prst="roundRect">
                <a:avLst>
                  <a:gd name="adj" fmla="val 59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183" name="AutoShape 9"/>
              <p:cNvSpPr>
                <a:spLocks noChangeArrowheads="1"/>
              </p:cNvSpPr>
              <p:nvPr/>
            </p:nvSpPr>
            <p:spPr bwMode="auto">
              <a:xfrm>
                <a:off x="1680" y="1344"/>
                <a:ext cx="169" cy="288"/>
              </a:xfrm>
              <a:prstGeom prst="roundRect">
                <a:avLst>
                  <a:gd name="adj" fmla="val 59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i="1"/>
                  <a:t>f</a:t>
                </a:r>
              </a:p>
            </p:txBody>
          </p:sp>
        </p:grpSp>
        <p:grpSp>
          <p:nvGrpSpPr>
            <p:cNvPr id="92179" name="Group 10"/>
            <p:cNvGrpSpPr>
              <a:grpSpLocks/>
            </p:cNvGrpSpPr>
            <p:nvPr/>
          </p:nvGrpSpPr>
          <p:grpSpPr bwMode="auto">
            <a:xfrm>
              <a:off x="4471989" y="1676400"/>
              <a:ext cx="3086101" cy="698500"/>
              <a:chOff x="2817" y="1056"/>
              <a:chExt cx="1944" cy="440"/>
            </a:xfrm>
          </p:grpSpPr>
          <p:sp>
            <p:nvSpPr>
              <p:cNvPr id="92180" name="Freeform 11"/>
              <p:cNvSpPr>
                <a:spLocks noChangeArrowheads="1"/>
              </p:cNvSpPr>
              <p:nvPr/>
            </p:nvSpPr>
            <p:spPr bwMode="auto">
              <a:xfrm>
                <a:off x="2817" y="1065"/>
                <a:ext cx="1929" cy="431"/>
              </a:xfrm>
              <a:custGeom>
                <a:avLst/>
                <a:gdLst>
                  <a:gd name="T0" fmla="*/ 0 w 8507"/>
                  <a:gd name="T1" fmla="*/ 0 h 1902"/>
                  <a:gd name="T2" fmla="*/ 0 w 8507"/>
                  <a:gd name="T3" fmla="*/ 0 h 1902"/>
                  <a:gd name="T4" fmla="*/ 0 w 8507"/>
                  <a:gd name="T5" fmla="*/ 0 h 1902"/>
                  <a:gd name="T6" fmla="*/ 0 w 8507"/>
                  <a:gd name="T7" fmla="*/ 0 h 1902"/>
                  <a:gd name="T8" fmla="*/ 0 w 8507"/>
                  <a:gd name="T9" fmla="*/ 0 h 1902"/>
                  <a:gd name="T10" fmla="*/ 0 w 8507"/>
                  <a:gd name="T11" fmla="*/ 0 h 1902"/>
                  <a:gd name="T12" fmla="*/ 0 w 8507"/>
                  <a:gd name="T13" fmla="*/ 0 h 1902"/>
                  <a:gd name="T14" fmla="*/ 0 w 8507"/>
                  <a:gd name="T15" fmla="*/ 0 h 1902"/>
                  <a:gd name="T16" fmla="*/ 0 w 8507"/>
                  <a:gd name="T17" fmla="*/ 0 h 1902"/>
                  <a:gd name="T18" fmla="*/ 0 w 8507"/>
                  <a:gd name="T19" fmla="*/ 0 h 1902"/>
                  <a:gd name="T20" fmla="*/ 0 w 8507"/>
                  <a:gd name="T21" fmla="*/ 0 h 1902"/>
                  <a:gd name="T22" fmla="*/ 0 w 8507"/>
                  <a:gd name="T23" fmla="*/ 0 h 1902"/>
                  <a:gd name="T24" fmla="*/ 0 w 8507"/>
                  <a:gd name="T25" fmla="*/ 0 h 1902"/>
                  <a:gd name="T26" fmla="*/ 0 w 8507"/>
                  <a:gd name="T27" fmla="*/ 0 h 1902"/>
                  <a:gd name="T28" fmla="*/ 0 w 8507"/>
                  <a:gd name="T29" fmla="*/ 0 h 1902"/>
                  <a:gd name="T30" fmla="*/ 0 w 8507"/>
                  <a:gd name="T31" fmla="*/ 0 h 1902"/>
                  <a:gd name="T32" fmla="*/ 0 w 8507"/>
                  <a:gd name="T33" fmla="*/ 0 h 1902"/>
                  <a:gd name="T34" fmla="*/ 0 w 8507"/>
                  <a:gd name="T35" fmla="*/ 0 h 1902"/>
                  <a:gd name="T36" fmla="*/ 0 w 8507"/>
                  <a:gd name="T37" fmla="*/ 0 h 1902"/>
                  <a:gd name="T38" fmla="*/ 0 w 8507"/>
                  <a:gd name="T39" fmla="*/ 0 h 1902"/>
                  <a:gd name="T40" fmla="*/ 0 w 8507"/>
                  <a:gd name="T41" fmla="*/ 0 h 1902"/>
                  <a:gd name="T42" fmla="*/ 0 w 8507"/>
                  <a:gd name="T43" fmla="*/ 0 h 1902"/>
                  <a:gd name="T44" fmla="*/ 0 w 8507"/>
                  <a:gd name="T45" fmla="*/ 0 h 1902"/>
                  <a:gd name="T46" fmla="*/ 0 w 8507"/>
                  <a:gd name="T47" fmla="*/ 0 h 1902"/>
                  <a:gd name="T48" fmla="*/ 0 w 8507"/>
                  <a:gd name="T49" fmla="*/ 0 h 1902"/>
                  <a:gd name="T50" fmla="*/ 0 w 8507"/>
                  <a:gd name="T51" fmla="*/ 0 h 1902"/>
                  <a:gd name="T52" fmla="*/ 0 w 8507"/>
                  <a:gd name="T53" fmla="*/ 0 h 1902"/>
                  <a:gd name="T54" fmla="*/ 0 w 8507"/>
                  <a:gd name="T55" fmla="*/ 0 h 1902"/>
                  <a:gd name="T56" fmla="*/ 0 w 8507"/>
                  <a:gd name="T57" fmla="*/ 0 h 19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07"/>
                  <a:gd name="T88" fmla="*/ 0 h 1902"/>
                  <a:gd name="T89" fmla="*/ 8507 w 8507"/>
                  <a:gd name="T90" fmla="*/ 1902 h 190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07" h="1902">
                    <a:moveTo>
                      <a:pt x="1948" y="0"/>
                    </a:moveTo>
                    <a:lnTo>
                      <a:pt x="1948" y="314"/>
                    </a:lnTo>
                    <a:lnTo>
                      <a:pt x="0" y="936"/>
                    </a:lnTo>
                    <a:lnTo>
                      <a:pt x="1948" y="788"/>
                    </a:lnTo>
                    <a:lnTo>
                      <a:pt x="1948" y="1111"/>
                    </a:lnTo>
                    <a:lnTo>
                      <a:pt x="1948" y="1347"/>
                    </a:lnTo>
                    <a:lnTo>
                      <a:pt x="1948" y="1585"/>
                    </a:lnTo>
                    <a:lnTo>
                      <a:pt x="1948" y="1901"/>
                    </a:lnTo>
                    <a:lnTo>
                      <a:pt x="3038" y="1901"/>
                    </a:lnTo>
                    <a:lnTo>
                      <a:pt x="3854" y="1901"/>
                    </a:lnTo>
                    <a:lnTo>
                      <a:pt x="4672" y="1901"/>
                    </a:lnTo>
                    <a:lnTo>
                      <a:pt x="5782" y="1901"/>
                    </a:lnTo>
                    <a:lnTo>
                      <a:pt x="6600" y="1901"/>
                    </a:lnTo>
                    <a:lnTo>
                      <a:pt x="7417" y="1901"/>
                    </a:lnTo>
                    <a:lnTo>
                      <a:pt x="8506" y="1901"/>
                    </a:lnTo>
                    <a:lnTo>
                      <a:pt x="8506" y="1585"/>
                    </a:lnTo>
                    <a:lnTo>
                      <a:pt x="8506" y="1347"/>
                    </a:lnTo>
                    <a:lnTo>
                      <a:pt x="8506" y="1111"/>
                    </a:lnTo>
                    <a:lnTo>
                      <a:pt x="8506" y="788"/>
                    </a:lnTo>
                    <a:lnTo>
                      <a:pt x="8506" y="552"/>
                    </a:lnTo>
                    <a:lnTo>
                      <a:pt x="8506" y="314"/>
                    </a:lnTo>
                    <a:lnTo>
                      <a:pt x="8506" y="0"/>
                    </a:lnTo>
                    <a:lnTo>
                      <a:pt x="7417" y="0"/>
                    </a:lnTo>
                    <a:lnTo>
                      <a:pt x="6600" y="0"/>
                    </a:lnTo>
                    <a:lnTo>
                      <a:pt x="5782" y="0"/>
                    </a:lnTo>
                    <a:lnTo>
                      <a:pt x="4672" y="0"/>
                    </a:lnTo>
                    <a:lnTo>
                      <a:pt x="3854" y="0"/>
                    </a:lnTo>
                    <a:lnTo>
                      <a:pt x="3038" y="0"/>
                    </a:lnTo>
                    <a:lnTo>
                      <a:pt x="1948" y="0"/>
                    </a:lnTo>
                  </a:path>
                </a:pathLst>
              </a:custGeom>
              <a:solidFill>
                <a:srgbClr val="FFFF99"/>
              </a:solidFill>
              <a:ln w="9360">
                <a:solidFill>
                  <a:srgbClr val="000000"/>
                </a:solidFill>
                <a:round/>
                <a:headEnd/>
                <a:tailEnd/>
              </a:ln>
            </p:spPr>
            <p:txBody>
              <a:bodyPr wrap="none" anchor="ctr"/>
              <a:lstStyle/>
              <a:p>
                <a:endParaRPr lang="en-US"/>
              </a:p>
            </p:txBody>
          </p:sp>
          <p:sp>
            <p:nvSpPr>
              <p:cNvPr id="92181" name="Text Box 12"/>
              <p:cNvSpPr txBox="1">
                <a:spLocks noChangeArrowheads="1"/>
              </p:cNvSpPr>
              <p:nvPr/>
            </p:nvSpPr>
            <p:spPr bwMode="auto">
              <a:xfrm>
                <a:off x="3274" y="1056"/>
                <a:ext cx="1487" cy="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algn="ctr" eaLnBrk="1" hangingPunct="1">
                  <a:lnSpc>
                    <a:spcPct val="93000"/>
                  </a:lnSpc>
                  <a:buClr>
                    <a:srgbClr val="000000"/>
                  </a:buClr>
                  <a:buSzPct val="100000"/>
                  <a:buFont typeface="Times New Roman" pitchFamily="18" charset="0"/>
                  <a:buNone/>
                </a:pPr>
                <a:r>
                  <a:rPr lang="en-GB" sz="2000"/>
                  <a:t>Global optimum, where we want to be</a:t>
                </a:r>
              </a:p>
            </p:txBody>
          </p:sp>
        </p:grpSp>
      </p:grpSp>
      <p:sp>
        <p:nvSpPr>
          <p:cNvPr id="92164" name="Rectangle 1"/>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Local Optima in Hill-Climbing</a:t>
            </a:r>
          </a:p>
        </p:txBody>
      </p:sp>
      <p:grpSp>
        <p:nvGrpSpPr>
          <p:cNvPr id="92165" name="Group 25"/>
          <p:cNvGrpSpPr>
            <a:grpSpLocks/>
          </p:cNvGrpSpPr>
          <p:nvPr/>
        </p:nvGrpSpPr>
        <p:grpSpPr bwMode="auto">
          <a:xfrm>
            <a:off x="2971800" y="4572000"/>
            <a:ext cx="3352800" cy="1827213"/>
            <a:chOff x="2971800" y="4572000"/>
            <a:chExt cx="3352800" cy="1827213"/>
          </a:xfrm>
        </p:grpSpPr>
        <p:graphicFrame>
          <p:nvGraphicFramePr>
            <p:cNvPr id="92166" name="Object 13"/>
            <p:cNvGraphicFramePr>
              <a:graphicFrameLocks noChangeAspect="1"/>
            </p:cNvGraphicFramePr>
            <p:nvPr/>
          </p:nvGraphicFramePr>
          <p:xfrm>
            <a:off x="3429000" y="4800600"/>
            <a:ext cx="2895600" cy="1590675"/>
          </p:xfrm>
          <a:graphic>
            <a:graphicData uri="http://schemas.openxmlformats.org/presentationml/2006/ole">
              <mc:AlternateContent xmlns:mc="http://schemas.openxmlformats.org/markup-compatibility/2006">
                <mc:Choice xmlns:v="urn:schemas-microsoft-com:vml" Requires="v">
                  <p:oleObj spid="_x0000_s92821" r:id="rId6" imgW="2895238" imgH="1590897" progId="">
                    <p:embed/>
                  </p:oleObj>
                </mc:Choice>
                <mc:Fallback>
                  <p:oleObj r:id="rId6" imgW="2895238" imgH="1590897" progId="">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4800600"/>
                          <a:ext cx="2895600" cy="1590675"/>
                        </a:xfrm>
                        <a:prstGeom prst="rect">
                          <a:avLst/>
                        </a:prstGeom>
                        <a:noFill/>
                        <a:ln>
                          <a:noFill/>
                        </a:ln>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nvGrpSpPr>
            <p:cNvPr id="92167" name="Group 14"/>
            <p:cNvGrpSpPr>
              <a:grpSpLocks/>
            </p:cNvGrpSpPr>
            <p:nvPr/>
          </p:nvGrpSpPr>
          <p:grpSpPr bwMode="auto">
            <a:xfrm>
              <a:off x="4287838" y="5943600"/>
              <a:ext cx="739775" cy="455613"/>
              <a:chOff x="2701" y="3744"/>
              <a:chExt cx="466" cy="287"/>
            </a:xfrm>
          </p:grpSpPr>
          <p:sp>
            <p:nvSpPr>
              <p:cNvPr id="92174" name="AutoShape 15"/>
              <p:cNvSpPr>
                <a:spLocks noChangeArrowheads="1"/>
              </p:cNvSpPr>
              <p:nvPr/>
            </p:nvSpPr>
            <p:spPr bwMode="auto">
              <a:xfrm>
                <a:off x="2701" y="3744"/>
                <a:ext cx="467"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175" name="AutoShape 16"/>
              <p:cNvSpPr>
                <a:spLocks noChangeArrowheads="1"/>
              </p:cNvSpPr>
              <p:nvPr/>
            </p:nvSpPr>
            <p:spPr bwMode="auto">
              <a:xfrm>
                <a:off x="2701" y="3744"/>
                <a:ext cx="467"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state</a:t>
                </a:r>
              </a:p>
            </p:txBody>
          </p:sp>
        </p:grpSp>
        <p:grpSp>
          <p:nvGrpSpPr>
            <p:cNvPr id="92168" name="Group 17"/>
            <p:cNvGrpSpPr>
              <a:grpSpLocks/>
            </p:cNvGrpSpPr>
            <p:nvPr/>
          </p:nvGrpSpPr>
          <p:grpSpPr bwMode="auto">
            <a:xfrm>
              <a:off x="2971800" y="4572000"/>
              <a:ext cx="266700" cy="455613"/>
              <a:chOff x="1872" y="2880"/>
              <a:chExt cx="168" cy="287"/>
            </a:xfrm>
          </p:grpSpPr>
          <p:sp>
            <p:nvSpPr>
              <p:cNvPr id="92172" name="AutoShape 18"/>
              <p:cNvSpPr>
                <a:spLocks noChangeArrowheads="1"/>
              </p:cNvSpPr>
              <p:nvPr/>
            </p:nvSpPr>
            <p:spPr bwMode="auto">
              <a:xfrm>
                <a:off x="1872" y="2880"/>
                <a:ext cx="169" cy="288"/>
              </a:xfrm>
              <a:prstGeom prst="roundRect">
                <a:avLst>
                  <a:gd name="adj" fmla="val 59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173" name="AutoShape 19"/>
              <p:cNvSpPr>
                <a:spLocks noChangeArrowheads="1"/>
              </p:cNvSpPr>
              <p:nvPr/>
            </p:nvSpPr>
            <p:spPr bwMode="auto">
              <a:xfrm>
                <a:off x="1872" y="2880"/>
                <a:ext cx="169" cy="288"/>
              </a:xfrm>
              <a:prstGeom prst="roundRect">
                <a:avLst>
                  <a:gd name="adj" fmla="val 593"/>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i="1"/>
                  <a:t>f</a:t>
                </a:r>
              </a:p>
            </p:txBody>
          </p:sp>
        </p:grpSp>
        <p:grpSp>
          <p:nvGrpSpPr>
            <p:cNvPr id="92169" name="Group 20"/>
            <p:cNvGrpSpPr>
              <a:grpSpLocks/>
            </p:cNvGrpSpPr>
            <p:nvPr/>
          </p:nvGrpSpPr>
          <p:grpSpPr bwMode="auto">
            <a:xfrm>
              <a:off x="4440238" y="4859338"/>
              <a:ext cx="927100" cy="760412"/>
              <a:chOff x="2797" y="3061"/>
              <a:chExt cx="584" cy="479"/>
            </a:xfrm>
          </p:grpSpPr>
          <p:sp>
            <p:nvSpPr>
              <p:cNvPr id="92170" name="AutoShape 21"/>
              <p:cNvSpPr>
                <a:spLocks noChangeArrowheads="1"/>
              </p:cNvSpPr>
              <p:nvPr/>
            </p:nvSpPr>
            <p:spPr bwMode="auto">
              <a:xfrm>
                <a:off x="2797" y="3061"/>
                <a:ext cx="585" cy="480"/>
              </a:xfrm>
              <a:prstGeom prst="roundRect">
                <a:avLst>
                  <a:gd name="adj" fmla="val 20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171" name="AutoShape 22"/>
              <p:cNvSpPr>
                <a:spLocks noChangeArrowheads="1"/>
              </p:cNvSpPr>
              <p:nvPr/>
            </p:nvSpPr>
            <p:spPr bwMode="auto">
              <a:xfrm>
                <a:off x="2797" y="3061"/>
                <a:ext cx="585" cy="480"/>
              </a:xfrm>
              <a:prstGeom prst="roundRect">
                <a:avLst>
                  <a:gd name="adj" fmla="val 20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4400"/>
                  <a:t>fog</a:t>
                </a:r>
              </a:p>
            </p:txBody>
          </p:sp>
        </p:grpSp>
      </p:grpSp>
      <p:sp>
        <p:nvSpPr>
          <p:cNvPr id="2" name="Oval 1">
            <a:extLst>
              <a:ext uri="{FF2B5EF4-FFF2-40B4-BE49-F238E27FC236}">
                <a16:creationId xmlns:a16="http://schemas.microsoft.com/office/drawing/2014/main" id="{E272B0AD-077D-0740-896C-611D93E1FBE9}"/>
              </a:ext>
            </a:extLst>
          </p:cNvPr>
          <p:cNvSpPr/>
          <p:nvPr/>
        </p:nvSpPr>
        <p:spPr>
          <a:xfrm>
            <a:off x="3383269" y="3111520"/>
            <a:ext cx="188912" cy="15238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1">
            <a:extLst>
              <a:ext uri="{FF2B5EF4-FFF2-40B4-BE49-F238E27FC236}">
                <a16:creationId xmlns:a16="http://schemas.microsoft.com/office/drawing/2014/main" id="{45FFA34E-6C32-0644-AAA0-EA00CFD78F9F}"/>
              </a:ext>
            </a:extLst>
          </p:cNvPr>
          <p:cNvSpPr>
            <a:spLocks noChangeArrowheads="1"/>
          </p:cNvSpPr>
          <p:nvPr/>
        </p:nvSpPr>
        <p:spPr bwMode="auto">
          <a:xfrm flipH="1">
            <a:off x="1319140" y="2859094"/>
            <a:ext cx="2076520" cy="455606"/>
          </a:xfrm>
          <a:custGeom>
            <a:avLst/>
            <a:gdLst>
              <a:gd name="T0" fmla="*/ 0 w 8507"/>
              <a:gd name="T1" fmla="*/ 0 h 1902"/>
              <a:gd name="T2" fmla="*/ 0 w 8507"/>
              <a:gd name="T3" fmla="*/ 0 h 1902"/>
              <a:gd name="T4" fmla="*/ 0 w 8507"/>
              <a:gd name="T5" fmla="*/ 0 h 1902"/>
              <a:gd name="T6" fmla="*/ 0 w 8507"/>
              <a:gd name="T7" fmla="*/ 0 h 1902"/>
              <a:gd name="T8" fmla="*/ 0 w 8507"/>
              <a:gd name="T9" fmla="*/ 0 h 1902"/>
              <a:gd name="T10" fmla="*/ 0 w 8507"/>
              <a:gd name="T11" fmla="*/ 0 h 1902"/>
              <a:gd name="T12" fmla="*/ 0 w 8507"/>
              <a:gd name="T13" fmla="*/ 0 h 1902"/>
              <a:gd name="T14" fmla="*/ 0 w 8507"/>
              <a:gd name="T15" fmla="*/ 0 h 1902"/>
              <a:gd name="T16" fmla="*/ 0 w 8507"/>
              <a:gd name="T17" fmla="*/ 0 h 1902"/>
              <a:gd name="T18" fmla="*/ 0 w 8507"/>
              <a:gd name="T19" fmla="*/ 0 h 1902"/>
              <a:gd name="T20" fmla="*/ 0 w 8507"/>
              <a:gd name="T21" fmla="*/ 0 h 1902"/>
              <a:gd name="T22" fmla="*/ 0 w 8507"/>
              <a:gd name="T23" fmla="*/ 0 h 1902"/>
              <a:gd name="T24" fmla="*/ 0 w 8507"/>
              <a:gd name="T25" fmla="*/ 0 h 1902"/>
              <a:gd name="T26" fmla="*/ 0 w 8507"/>
              <a:gd name="T27" fmla="*/ 0 h 1902"/>
              <a:gd name="T28" fmla="*/ 0 w 8507"/>
              <a:gd name="T29" fmla="*/ 0 h 1902"/>
              <a:gd name="T30" fmla="*/ 0 w 8507"/>
              <a:gd name="T31" fmla="*/ 0 h 1902"/>
              <a:gd name="T32" fmla="*/ 0 w 8507"/>
              <a:gd name="T33" fmla="*/ 0 h 1902"/>
              <a:gd name="T34" fmla="*/ 0 w 8507"/>
              <a:gd name="T35" fmla="*/ 0 h 1902"/>
              <a:gd name="T36" fmla="*/ 0 w 8507"/>
              <a:gd name="T37" fmla="*/ 0 h 1902"/>
              <a:gd name="T38" fmla="*/ 0 w 8507"/>
              <a:gd name="T39" fmla="*/ 0 h 1902"/>
              <a:gd name="T40" fmla="*/ 0 w 8507"/>
              <a:gd name="T41" fmla="*/ 0 h 1902"/>
              <a:gd name="T42" fmla="*/ 0 w 8507"/>
              <a:gd name="T43" fmla="*/ 0 h 1902"/>
              <a:gd name="T44" fmla="*/ 0 w 8507"/>
              <a:gd name="T45" fmla="*/ 0 h 1902"/>
              <a:gd name="T46" fmla="*/ 0 w 8507"/>
              <a:gd name="T47" fmla="*/ 0 h 1902"/>
              <a:gd name="T48" fmla="*/ 0 w 8507"/>
              <a:gd name="T49" fmla="*/ 0 h 1902"/>
              <a:gd name="T50" fmla="*/ 0 w 8507"/>
              <a:gd name="T51" fmla="*/ 0 h 1902"/>
              <a:gd name="T52" fmla="*/ 0 w 8507"/>
              <a:gd name="T53" fmla="*/ 0 h 1902"/>
              <a:gd name="T54" fmla="*/ 0 w 8507"/>
              <a:gd name="T55" fmla="*/ 0 h 1902"/>
              <a:gd name="T56" fmla="*/ 0 w 8507"/>
              <a:gd name="T57" fmla="*/ 0 h 190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507"/>
              <a:gd name="T88" fmla="*/ 0 h 1902"/>
              <a:gd name="T89" fmla="*/ 8507 w 8507"/>
              <a:gd name="T90" fmla="*/ 1902 h 190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507" h="1902">
                <a:moveTo>
                  <a:pt x="1948" y="0"/>
                </a:moveTo>
                <a:lnTo>
                  <a:pt x="1948" y="314"/>
                </a:lnTo>
                <a:lnTo>
                  <a:pt x="0" y="936"/>
                </a:lnTo>
                <a:lnTo>
                  <a:pt x="1948" y="788"/>
                </a:lnTo>
                <a:lnTo>
                  <a:pt x="1948" y="1111"/>
                </a:lnTo>
                <a:lnTo>
                  <a:pt x="1948" y="1347"/>
                </a:lnTo>
                <a:lnTo>
                  <a:pt x="1948" y="1585"/>
                </a:lnTo>
                <a:lnTo>
                  <a:pt x="1948" y="1901"/>
                </a:lnTo>
                <a:lnTo>
                  <a:pt x="3038" y="1901"/>
                </a:lnTo>
                <a:lnTo>
                  <a:pt x="3854" y="1901"/>
                </a:lnTo>
                <a:lnTo>
                  <a:pt x="4672" y="1901"/>
                </a:lnTo>
                <a:lnTo>
                  <a:pt x="5782" y="1901"/>
                </a:lnTo>
                <a:lnTo>
                  <a:pt x="6600" y="1901"/>
                </a:lnTo>
                <a:lnTo>
                  <a:pt x="7417" y="1901"/>
                </a:lnTo>
                <a:lnTo>
                  <a:pt x="8506" y="1901"/>
                </a:lnTo>
                <a:lnTo>
                  <a:pt x="8506" y="1585"/>
                </a:lnTo>
                <a:lnTo>
                  <a:pt x="8506" y="1347"/>
                </a:lnTo>
                <a:lnTo>
                  <a:pt x="8506" y="1111"/>
                </a:lnTo>
                <a:lnTo>
                  <a:pt x="8506" y="788"/>
                </a:lnTo>
                <a:lnTo>
                  <a:pt x="8506" y="552"/>
                </a:lnTo>
                <a:lnTo>
                  <a:pt x="8506" y="314"/>
                </a:lnTo>
                <a:lnTo>
                  <a:pt x="8506" y="0"/>
                </a:lnTo>
                <a:lnTo>
                  <a:pt x="7417" y="0"/>
                </a:lnTo>
                <a:lnTo>
                  <a:pt x="6600" y="0"/>
                </a:lnTo>
                <a:lnTo>
                  <a:pt x="5782" y="0"/>
                </a:lnTo>
                <a:lnTo>
                  <a:pt x="4672" y="0"/>
                </a:lnTo>
                <a:lnTo>
                  <a:pt x="3854" y="0"/>
                </a:lnTo>
                <a:lnTo>
                  <a:pt x="3038" y="0"/>
                </a:lnTo>
                <a:lnTo>
                  <a:pt x="1948" y="0"/>
                </a:lnTo>
              </a:path>
            </a:pathLst>
          </a:custGeom>
          <a:solidFill>
            <a:srgbClr val="FFFF99"/>
          </a:solidFill>
          <a:ln w="9360">
            <a:solidFill>
              <a:srgbClr val="000000"/>
            </a:solidFill>
            <a:round/>
            <a:headEnd/>
            <a:tailEnd/>
          </a:ln>
        </p:spPr>
        <p:txBody>
          <a:bodyPr wrap="none" anchor="ctr"/>
          <a:lstStyle/>
          <a:p>
            <a:endParaRPr lang="en-US"/>
          </a:p>
        </p:txBody>
      </p:sp>
      <p:sp>
        <p:nvSpPr>
          <p:cNvPr id="27" name="Text Box 12">
            <a:extLst>
              <a:ext uri="{FF2B5EF4-FFF2-40B4-BE49-F238E27FC236}">
                <a16:creationId xmlns:a16="http://schemas.microsoft.com/office/drawing/2014/main" id="{90881CF6-9666-B449-9D52-ACB49202BB81}"/>
              </a:ext>
            </a:extLst>
          </p:cNvPr>
          <p:cNvSpPr txBox="1">
            <a:spLocks noChangeArrowheads="1"/>
          </p:cNvSpPr>
          <p:nvPr/>
        </p:nvSpPr>
        <p:spPr bwMode="auto">
          <a:xfrm>
            <a:off x="1276034" y="2897361"/>
            <a:ext cx="1619566" cy="3790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algn="ctr" eaLnBrk="1" hangingPunct="1">
              <a:lnSpc>
                <a:spcPct val="93000"/>
              </a:lnSpc>
              <a:buClr>
                <a:srgbClr val="000000"/>
              </a:buClr>
              <a:buSzPct val="100000"/>
              <a:buFont typeface="Times New Roman" pitchFamily="18" charset="0"/>
              <a:buNone/>
            </a:pPr>
            <a:r>
              <a:rPr lang="en-GB" sz="2000" dirty="0"/>
              <a:t>Current state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6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t>Hill-Climbing</a:t>
            </a:r>
          </a:p>
        </p:txBody>
      </p:sp>
      <p:grpSp>
        <p:nvGrpSpPr>
          <p:cNvPr id="2" name="Group 39"/>
          <p:cNvGrpSpPr>
            <a:grpSpLocks/>
          </p:cNvGrpSpPr>
          <p:nvPr/>
        </p:nvGrpSpPr>
        <p:grpSpPr bwMode="auto">
          <a:xfrm>
            <a:off x="5257800" y="2743200"/>
            <a:ext cx="3678238" cy="2987675"/>
            <a:chOff x="3312" y="1728"/>
            <a:chExt cx="2317" cy="1882"/>
          </a:xfrm>
        </p:grpSpPr>
        <p:cxnSp>
          <p:nvCxnSpPr>
            <p:cNvPr id="93197" name="AutoShape 3"/>
            <p:cNvCxnSpPr>
              <a:cxnSpLocks noChangeShapeType="1"/>
            </p:cNvCxnSpPr>
            <p:nvPr/>
          </p:nvCxnSpPr>
          <p:spPr bwMode="auto">
            <a:xfrm flipV="1">
              <a:off x="3456" y="1968"/>
              <a:ext cx="0" cy="1536"/>
            </a:xfrm>
            <a:prstGeom prst="straightConnector1">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93198" name="AutoShape 4"/>
            <p:cNvCxnSpPr>
              <a:cxnSpLocks noChangeShapeType="1"/>
            </p:cNvCxnSpPr>
            <p:nvPr/>
          </p:nvCxnSpPr>
          <p:spPr bwMode="auto">
            <a:xfrm>
              <a:off x="3456" y="3504"/>
              <a:ext cx="1920" cy="0"/>
            </a:xfrm>
            <a:prstGeom prst="straightConnector1">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93199" name="AutoShape 5"/>
            <p:cNvCxnSpPr>
              <a:cxnSpLocks noChangeShapeType="1"/>
            </p:cNvCxnSpPr>
            <p:nvPr/>
          </p:nvCxnSpPr>
          <p:spPr bwMode="auto">
            <a:xfrm flipV="1">
              <a:off x="3456" y="2928"/>
              <a:ext cx="1344" cy="576"/>
            </a:xfrm>
            <a:prstGeom prst="straightConnector1">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93200" name="Text Box 7"/>
            <p:cNvSpPr txBox="1">
              <a:spLocks noChangeArrowheads="1"/>
            </p:cNvSpPr>
            <p:nvPr/>
          </p:nvSpPr>
          <p:spPr bwMode="auto">
            <a:xfrm>
              <a:off x="3312" y="1728"/>
              <a:ext cx="5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latin typeface="Palatino" pitchFamily="18" charset="0"/>
                </a:rPr>
                <a:t>f</a:t>
              </a:r>
              <a:r>
                <a:rPr lang="en-US" sz="2000" b="1">
                  <a:latin typeface="Palatino" pitchFamily="18" charset="0"/>
                </a:rPr>
                <a:t>(</a:t>
              </a:r>
              <a:r>
                <a:rPr lang="en-US" sz="2000" b="1" i="1">
                  <a:latin typeface="Palatino" pitchFamily="18" charset="0"/>
                </a:rPr>
                <a:t>x</a:t>
              </a:r>
              <a:r>
                <a:rPr lang="en-US" sz="2000" b="1">
                  <a:latin typeface="Palatino" pitchFamily="18" charset="0"/>
                </a:rPr>
                <a:t>, </a:t>
              </a:r>
              <a:r>
                <a:rPr lang="en-US" sz="2000" b="1" i="1">
                  <a:latin typeface="Palatino" pitchFamily="18" charset="0"/>
                </a:rPr>
                <a:t>y</a:t>
              </a:r>
              <a:r>
                <a:rPr lang="en-US" sz="2000" b="1">
                  <a:latin typeface="Palatino" pitchFamily="18" charset="0"/>
                </a:rPr>
                <a:t>)</a:t>
              </a:r>
            </a:p>
          </p:txBody>
        </p:sp>
        <p:sp>
          <p:nvSpPr>
            <p:cNvPr id="93201" name="Text Box 32"/>
            <p:cNvSpPr txBox="1">
              <a:spLocks noChangeArrowheads="1"/>
            </p:cNvSpPr>
            <p:nvPr/>
          </p:nvSpPr>
          <p:spPr bwMode="auto">
            <a:xfrm>
              <a:off x="4800" y="2736"/>
              <a:ext cx="196"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latin typeface="Palatino" pitchFamily="18" charset="0"/>
                </a:rPr>
                <a:t>x</a:t>
              </a:r>
            </a:p>
          </p:txBody>
        </p:sp>
        <p:sp>
          <p:nvSpPr>
            <p:cNvPr id="93202" name="Text Box 33"/>
            <p:cNvSpPr txBox="1">
              <a:spLocks noChangeArrowheads="1"/>
            </p:cNvSpPr>
            <p:nvPr/>
          </p:nvSpPr>
          <p:spPr bwMode="auto">
            <a:xfrm>
              <a:off x="5424" y="3360"/>
              <a:ext cx="205"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latin typeface="Palatino" pitchFamily="18" charset="0"/>
                </a:rPr>
                <a:t>y</a:t>
              </a:r>
            </a:p>
          </p:txBody>
        </p:sp>
      </p:grpSp>
      <p:sp>
        <p:nvSpPr>
          <p:cNvPr id="672809" name="Freeform 41"/>
          <p:cNvSpPr>
            <a:spLocks/>
          </p:cNvSpPr>
          <p:nvPr/>
        </p:nvSpPr>
        <p:spPr bwMode="auto">
          <a:xfrm>
            <a:off x="5562600" y="3733800"/>
            <a:ext cx="3529013" cy="1270000"/>
          </a:xfrm>
          <a:custGeom>
            <a:avLst/>
            <a:gdLst>
              <a:gd name="T0" fmla="*/ 2147483647 w 2223"/>
              <a:gd name="T1" fmla="*/ 2147483647 h 800"/>
              <a:gd name="T2" fmla="*/ 2147483647 w 2223"/>
              <a:gd name="T3" fmla="*/ 2147483647 h 800"/>
              <a:gd name="T4" fmla="*/ 2147483647 w 2223"/>
              <a:gd name="T5" fmla="*/ 2147483647 h 800"/>
              <a:gd name="T6" fmla="*/ 2147483647 w 2223"/>
              <a:gd name="T7" fmla="*/ 2147483647 h 800"/>
              <a:gd name="T8" fmla="*/ 2147483647 w 2223"/>
              <a:gd name="T9" fmla="*/ 2147483647 h 800"/>
              <a:gd name="T10" fmla="*/ 2147483647 w 2223"/>
              <a:gd name="T11" fmla="*/ 2147483647 h 800"/>
              <a:gd name="T12" fmla="*/ 2147483647 w 2223"/>
              <a:gd name="T13" fmla="*/ 2147483647 h 800"/>
              <a:gd name="T14" fmla="*/ 2147483647 w 2223"/>
              <a:gd name="T15" fmla="*/ 2147483647 h 800"/>
              <a:gd name="T16" fmla="*/ 2147483647 w 2223"/>
              <a:gd name="T17" fmla="*/ 2147483647 h 800"/>
              <a:gd name="T18" fmla="*/ 2147483647 w 2223"/>
              <a:gd name="T19" fmla="*/ 0 h 800"/>
              <a:gd name="T20" fmla="*/ 2147483647 w 2223"/>
              <a:gd name="T21" fmla="*/ 2147483647 h 800"/>
              <a:gd name="T22" fmla="*/ 2147483647 w 2223"/>
              <a:gd name="T23" fmla="*/ 2147483647 h 800"/>
              <a:gd name="T24" fmla="*/ 2147483647 w 2223"/>
              <a:gd name="T25" fmla="*/ 2147483647 h 800"/>
              <a:gd name="T26" fmla="*/ 2147483647 w 2223"/>
              <a:gd name="T27" fmla="*/ 2147483647 h 800"/>
              <a:gd name="T28" fmla="*/ 2147483647 w 2223"/>
              <a:gd name="T29" fmla="*/ 2147483647 h 800"/>
              <a:gd name="T30" fmla="*/ 2147483647 w 2223"/>
              <a:gd name="T31" fmla="*/ 2147483647 h 800"/>
              <a:gd name="T32" fmla="*/ 2147483647 w 2223"/>
              <a:gd name="T33" fmla="*/ 2147483647 h 800"/>
              <a:gd name="T34" fmla="*/ 2147483647 w 2223"/>
              <a:gd name="T35" fmla="*/ 2147483647 h 800"/>
              <a:gd name="T36" fmla="*/ 2147483647 w 2223"/>
              <a:gd name="T37" fmla="*/ 2147483647 h 800"/>
              <a:gd name="T38" fmla="*/ 0 w 2223"/>
              <a:gd name="T39" fmla="*/ 2147483647 h 800"/>
              <a:gd name="T40" fmla="*/ 2147483647 w 2223"/>
              <a:gd name="T41" fmla="*/ 2147483647 h 8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223"/>
              <a:gd name="T64" fmla="*/ 0 h 800"/>
              <a:gd name="T65" fmla="*/ 2223 w 2223"/>
              <a:gd name="T66" fmla="*/ 800 h 8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223" h="800">
                <a:moveTo>
                  <a:pt x="64" y="664"/>
                </a:moveTo>
                <a:cubicBezTo>
                  <a:pt x="128" y="643"/>
                  <a:pt x="150" y="595"/>
                  <a:pt x="224" y="576"/>
                </a:cubicBezTo>
                <a:cubicBezTo>
                  <a:pt x="263" y="589"/>
                  <a:pt x="304" y="598"/>
                  <a:pt x="344" y="608"/>
                </a:cubicBezTo>
                <a:cubicBezTo>
                  <a:pt x="381" y="602"/>
                  <a:pt x="420" y="604"/>
                  <a:pt x="456" y="592"/>
                </a:cubicBezTo>
                <a:cubicBezTo>
                  <a:pt x="570" y="554"/>
                  <a:pt x="642" y="446"/>
                  <a:pt x="704" y="352"/>
                </a:cubicBezTo>
                <a:cubicBezTo>
                  <a:pt x="713" y="316"/>
                  <a:pt x="724" y="287"/>
                  <a:pt x="744" y="256"/>
                </a:cubicBezTo>
                <a:cubicBezTo>
                  <a:pt x="766" y="167"/>
                  <a:pt x="839" y="132"/>
                  <a:pt x="912" y="88"/>
                </a:cubicBezTo>
                <a:cubicBezTo>
                  <a:pt x="937" y="73"/>
                  <a:pt x="957" y="51"/>
                  <a:pt x="984" y="40"/>
                </a:cubicBezTo>
                <a:cubicBezTo>
                  <a:pt x="1023" y="25"/>
                  <a:pt x="1019" y="24"/>
                  <a:pt x="1056" y="16"/>
                </a:cubicBezTo>
                <a:cubicBezTo>
                  <a:pt x="1083" y="10"/>
                  <a:pt x="1136" y="0"/>
                  <a:pt x="1136" y="0"/>
                </a:cubicBezTo>
                <a:cubicBezTo>
                  <a:pt x="1194" y="12"/>
                  <a:pt x="1245" y="32"/>
                  <a:pt x="1304" y="40"/>
                </a:cubicBezTo>
                <a:cubicBezTo>
                  <a:pt x="1346" y="54"/>
                  <a:pt x="1387" y="63"/>
                  <a:pt x="1424" y="88"/>
                </a:cubicBezTo>
                <a:cubicBezTo>
                  <a:pt x="1434" y="103"/>
                  <a:pt x="1438" y="121"/>
                  <a:pt x="1448" y="136"/>
                </a:cubicBezTo>
                <a:cubicBezTo>
                  <a:pt x="1474" y="176"/>
                  <a:pt x="1528" y="196"/>
                  <a:pt x="1568" y="216"/>
                </a:cubicBezTo>
                <a:cubicBezTo>
                  <a:pt x="1591" y="227"/>
                  <a:pt x="1609" y="245"/>
                  <a:pt x="1632" y="256"/>
                </a:cubicBezTo>
                <a:cubicBezTo>
                  <a:pt x="1704" y="292"/>
                  <a:pt x="1801" y="262"/>
                  <a:pt x="1880" y="272"/>
                </a:cubicBezTo>
                <a:cubicBezTo>
                  <a:pt x="1895" y="318"/>
                  <a:pt x="1978" y="279"/>
                  <a:pt x="2024" y="272"/>
                </a:cubicBezTo>
                <a:cubicBezTo>
                  <a:pt x="2032" y="267"/>
                  <a:pt x="2223" y="283"/>
                  <a:pt x="2152" y="384"/>
                </a:cubicBezTo>
                <a:lnTo>
                  <a:pt x="1544" y="800"/>
                </a:lnTo>
                <a:lnTo>
                  <a:pt x="0" y="800"/>
                </a:lnTo>
                <a:lnTo>
                  <a:pt x="64" y="664"/>
                </a:lnTo>
                <a:close/>
              </a:path>
            </a:pathLst>
          </a:custGeom>
          <a:solidFill>
            <a:schemeClr val="folHlink"/>
          </a:solidFill>
          <a:ln w="9525" cap="flat" cmpd="sng">
            <a:solidFill>
              <a:schemeClr val="tx1"/>
            </a:solidFill>
            <a:prstDash val="solid"/>
            <a:miter lim="800000"/>
            <a:headEnd type="none" w="med" len="med"/>
            <a:tailEnd type="none" w="med" len="med"/>
          </a:ln>
        </p:spPr>
        <p:txBody>
          <a:bodyPr wrap="none"/>
          <a:lstStyle/>
          <a:p>
            <a:endParaRPr lang="en-US"/>
          </a:p>
        </p:txBody>
      </p:sp>
      <p:sp>
        <p:nvSpPr>
          <p:cNvPr id="672802" name="Rectangle 34"/>
          <p:cNvSpPr>
            <a:spLocks noChangeArrowheads="1"/>
          </p:cNvSpPr>
          <p:nvPr/>
        </p:nvSpPr>
        <p:spPr bwMode="auto">
          <a:xfrm>
            <a:off x="533400" y="1524000"/>
            <a:ext cx="7091362" cy="1265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None/>
            </a:pPr>
            <a:r>
              <a:rPr lang="en-US" b="1" dirty="0">
                <a:solidFill>
                  <a:srgbClr val="000000"/>
                </a:solidFill>
                <a:latin typeface="Arial" charset="0"/>
              </a:rPr>
              <a:t>Visualized as a 2D surface</a:t>
            </a:r>
          </a:p>
          <a:p>
            <a:pPr marL="342900" indent="-342900">
              <a:spcBef>
                <a:spcPct val="20000"/>
              </a:spcBef>
              <a:buClr>
                <a:schemeClr val="tx1"/>
              </a:buClr>
              <a:buSzPct val="75000"/>
              <a:buFont typeface="Wingdings" pitchFamily="2" charset="2"/>
              <a:buChar char="l"/>
            </a:pPr>
            <a:r>
              <a:rPr lang="en-US" b="1" dirty="0">
                <a:solidFill>
                  <a:srgbClr val="000000"/>
                </a:solidFill>
                <a:latin typeface="Arial" charset="0"/>
              </a:rPr>
              <a:t>Height is quality/cost of solution   </a:t>
            </a:r>
            <a:r>
              <a:rPr lang="en-US" b="1" i="1" dirty="0">
                <a:solidFill>
                  <a:srgbClr val="000000"/>
                </a:solidFill>
                <a:latin typeface="Palatino" pitchFamily="18" charset="0"/>
              </a:rPr>
              <a:t>f = f</a:t>
            </a:r>
            <a:r>
              <a:rPr lang="en-US" b="1" dirty="0">
                <a:solidFill>
                  <a:srgbClr val="000000"/>
                </a:solidFill>
                <a:latin typeface="Palatino" pitchFamily="18" charset="0"/>
              </a:rPr>
              <a:t>(</a:t>
            </a:r>
            <a:r>
              <a:rPr lang="en-US" b="1" i="1" dirty="0">
                <a:solidFill>
                  <a:srgbClr val="000000"/>
                </a:solidFill>
                <a:latin typeface="Palatino" pitchFamily="18" charset="0"/>
              </a:rPr>
              <a:t>x</a:t>
            </a:r>
            <a:r>
              <a:rPr lang="en-US" b="1" dirty="0">
                <a:solidFill>
                  <a:srgbClr val="000000"/>
                </a:solidFill>
                <a:latin typeface="Palatino" pitchFamily="18" charset="0"/>
              </a:rPr>
              <a:t>, </a:t>
            </a:r>
            <a:r>
              <a:rPr lang="en-US" b="1" i="1" dirty="0">
                <a:solidFill>
                  <a:srgbClr val="000000"/>
                </a:solidFill>
                <a:latin typeface="Palatino" pitchFamily="18" charset="0"/>
              </a:rPr>
              <a:t>y</a:t>
            </a:r>
            <a:r>
              <a:rPr lang="en-US" b="1" dirty="0">
                <a:solidFill>
                  <a:srgbClr val="000000"/>
                </a:solidFill>
                <a:latin typeface="Palatino" pitchFamily="18" charset="0"/>
              </a:rPr>
              <a:t>)</a:t>
            </a:r>
          </a:p>
        </p:txBody>
      </p:sp>
      <p:cxnSp>
        <p:nvCxnSpPr>
          <p:cNvPr id="672804" name="AutoShape 36"/>
          <p:cNvCxnSpPr>
            <a:cxnSpLocks noChangeShapeType="1"/>
          </p:cNvCxnSpPr>
          <p:nvPr/>
        </p:nvCxnSpPr>
        <p:spPr bwMode="auto">
          <a:xfrm>
            <a:off x="6019800" y="5334000"/>
            <a:ext cx="457200" cy="0"/>
          </a:xfrm>
          <a:prstGeom prst="straightConnector1">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cxnSp>
      <p:cxnSp>
        <p:nvCxnSpPr>
          <p:cNvPr id="672805" name="AutoShape 37"/>
          <p:cNvCxnSpPr>
            <a:cxnSpLocks noChangeShapeType="1"/>
          </p:cNvCxnSpPr>
          <p:nvPr/>
        </p:nvCxnSpPr>
        <p:spPr bwMode="auto">
          <a:xfrm flipV="1">
            <a:off x="6019800" y="5334000"/>
            <a:ext cx="457200" cy="228600"/>
          </a:xfrm>
          <a:prstGeom prst="straightConnector1">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cxnSp>
      <p:cxnSp>
        <p:nvCxnSpPr>
          <p:cNvPr id="672806" name="AutoShape 38"/>
          <p:cNvCxnSpPr>
            <a:cxnSpLocks noChangeShapeType="1"/>
          </p:cNvCxnSpPr>
          <p:nvPr/>
        </p:nvCxnSpPr>
        <p:spPr bwMode="auto">
          <a:xfrm flipV="1">
            <a:off x="6477000" y="4724400"/>
            <a:ext cx="0" cy="609600"/>
          </a:xfrm>
          <a:prstGeom prst="straightConnector1">
            <a:avLst/>
          </a:prstGeom>
          <a:noFill/>
          <a:ln w="9525">
            <a:solidFill>
              <a:schemeClr val="tx1"/>
            </a:solidFill>
            <a:prstDash val="dash"/>
            <a:miter lim="800000"/>
            <a:headEnd/>
            <a:tailEnd type="oval" w="med" len="med"/>
          </a:ln>
          <a:extLst>
            <a:ext uri="{909E8E84-426E-40dd-AFC4-6F175D3DCCD1}">
              <a14:hiddenFill xmlns:a14="http://schemas.microsoft.com/office/drawing/2010/main" xmlns="">
                <a:noFill/>
              </a14:hiddenFill>
            </a:ext>
          </a:extLst>
        </p:spPr>
      </p:cxnSp>
      <p:sp>
        <p:nvSpPr>
          <p:cNvPr id="672810" name="Rectangle 42"/>
          <p:cNvSpPr>
            <a:spLocks noChangeArrowheads="1"/>
          </p:cNvSpPr>
          <p:nvPr/>
        </p:nvSpPr>
        <p:spPr bwMode="auto">
          <a:xfrm>
            <a:off x="457200" y="3124200"/>
            <a:ext cx="44196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Char char="l"/>
            </a:pPr>
            <a:r>
              <a:rPr lang="en-US" b="1" dirty="0">
                <a:solidFill>
                  <a:srgbClr val="000000"/>
                </a:solidFill>
                <a:latin typeface="Arial" charset="0"/>
              </a:rPr>
              <a:t>Solution space is a 2D surface</a:t>
            </a:r>
          </a:p>
        </p:txBody>
      </p:sp>
      <p:sp>
        <p:nvSpPr>
          <p:cNvPr id="672811" name="Rectangle 43"/>
          <p:cNvSpPr>
            <a:spLocks noChangeArrowheads="1"/>
          </p:cNvSpPr>
          <p:nvPr/>
        </p:nvSpPr>
        <p:spPr bwMode="auto">
          <a:xfrm>
            <a:off x="457200" y="3962400"/>
            <a:ext cx="4419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Char char="l"/>
            </a:pPr>
            <a:r>
              <a:rPr lang="en-US" b="1" dirty="0">
                <a:solidFill>
                  <a:srgbClr val="000000"/>
                </a:solidFill>
                <a:latin typeface="Arial" charset="0"/>
              </a:rPr>
              <a:t>Initial solution is a point</a:t>
            </a:r>
          </a:p>
        </p:txBody>
      </p:sp>
      <p:sp>
        <p:nvSpPr>
          <p:cNvPr id="672812" name="Rectangle 44"/>
          <p:cNvSpPr>
            <a:spLocks noChangeArrowheads="1"/>
          </p:cNvSpPr>
          <p:nvPr/>
        </p:nvSpPr>
        <p:spPr bwMode="auto">
          <a:xfrm>
            <a:off x="457200" y="4419600"/>
            <a:ext cx="50292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Char char="l"/>
            </a:pPr>
            <a:r>
              <a:rPr lang="en-US" b="1" dirty="0">
                <a:solidFill>
                  <a:srgbClr val="000000"/>
                </a:solidFill>
                <a:latin typeface="Arial" charset="0"/>
              </a:rPr>
              <a:t>Goal is to find highest point on the surface of solution space</a:t>
            </a:r>
          </a:p>
          <a:p>
            <a:pPr marL="342900" indent="-342900">
              <a:spcBef>
                <a:spcPct val="20000"/>
              </a:spcBef>
              <a:buClr>
                <a:schemeClr val="tx1"/>
              </a:buClr>
              <a:buSzPct val="75000"/>
              <a:buFont typeface="Wingdings" pitchFamily="2" charset="2"/>
              <a:buChar char="l"/>
            </a:pPr>
            <a:r>
              <a:rPr lang="en-US" b="1" dirty="0">
                <a:solidFill>
                  <a:srgbClr val="FF5050"/>
                </a:solidFill>
                <a:latin typeface="Arial" charset="0"/>
              </a:rPr>
              <a:t>Hill-Climbing</a:t>
            </a:r>
            <a:r>
              <a:rPr lang="en-US" b="1" dirty="0">
                <a:solidFill>
                  <a:srgbClr val="000000"/>
                </a:solidFill>
                <a:latin typeface="Arial" charset="0"/>
              </a:rPr>
              <a:t> follows the </a:t>
            </a:r>
            <a:r>
              <a:rPr lang="en-US" b="1" i="1" dirty="0">
                <a:solidFill>
                  <a:srgbClr val="000000"/>
                </a:solidFill>
                <a:latin typeface="Arial" charset="0"/>
              </a:rPr>
              <a:t>direction of the steepest ascent</a:t>
            </a:r>
            <a:r>
              <a:rPr lang="en-US" b="1" dirty="0">
                <a:solidFill>
                  <a:srgbClr val="000000"/>
                </a:solidFill>
                <a:latin typeface="Arial" charset="0"/>
              </a:rPr>
              <a:t>, i.e., where </a:t>
            </a:r>
            <a:r>
              <a:rPr lang="en-US" i="1" dirty="0">
                <a:solidFill>
                  <a:srgbClr val="000000"/>
                </a:solidFill>
                <a:latin typeface="Arial" charset="0"/>
              </a:rPr>
              <a:t>f</a:t>
            </a:r>
            <a:r>
              <a:rPr lang="en-US" b="1" dirty="0">
                <a:solidFill>
                  <a:srgbClr val="000000"/>
                </a:solidFill>
                <a:latin typeface="Arial" charset="0"/>
              </a:rPr>
              <a:t> increases the most</a:t>
            </a:r>
          </a:p>
        </p:txBody>
      </p:sp>
      <p:sp>
        <p:nvSpPr>
          <p:cNvPr id="672814" name="Line 46"/>
          <p:cNvSpPr>
            <a:spLocks noChangeShapeType="1"/>
          </p:cNvSpPr>
          <p:nvPr/>
        </p:nvSpPr>
        <p:spPr bwMode="auto">
          <a:xfrm flipV="1">
            <a:off x="6477000" y="4419600"/>
            <a:ext cx="228600" cy="304800"/>
          </a:xfrm>
          <a:prstGeom prst="line">
            <a:avLst/>
          </a:prstGeom>
          <a:noFill/>
          <a:ln w="28575">
            <a:solidFill>
              <a:srgbClr val="FF0000"/>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28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281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28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10"/>
          <p:cNvSpPr>
            <a:spLocks noGrp="1" noChangeArrowheads="1"/>
          </p:cNvSpPr>
          <p:nvPr>
            <p:ph type="title"/>
          </p:nvPr>
        </p:nvSpPr>
        <p:spPr/>
        <p:txBody>
          <a:bodyPr/>
          <a:lstStyle/>
          <a:p>
            <a:pPr eaLnBrk="1" hangingPunct="1"/>
            <a:r>
              <a:rPr lang="en-US"/>
              <a:t>Hill-Climbing (HC)</a:t>
            </a:r>
          </a:p>
        </p:txBody>
      </p:sp>
      <p:sp>
        <p:nvSpPr>
          <p:cNvPr id="702479" name="Rectangle 15"/>
          <p:cNvSpPr>
            <a:spLocks noChangeArrowheads="1"/>
          </p:cNvSpPr>
          <p:nvPr/>
        </p:nvSpPr>
        <p:spPr bwMode="auto">
          <a:xfrm>
            <a:off x="838200" y="3124200"/>
            <a:ext cx="4572000" cy="457200"/>
          </a:xfrm>
          <a:prstGeom prst="rect">
            <a:avLst/>
          </a:prstGeom>
          <a:noFill/>
          <a:ln w="9525">
            <a:solidFill>
              <a:srgbClr val="FF7C80"/>
            </a:solidFill>
            <a:miter lim="800000"/>
            <a:headEnd/>
            <a:tailEnd/>
          </a:ln>
          <a:extLst>
            <a:ext uri="{909E8E84-426E-40dd-AFC4-6F175D3DCCD1}">
              <a14:hiddenFill xmlns:a14="http://schemas.microsoft.com/office/drawing/2010/main" xmlns="">
                <a:solidFill>
                  <a:srgbClr val="FFFFFF"/>
                </a:solidFill>
              </a14:hiddenFill>
            </a:ext>
          </a:extLst>
        </p:spPr>
        <p:txBody>
          <a:bodyPr/>
          <a:lstStyle/>
          <a:p>
            <a:pPr marL="342900" indent="-342900">
              <a:spcBef>
                <a:spcPct val="20000"/>
              </a:spcBef>
              <a:buClr>
                <a:schemeClr val="tx1"/>
              </a:buClr>
              <a:buSzPct val="75000"/>
              <a:buFont typeface="Wingdings" pitchFamily="2" charset="2"/>
              <a:buChar char="l"/>
            </a:pPr>
            <a:r>
              <a:rPr lang="en-US" b="1" dirty="0">
                <a:latin typeface="Arial" charset="0"/>
              </a:rPr>
              <a:t>At a</a:t>
            </a:r>
            <a:r>
              <a:rPr lang="en-US" b="1" dirty="0">
                <a:solidFill>
                  <a:srgbClr val="FF0000"/>
                </a:solidFill>
                <a:latin typeface="Arial" charset="0"/>
              </a:rPr>
              <a:t> local maximum</a:t>
            </a:r>
          </a:p>
        </p:txBody>
      </p:sp>
      <p:sp>
        <p:nvSpPr>
          <p:cNvPr id="702480" name="Rectangle 16"/>
          <p:cNvSpPr>
            <a:spLocks noChangeArrowheads="1"/>
          </p:cNvSpPr>
          <p:nvPr/>
        </p:nvSpPr>
        <p:spPr bwMode="auto">
          <a:xfrm>
            <a:off x="838200" y="3581400"/>
            <a:ext cx="44196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Char char="l"/>
            </a:pPr>
            <a:r>
              <a:rPr lang="en-US" b="1" dirty="0">
                <a:latin typeface="Arial" charset="0"/>
              </a:rPr>
              <a:t>At </a:t>
            </a:r>
            <a:r>
              <a:rPr lang="en-US" b="1" dirty="0">
                <a:solidFill>
                  <a:srgbClr val="FF0000"/>
                </a:solidFill>
                <a:latin typeface="Arial" charset="0"/>
              </a:rPr>
              <a:t>plateaus</a:t>
            </a:r>
            <a:r>
              <a:rPr lang="en-US" b="1" dirty="0">
                <a:solidFill>
                  <a:srgbClr val="CC3300"/>
                </a:solidFill>
                <a:latin typeface="Arial" charset="0"/>
              </a:rPr>
              <a:t> </a:t>
            </a:r>
            <a:r>
              <a:rPr lang="en-US" b="1" dirty="0">
                <a:solidFill>
                  <a:srgbClr val="000000"/>
                </a:solidFill>
                <a:latin typeface="Arial" charset="0"/>
              </a:rPr>
              <a:t>and </a:t>
            </a:r>
            <a:r>
              <a:rPr lang="en-US" b="1" dirty="0">
                <a:solidFill>
                  <a:srgbClr val="FF0000"/>
                </a:solidFill>
                <a:latin typeface="Arial" charset="0"/>
              </a:rPr>
              <a:t>ridges</a:t>
            </a:r>
          </a:p>
        </p:txBody>
      </p:sp>
      <p:sp>
        <p:nvSpPr>
          <p:cNvPr id="702481" name="Rectangle 17"/>
          <p:cNvSpPr>
            <a:spLocks noChangeArrowheads="1"/>
          </p:cNvSpPr>
          <p:nvPr/>
        </p:nvSpPr>
        <p:spPr bwMode="auto">
          <a:xfrm>
            <a:off x="685800" y="4191000"/>
            <a:ext cx="4572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spcBef>
                <a:spcPct val="20000"/>
              </a:spcBef>
              <a:buClr>
                <a:schemeClr val="tx1"/>
              </a:buClr>
              <a:buSzPct val="75000"/>
            </a:pPr>
            <a:r>
              <a:rPr lang="en-US" b="1" dirty="0">
                <a:solidFill>
                  <a:srgbClr val="006600"/>
                </a:solidFill>
                <a:latin typeface="Arial" charset="0"/>
              </a:rPr>
              <a:t>Global maximum</a:t>
            </a:r>
            <a:r>
              <a:rPr lang="en-US" b="1" dirty="0">
                <a:latin typeface="Arial" charset="0"/>
              </a:rPr>
              <a:t> </a:t>
            </a:r>
            <a:r>
              <a:rPr lang="en-US" b="1" dirty="0">
                <a:solidFill>
                  <a:srgbClr val="000000"/>
                </a:solidFill>
                <a:latin typeface="Arial" charset="0"/>
              </a:rPr>
              <a:t>may </a:t>
            </a:r>
            <a:r>
              <a:rPr lang="en-US" b="1" i="1" dirty="0">
                <a:solidFill>
                  <a:srgbClr val="000000"/>
                </a:solidFill>
                <a:latin typeface="Arial" charset="0"/>
              </a:rPr>
              <a:t>not</a:t>
            </a:r>
            <a:r>
              <a:rPr lang="en-US" b="1" dirty="0">
                <a:solidFill>
                  <a:srgbClr val="000000"/>
                </a:solidFill>
                <a:latin typeface="Arial" charset="0"/>
              </a:rPr>
              <a:t> be found</a:t>
            </a:r>
          </a:p>
        </p:txBody>
      </p:sp>
      <p:grpSp>
        <p:nvGrpSpPr>
          <p:cNvPr id="94214" name="Group 48"/>
          <p:cNvGrpSpPr>
            <a:grpSpLocks/>
          </p:cNvGrpSpPr>
          <p:nvPr/>
        </p:nvGrpSpPr>
        <p:grpSpPr bwMode="auto">
          <a:xfrm>
            <a:off x="5770563" y="3890963"/>
            <a:ext cx="2852737" cy="1582737"/>
            <a:chOff x="3504" y="2451"/>
            <a:chExt cx="1797" cy="997"/>
          </a:xfrm>
        </p:grpSpPr>
        <p:sp>
          <p:nvSpPr>
            <p:cNvPr id="94226" name="Freeform 20"/>
            <p:cNvSpPr>
              <a:spLocks/>
            </p:cNvSpPr>
            <p:nvPr/>
          </p:nvSpPr>
          <p:spPr bwMode="auto">
            <a:xfrm>
              <a:off x="3504" y="2451"/>
              <a:ext cx="1497" cy="997"/>
            </a:xfrm>
            <a:custGeom>
              <a:avLst/>
              <a:gdLst>
                <a:gd name="T0" fmla="*/ 0 w 1497"/>
                <a:gd name="T1" fmla="*/ 957 h 997"/>
                <a:gd name="T2" fmla="*/ 168 w 1497"/>
                <a:gd name="T3" fmla="*/ 789 h 997"/>
                <a:gd name="T4" fmla="*/ 336 w 1497"/>
                <a:gd name="T5" fmla="*/ 909 h 997"/>
                <a:gd name="T6" fmla="*/ 488 w 1497"/>
                <a:gd name="T7" fmla="*/ 989 h 997"/>
                <a:gd name="T8" fmla="*/ 576 w 1497"/>
                <a:gd name="T9" fmla="*/ 861 h 997"/>
                <a:gd name="T10" fmla="*/ 720 w 1497"/>
                <a:gd name="T11" fmla="*/ 285 h 997"/>
                <a:gd name="T12" fmla="*/ 840 w 1497"/>
                <a:gd name="T13" fmla="*/ 13 h 997"/>
                <a:gd name="T14" fmla="*/ 928 w 1497"/>
                <a:gd name="T15" fmla="*/ 365 h 997"/>
                <a:gd name="T16" fmla="*/ 1104 w 1497"/>
                <a:gd name="T17" fmla="*/ 333 h 997"/>
                <a:gd name="T18" fmla="*/ 1200 w 1497"/>
                <a:gd name="T19" fmla="*/ 717 h 997"/>
                <a:gd name="T20" fmla="*/ 1296 w 1497"/>
                <a:gd name="T21" fmla="*/ 829 h 997"/>
                <a:gd name="T22" fmla="*/ 1400 w 1497"/>
                <a:gd name="T23" fmla="*/ 749 h 997"/>
                <a:gd name="T24" fmla="*/ 1464 w 1497"/>
                <a:gd name="T25" fmla="*/ 606 h 997"/>
                <a:gd name="T26" fmla="*/ 1497 w 1497"/>
                <a:gd name="T27" fmla="*/ 570 h 99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97"/>
                <a:gd name="T43" fmla="*/ 0 h 997"/>
                <a:gd name="T44" fmla="*/ 1497 w 1497"/>
                <a:gd name="T45" fmla="*/ 997 h 99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97" h="997">
                  <a:moveTo>
                    <a:pt x="0" y="957"/>
                  </a:moveTo>
                  <a:cubicBezTo>
                    <a:pt x="28" y="929"/>
                    <a:pt x="112" y="797"/>
                    <a:pt x="168" y="789"/>
                  </a:cubicBezTo>
                  <a:cubicBezTo>
                    <a:pt x="224" y="781"/>
                    <a:pt x="283" y="876"/>
                    <a:pt x="336" y="909"/>
                  </a:cubicBezTo>
                  <a:cubicBezTo>
                    <a:pt x="389" y="942"/>
                    <a:pt x="448" y="997"/>
                    <a:pt x="488" y="989"/>
                  </a:cubicBezTo>
                  <a:cubicBezTo>
                    <a:pt x="528" y="981"/>
                    <a:pt x="537" y="978"/>
                    <a:pt x="576" y="861"/>
                  </a:cubicBezTo>
                  <a:cubicBezTo>
                    <a:pt x="615" y="744"/>
                    <a:pt x="676" y="426"/>
                    <a:pt x="720" y="285"/>
                  </a:cubicBezTo>
                  <a:cubicBezTo>
                    <a:pt x="764" y="144"/>
                    <a:pt x="805" y="0"/>
                    <a:pt x="840" y="13"/>
                  </a:cubicBezTo>
                  <a:cubicBezTo>
                    <a:pt x="875" y="26"/>
                    <a:pt x="884" y="312"/>
                    <a:pt x="928" y="365"/>
                  </a:cubicBezTo>
                  <a:cubicBezTo>
                    <a:pt x="972" y="418"/>
                    <a:pt x="1059" y="274"/>
                    <a:pt x="1104" y="333"/>
                  </a:cubicBezTo>
                  <a:cubicBezTo>
                    <a:pt x="1149" y="392"/>
                    <a:pt x="1168" y="634"/>
                    <a:pt x="1200" y="717"/>
                  </a:cubicBezTo>
                  <a:cubicBezTo>
                    <a:pt x="1232" y="800"/>
                    <a:pt x="1263" y="824"/>
                    <a:pt x="1296" y="829"/>
                  </a:cubicBezTo>
                  <a:cubicBezTo>
                    <a:pt x="1329" y="834"/>
                    <a:pt x="1372" y="786"/>
                    <a:pt x="1400" y="749"/>
                  </a:cubicBezTo>
                  <a:cubicBezTo>
                    <a:pt x="1428" y="712"/>
                    <a:pt x="1448" y="636"/>
                    <a:pt x="1464" y="606"/>
                  </a:cubicBezTo>
                  <a:cubicBezTo>
                    <a:pt x="1480" y="576"/>
                    <a:pt x="1490" y="577"/>
                    <a:pt x="1497" y="570"/>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94227" name="Line 46"/>
            <p:cNvSpPr>
              <a:spLocks noChangeShapeType="1"/>
            </p:cNvSpPr>
            <p:nvPr/>
          </p:nvSpPr>
          <p:spPr bwMode="auto">
            <a:xfrm>
              <a:off x="4992" y="3024"/>
              <a:ext cx="192" cy="0"/>
            </a:xfrm>
            <a:prstGeom prst="line">
              <a:avLst/>
            </a:prstGeom>
            <a:noFill/>
            <a:ln w="28575">
              <a:solidFill>
                <a:schemeClr val="tx1"/>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94228" name="Freeform 47"/>
            <p:cNvSpPr>
              <a:spLocks/>
            </p:cNvSpPr>
            <p:nvPr/>
          </p:nvSpPr>
          <p:spPr bwMode="auto">
            <a:xfrm>
              <a:off x="5175" y="3024"/>
              <a:ext cx="126" cy="342"/>
            </a:xfrm>
            <a:custGeom>
              <a:avLst/>
              <a:gdLst>
                <a:gd name="T0" fmla="*/ 0 w 126"/>
                <a:gd name="T1" fmla="*/ 0 h 342"/>
                <a:gd name="T2" fmla="*/ 45 w 126"/>
                <a:gd name="T3" fmla="*/ 54 h 342"/>
                <a:gd name="T4" fmla="*/ 84 w 126"/>
                <a:gd name="T5" fmla="*/ 291 h 342"/>
                <a:gd name="T6" fmla="*/ 126 w 126"/>
                <a:gd name="T7" fmla="*/ 342 h 342"/>
                <a:gd name="T8" fmla="*/ 0 60000 65536"/>
                <a:gd name="T9" fmla="*/ 0 60000 65536"/>
                <a:gd name="T10" fmla="*/ 0 60000 65536"/>
                <a:gd name="T11" fmla="*/ 0 60000 65536"/>
                <a:gd name="T12" fmla="*/ 0 w 126"/>
                <a:gd name="T13" fmla="*/ 0 h 342"/>
                <a:gd name="T14" fmla="*/ 126 w 126"/>
                <a:gd name="T15" fmla="*/ 342 h 342"/>
              </a:gdLst>
              <a:ahLst/>
              <a:cxnLst>
                <a:cxn ang="T8">
                  <a:pos x="T0" y="T1"/>
                </a:cxn>
                <a:cxn ang="T9">
                  <a:pos x="T2" y="T3"/>
                </a:cxn>
                <a:cxn ang="T10">
                  <a:pos x="T4" y="T5"/>
                </a:cxn>
                <a:cxn ang="T11">
                  <a:pos x="T6" y="T7"/>
                </a:cxn>
              </a:cxnLst>
              <a:rect l="T12" t="T13" r="T14" b="T15"/>
              <a:pathLst>
                <a:path w="126" h="342">
                  <a:moveTo>
                    <a:pt x="0" y="0"/>
                  </a:moveTo>
                  <a:cubicBezTo>
                    <a:pt x="7" y="8"/>
                    <a:pt x="31" y="6"/>
                    <a:pt x="45" y="54"/>
                  </a:cubicBezTo>
                  <a:cubicBezTo>
                    <a:pt x="59" y="102"/>
                    <a:pt x="71" y="243"/>
                    <a:pt x="84" y="291"/>
                  </a:cubicBezTo>
                  <a:cubicBezTo>
                    <a:pt x="97" y="339"/>
                    <a:pt x="117" y="332"/>
                    <a:pt x="126" y="342"/>
                  </a:cubicBezTo>
                </a:path>
              </a:pathLst>
            </a:custGeom>
            <a:noFill/>
            <a:ln w="28575" cap="flat" cmpd="sng">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en-US"/>
            </a:p>
          </p:txBody>
        </p:sp>
      </p:grpSp>
      <p:grpSp>
        <p:nvGrpSpPr>
          <p:cNvPr id="94215" name="Group 19"/>
          <p:cNvGrpSpPr>
            <a:grpSpLocks/>
          </p:cNvGrpSpPr>
          <p:nvPr/>
        </p:nvGrpSpPr>
        <p:grpSpPr bwMode="auto">
          <a:xfrm>
            <a:off x="5465763" y="2743200"/>
            <a:ext cx="3649662" cy="2987675"/>
            <a:chOff x="3312" y="1728"/>
            <a:chExt cx="2299" cy="1882"/>
          </a:xfrm>
        </p:grpSpPr>
        <p:cxnSp>
          <p:nvCxnSpPr>
            <p:cNvPr id="94222" name="AutoShape 3"/>
            <p:cNvCxnSpPr>
              <a:cxnSpLocks noChangeShapeType="1"/>
            </p:cNvCxnSpPr>
            <p:nvPr/>
          </p:nvCxnSpPr>
          <p:spPr bwMode="auto">
            <a:xfrm flipV="1">
              <a:off x="3456" y="1968"/>
              <a:ext cx="0" cy="1536"/>
            </a:xfrm>
            <a:prstGeom prst="straightConnector1">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cxnSp>
          <p:nvCxnSpPr>
            <p:cNvPr id="94223" name="AutoShape 4"/>
            <p:cNvCxnSpPr>
              <a:cxnSpLocks noChangeShapeType="1"/>
            </p:cNvCxnSpPr>
            <p:nvPr/>
          </p:nvCxnSpPr>
          <p:spPr bwMode="auto">
            <a:xfrm>
              <a:off x="3456" y="3504"/>
              <a:ext cx="1920" cy="0"/>
            </a:xfrm>
            <a:prstGeom prst="straightConnector1">
              <a:avLst/>
            </a:prstGeom>
            <a:noFill/>
            <a:ln w="38100">
              <a:solidFill>
                <a:schemeClr val="tx1"/>
              </a:solidFill>
              <a:miter lim="800000"/>
              <a:headEnd/>
              <a:tailEnd type="triangle" w="med" len="med"/>
            </a:ln>
            <a:extLst>
              <a:ext uri="{909E8E84-426E-40dd-AFC4-6F175D3DCCD1}">
                <a14:hiddenFill xmlns:a14="http://schemas.microsoft.com/office/drawing/2010/main" xmlns="">
                  <a:noFill/>
                </a14:hiddenFill>
              </a:ext>
            </a:extLst>
          </p:spPr>
        </p:cxnSp>
        <p:sp>
          <p:nvSpPr>
            <p:cNvPr id="94224" name="Text Box 6"/>
            <p:cNvSpPr txBox="1">
              <a:spLocks noChangeArrowheads="1"/>
            </p:cNvSpPr>
            <p:nvPr/>
          </p:nvSpPr>
          <p:spPr bwMode="auto">
            <a:xfrm>
              <a:off x="3312" y="1728"/>
              <a:ext cx="38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latin typeface="Palatino" pitchFamily="18" charset="0"/>
                </a:rPr>
                <a:t>f</a:t>
              </a:r>
              <a:r>
                <a:rPr lang="en-US" sz="2000" b="1">
                  <a:latin typeface="Palatino" pitchFamily="18" charset="0"/>
                </a:rPr>
                <a:t>(</a:t>
              </a:r>
              <a:r>
                <a:rPr lang="en-US" sz="2000" b="1" i="1">
                  <a:latin typeface="Palatino" pitchFamily="18" charset="0"/>
                </a:rPr>
                <a:t>y</a:t>
              </a:r>
              <a:r>
                <a:rPr lang="en-US" sz="2000" b="1">
                  <a:latin typeface="Palatino" pitchFamily="18" charset="0"/>
                </a:rPr>
                <a:t>)</a:t>
              </a:r>
            </a:p>
          </p:txBody>
        </p:sp>
        <p:sp>
          <p:nvSpPr>
            <p:cNvPr id="94225" name="Text Box 8"/>
            <p:cNvSpPr txBox="1">
              <a:spLocks noChangeArrowheads="1"/>
            </p:cNvSpPr>
            <p:nvPr/>
          </p:nvSpPr>
          <p:spPr bwMode="auto">
            <a:xfrm>
              <a:off x="5424" y="3360"/>
              <a:ext cx="187"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i="1">
                  <a:latin typeface="Palatino" pitchFamily="18" charset="0"/>
                </a:rPr>
                <a:t>y</a:t>
              </a:r>
            </a:p>
          </p:txBody>
        </p:sp>
      </p:grpSp>
      <p:sp>
        <p:nvSpPr>
          <p:cNvPr id="94216" name="Oval 22"/>
          <p:cNvSpPr>
            <a:spLocks noChangeArrowheads="1"/>
          </p:cNvSpPr>
          <p:nvPr/>
        </p:nvSpPr>
        <p:spPr bwMode="auto">
          <a:xfrm>
            <a:off x="6019800" y="5029200"/>
            <a:ext cx="76200" cy="76200"/>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94217" name="Oval 23"/>
          <p:cNvSpPr>
            <a:spLocks noChangeArrowheads="1"/>
          </p:cNvSpPr>
          <p:nvPr/>
        </p:nvSpPr>
        <p:spPr bwMode="auto">
          <a:xfrm>
            <a:off x="7467600" y="4267200"/>
            <a:ext cx="76200" cy="76200"/>
          </a:xfrm>
          <a:prstGeom prst="ellipse">
            <a:avLst/>
          </a:prstGeom>
          <a:solidFill>
            <a:srgbClr val="FF0000"/>
          </a:solidFill>
          <a:ln w="9525">
            <a:solidFill>
              <a:srgbClr val="FF0000"/>
            </a:solidFill>
            <a:miter lim="800000"/>
            <a:headEnd/>
            <a:tailEnd/>
          </a:ln>
        </p:spPr>
        <p:txBody>
          <a:bodyPr wrap="none" anchor="ctr"/>
          <a:lstStyle/>
          <a:p>
            <a:endParaRPr lang="en-US"/>
          </a:p>
        </p:txBody>
      </p:sp>
      <p:sp>
        <p:nvSpPr>
          <p:cNvPr id="702502" name="Oval 38"/>
          <p:cNvSpPr>
            <a:spLocks noChangeArrowheads="1"/>
          </p:cNvSpPr>
          <p:nvPr/>
        </p:nvSpPr>
        <p:spPr bwMode="auto">
          <a:xfrm>
            <a:off x="7086600" y="3733800"/>
            <a:ext cx="76200" cy="76200"/>
          </a:xfrm>
          <a:prstGeom prst="ellipse">
            <a:avLst/>
          </a:prstGeom>
          <a:solidFill>
            <a:srgbClr val="0066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solidFill>
                <a:schemeClr val="accent1"/>
              </a:solidFill>
            </a:endParaRPr>
          </a:p>
        </p:txBody>
      </p:sp>
      <p:sp>
        <p:nvSpPr>
          <p:cNvPr id="702506" name="Text Box 42"/>
          <p:cNvSpPr txBox="1">
            <a:spLocks noChangeArrowheads="1"/>
          </p:cNvSpPr>
          <p:nvPr/>
        </p:nvSpPr>
        <p:spPr bwMode="auto">
          <a:xfrm>
            <a:off x="685800" y="5105400"/>
            <a:ext cx="49530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r>
              <a:rPr lang="en-US" b="1" dirty="0">
                <a:solidFill>
                  <a:srgbClr val="000000"/>
                </a:solidFill>
                <a:latin typeface="Arial" charset="0"/>
              </a:rPr>
              <a:t>Trade off:</a:t>
            </a:r>
          </a:p>
          <a:p>
            <a:r>
              <a:rPr lang="en-US" dirty="0">
                <a:solidFill>
                  <a:srgbClr val="000000"/>
                </a:solidFill>
                <a:latin typeface="Arial" charset="0"/>
              </a:rPr>
              <a:t>greedily exploiting locality as in HC</a:t>
            </a:r>
          </a:p>
          <a:p>
            <a:r>
              <a:rPr lang="en-US" dirty="0">
                <a:solidFill>
                  <a:srgbClr val="000000"/>
                </a:solidFill>
                <a:latin typeface="Arial" charset="0"/>
              </a:rPr>
              <a:t>vs. exploring state space as in BFS</a:t>
            </a:r>
            <a:endParaRPr lang="en-US" sz="2800" dirty="0">
              <a:solidFill>
                <a:srgbClr val="000000"/>
              </a:solidFill>
            </a:endParaRPr>
          </a:p>
        </p:txBody>
      </p:sp>
      <p:sp>
        <p:nvSpPr>
          <p:cNvPr id="702507" name="Text Box 43"/>
          <p:cNvSpPr txBox="1">
            <a:spLocks noChangeArrowheads="1"/>
          </p:cNvSpPr>
          <p:nvPr/>
        </p:nvSpPr>
        <p:spPr bwMode="auto">
          <a:xfrm>
            <a:off x="609600" y="1447800"/>
            <a:ext cx="7924800"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ct val="20000"/>
              </a:spcBef>
              <a:buClr>
                <a:schemeClr val="tx1"/>
              </a:buClr>
              <a:buSzPct val="75000"/>
              <a:buFont typeface="Wingdings" pitchFamily="2" charset="2"/>
              <a:buNone/>
            </a:pPr>
            <a:r>
              <a:rPr lang="en-US" sz="2800" b="1" dirty="0">
                <a:solidFill>
                  <a:srgbClr val="000000"/>
                </a:solidFill>
                <a:latin typeface="Arial" charset="0"/>
              </a:rPr>
              <a:t>Solution found by HC is totally determined by the starting point;  </a:t>
            </a:r>
            <a:r>
              <a:rPr lang="en-US" sz="2800" dirty="0">
                <a:solidFill>
                  <a:srgbClr val="000000"/>
                </a:solidFill>
                <a:latin typeface="Arial" charset="0"/>
              </a:rPr>
              <a:t>its</a:t>
            </a:r>
            <a:r>
              <a:rPr lang="en-US" sz="2800" b="1" dirty="0">
                <a:solidFill>
                  <a:srgbClr val="000000"/>
                </a:solidFill>
                <a:latin typeface="Arial" charset="0"/>
              </a:rPr>
              <a:t> </a:t>
            </a:r>
            <a:r>
              <a:rPr lang="en-US" sz="2800" dirty="0">
                <a:solidFill>
                  <a:srgbClr val="000000"/>
                </a:solidFill>
                <a:latin typeface="Arial" charset="0"/>
              </a:rPr>
              <a:t>fundamental weakness</a:t>
            </a:r>
            <a:r>
              <a:rPr lang="en-US" sz="2800" b="1" dirty="0">
                <a:solidFill>
                  <a:srgbClr val="000000"/>
                </a:solidFill>
                <a:latin typeface="Arial" charset="0"/>
              </a:rPr>
              <a:t> is </a:t>
            </a:r>
            <a:r>
              <a:rPr lang="en-US" sz="2800" dirty="0">
                <a:solidFill>
                  <a:srgbClr val="000000"/>
                </a:solidFill>
                <a:latin typeface="Arial" charset="0"/>
              </a:rPr>
              <a:t>getting stuck:</a:t>
            </a:r>
            <a:endParaRPr lang="en-US" sz="3200" dirty="0">
              <a:solidFill>
                <a:srgbClr val="000000"/>
              </a:solidFill>
            </a:endParaRPr>
          </a:p>
        </p:txBody>
      </p:sp>
      <p:sp>
        <p:nvSpPr>
          <p:cNvPr id="702499" name="Line 35"/>
          <p:cNvSpPr>
            <a:spLocks noChangeShapeType="1"/>
          </p:cNvSpPr>
          <p:nvPr/>
        </p:nvSpPr>
        <p:spPr bwMode="auto">
          <a:xfrm>
            <a:off x="8153400" y="4724400"/>
            <a:ext cx="304800" cy="0"/>
          </a:xfrm>
          <a:prstGeom prst="line">
            <a:avLst/>
          </a:prstGeom>
          <a:noFill/>
          <a:ln w="38100">
            <a:solidFill>
              <a:srgbClr val="FF7C80"/>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t>Difficulty in Searching for a Global Optimum (here shown as a Minimum)</a:t>
            </a:r>
          </a:p>
        </p:txBody>
      </p:sp>
      <p:sp>
        <p:nvSpPr>
          <p:cNvPr id="95235" name="Freeform 3"/>
          <p:cNvSpPr>
            <a:spLocks/>
          </p:cNvSpPr>
          <p:nvPr/>
        </p:nvSpPr>
        <p:spPr bwMode="auto">
          <a:xfrm>
            <a:off x="2514600" y="2667000"/>
            <a:ext cx="3886200" cy="1905000"/>
          </a:xfrm>
          <a:custGeom>
            <a:avLst/>
            <a:gdLst>
              <a:gd name="T0" fmla="*/ 0 w 2448"/>
              <a:gd name="T1" fmla="*/ 2147483647 h 1200"/>
              <a:gd name="T2" fmla="*/ 2147483647 w 2448"/>
              <a:gd name="T3" fmla="*/ 2147483647 h 1200"/>
              <a:gd name="T4" fmla="*/ 2147483647 w 2448"/>
              <a:gd name="T5" fmla="*/ 2147483647 h 1200"/>
              <a:gd name="T6" fmla="*/ 2147483647 w 2448"/>
              <a:gd name="T7" fmla="*/ 2147483647 h 1200"/>
              <a:gd name="T8" fmla="*/ 2147483647 w 2448"/>
              <a:gd name="T9" fmla="*/ 2147483647 h 1200"/>
              <a:gd name="T10" fmla="*/ 2147483647 w 2448"/>
              <a:gd name="T11" fmla="*/ 2147483647 h 1200"/>
              <a:gd name="T12" fmla="*/ 2147483647 w 2448"/>
              <a:gd name="T13" fmla="*/ 2147483647 h 1200"/>
              <a:gd name="T14" fmla="*/ 2147483647 w 2448"/>
              <a:gd name="T15" fmla="*/ 2147483647 h 1200"/>
              <a:gd name="T16" fmla="*/ 2147483647 w 2448"/>
              <a:gd name="T17" fmla="*/ 2147483647 h 1200"/>
              <a:gd name="T18" fmla="*/ 2147483647 w 2448"/>
              <a:gd name="T19" fmla="*/ 2147483647 h 1200"/>
              <a:gd name="T20" fmla="*/ 2147483647 w 2448"/>
              <a:gd name="T21" fmla="*/ 2147483647 h 1200"/>
              <a:gd name="T22" fmla="*/ 2147483647 w 2448"/>
              <a:gd name="T23" fmla="*/ 2147483647 h 1200"/>
              <a:gd name="T24" fmla="*/ 2147483647 w 2448"/>
              <a:gd name="T25" fmla="*/ 2147483647 h 1200"/>
              <a:gd name="T26" fmla="*/ 2147483647 w 2448"/>
              <a:gd name="T27" fmla="*/ 2147483647 h 1200"/>
              <a:gd name="T28" fmla="*/ 2147483647 w 2448"/>
              <a:gd name="T29" fmla="*/ 2147483647 h 1200"/>
              <a:gd name="T30" fmla="*/ 2147483647 w 2448"/>
              <a:gd name="T31" fmla="*/ 2147483647 h 1200"/>
              <a:gd name="T32" fmla="*/ 2147483647 w 2448"/>
              <a:gd name="T33" fmla="*/ 2147483647 h 1200"/>
              <a:gd name="T34" fmla="*/ 2147483647 w 2448"/>
              <a:gd name="T35" fmla="*/ 2147483647 h 1200"/>
              <a:gd name="T36" fmla="*/ 2147483647 w 2448"/>
              <a:gd name="T37" fmla="*/ 2147483647 h 1200"/>
              <a:gd name="T38" fmla="*/ 2147483647 w 2448"/>
              <a:gd name="T39" fmla="*/ 2147483647 h 1200"/>
              <a:gd name="T40" fmla="*/ 2147483647 w 2448"/>
              <a:gd name="T41" fmla="*/ 2147483647 h 1200"/>
              <a:gd name="T42" fmla="*/ 2147483647 w 2448"/>
              <a:gd name="T43" fmla="*/ 0 h 1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48"/>
              <a:gd name="T67" fmla="*/ 0 h 1200"/>
              <a:gd name="T68" fmla="*/ 2448 w 2448"/>
              <a:gd name="T69" fmla="*/ 1200 h 1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48" h="1200">
                <a:moveTo>
                  <a:pt x="0" y="96"/>
                </a:moveTo>
                <a:lnTo>
                  <a:pt x="48" y="288"/>
                </a:lnTo>
                <a:lnTo>
                  <a:pt x="144" y="480"/>
                </a:lnTo>
                <a:lnTo>
                  <a:pt x="240" y="576"/>
                </a:lnTo>
                <a:lnTo>
                  <a:pt x="336" y="624"/>
                </a:lnTo>
                <a:lnTo>
                  <a:pt x="432" y="624"/>
                </a:lnTo>
                <a:lnTo>
                  <a:pt x="576" y="528"/>
                </a:lnTo>
                <a:lnTo>
                  <a:pt x="720" y="336"/>
                </a:lnTo>
                <a:lnTo>
                  <a:pt x="816" y="288"/>
                </a:lnTo>
                <a:lnTo>
                  <a:pt x="912" y="288"/>
                </a:lnTo>
                <a:lnTo>
                  <a:pt x="1056" y="384"/>
                </a:lnTo>
                <a:lnTo>
                  <a:pt x="1248" y="672"/>
                </a:lnTo>
                <a:lnTo>
                  <a:pt x="1344" y="864"/>
                </a:lnTo>
                <a:lnTo>
                  <a:pt x="1488" y="1056"/>
                </a:lnTo>
                <a:lnTo>
                  <a:pt x="1584" y="1152"/>
                </a:lnTo>
                <a:lnTo>
                  <a:pt x="1728" y="1200"/>
                </a:lnTo>
                <a:lnTo>
                  <a:pt x="1824" y="1200"/>
                </a:lnTo>
                <a:lnTo>
                  <a:pt x="1968" y="1104"/>
                </a:lnTo>
                <a:lnTo>
                  <a:pt x="2112" y="912"/>
                </a:lnTo>
                <a:lnTo>
                  <a:pt x="2208" y="720"/>
                </a:lnTo>
                <a:lnTo>
                  <a:pt x="2352" y="336"/>
                </a:lnTo>
                <a:lnTo>
                  <a:pt x="2448" y="0"/>
                </a:ln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95236" name="Oval 4"/>
          <p:cNvSpPr>
            <a:spLocks noChangeArrowheads="1"/>
          </p:cNvSpPr>
          <p:nvPr/>
        </p:nvSpPr>
        <p:spPr bwMode="auto">
          <a:xfrm>
            <a:off x="2514600" y="2971800"/>
            <a:ext cx="76200" cy="76200"/>
          </a:xfrm>
          <a:prstGeom prst="ellipse">
            <a:avLst/>
          </a:prstGeom>
          <a:solidFill>
            <a:schemeClr val="folHlink"/>
          </a:solidFill>
          <a:ln w="9525">
            <a:solidFill>
              <a:schemeClr val="tx1"/>
            </a:solidFill>
            <a:miter lim="800000"/>
            <a:headEnd/>
            <a:tailEnd/>
          </a:ln>
        </p:spPr>
        <p:txBody>
          <a:bodyPr wrap="none" anchor="ctr"/>
          <a:lstStyle/>
          <a:p>
            <a:endParaRPr lang="en-US"/>
          </a:p>
        </p:txBody>
      </p:sp>
      <p:sp>
        <p:nvSpPr>
          <p:cNvPr id="95237" name="Line 5"/>
          <p:cNvSpPr>
            <a:spLocks noChangeShapeType="1"/>
          </p:cNvSpPr>
          <p:nvPr/>
        </p:nvSpPr>
        <p:spPr bwMode="auto">
          <a:xfrm>
            <a:off x="2057400" y="2971800"/>
            <a:ext cx="381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5238" name="Text Box 6"/>
          <p:cNvSpPr txBox="1">
            <a:spLocks noChangeArrowheads="1"/>
          </p:cNvSpPr>
          <p:nvPr/>
        </p:nvSpPr>
        <p:spPr bwMode="auto">
          <a:xfrm>
            <a:off x="974725" y="2774950"/>
            <a:ext cx="1068388"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a:latin typeface="Verdana" pitchFamily="34" charset="0"/>
              </a:rPr>
              <a:t>starting</a:t>
            </a:r>
          </a:p>
          <a:p>
            <a:pPr algn="ctr" eaLnBrk="1" hangingPunct="1"/>
            <a:r>
              <a:rPr lang="en-US" sz="1800">
                <a:latin typeface="Verdana" pitchFamily="34" charset="0"/>
              </a:rPr>
              <a:t>point</a:t>
            </a:r>
          </a:p>
        </p:txBody>
      </p:sp>
      <p:sp>
        <p:nvSpPr>
          <p:cNvPr id="95239" name="Line 7"/>
          <p:cNvSpPr>
            <a:spLocks noChangeShapeType="1"/>
          </p:cNvSpPr>
          <p:nvPr/>
        </p:nvSpPr>
        <p:spPr bwMode="auto">
          <a:xfrm>
            <a:off x="2590800" y="3048000"/>
            <a:ext cx="152400" cy="381000"/>
          </a:xfrm>
          <a:prstGeom prst="line">
            <a:avLst/>
          </a:prstGeom>
          <a:noFill/>
          <a:ln w="9525">
            <a:solidFill>
              <a:schemeClr val="tx1"/>
            </a:solidFill>
            <a:miter lim="800000"/>
            <a:headEnd/>
            <a:tailEnd type="arrow" w="med" len="med"/>
          </a:ln>
          <a:extLst>
            <a:ext uri="{909E8E84-426E-40dd-AFC4-6F175D3DCCD1}">
              <a14:hiddenFill xmlns:a14="http://schemas.microsoft.com/office/drawing/2010/main" xmlns="">
                <a:noFill/>
              </a14:hiddenFill>
            </a:ext>
          </a:extLst>
        </p:spPr>
        <p:txBody>
          <a:bodyPr wrap="none"/>
          <a:lstStyle/>
          <a:p>
            <a:endParaRPr lang="en-US"/>
          </a:p>
        </p:txBody>
      </p:sp>
      <p:sp>
        <p:nvSpPr>
          <p:cNvPr id="95240" name="Line 8"/>
          <p:cNvSpPr>
            <a:spLocks noChangeShapeType="1"/>
          </p:cNvSpPr>
          <p:nvPr/>
        </p:nvSpPr>
        <p:spPr bwMode="auto">
          <a:xfrm flipV="1">
            <a:off x="2133600" y="3276600"/>
            <a:ext cx="304800" cy="304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5241" name="Text Box 9"/>
          <p:cNvSpPr txBox="1">
            <a:spLocks noChangeArrowheads="1"/>
          </p:cNvSpPr>
          <p:nvPr/>
        </p:nvSpPr>
        <p:spPr bwMode="auto">
          <a:xfrm>
            <a:off x="974725" y="3460750"/>
            <a:ext cx="1179513"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Verdana" pitchFamily="34" charset="0"/>
              </a:rPr>
              <a:t>descend</a:t>
            </a:r>
          </a:p>
          <a:p>
            <a:pPr eaLnBrk="1" hangingPunct="1"/>
            <a:r>
              <a:rPr lang="en-US" sz="1800">
                <a:latin typeface="Verdana" pitchFamily="34" charset="0"/>
              </a:rPr>
              <a:t>direction</a:t>
            </a:r>
          </a:p>
        </p:txBody>
      </p:sp>
      <p:sp>
        <p:nvSpPr>
          <p:cNvPr id="95242" name="Oval 10"/>
          <p:cNvSpPr>
            <a:spLocks noChangeArrowheads="1"/>
          </p:cNvSpPr>
          <p:nvPr/>
        </p:nvSpPr>
        <p:spPr bwMode="auto">
          <a:xfrm>
            <a:off x="3079750" y="3625850"/>
            <a:ext cx="76200" cy="76200"/>
          </a:xfrm>
          <a:prstGeom prst="ellipse">
            <a:avLst/>
          </a:prstGeom>
          <a:solidFill>
            <a:schemeClr val="folHlink"/>
          </a:solidFill>
          <a:ln w="9525">
            <a:solidFill>
              <a:schemeClr val="tx1"/>
            </a:solidFill>
            <a:miter lim="800000"/>
            <a:headEnd/>
            <a:tailEnd/>
          </a:ln>
        </p:spPr>
        <p:txBody>
          <a:bodyPr wrap="none" anchor="ctr"/>
          <a:lstStyle/>
          <a:p>
            <a:endParaRPr lang="en-US"/>
          </a:p>
        </p:txBody>
      </p:sp>
      <p:sp>
        <p:nvSpPr>
          <p:cNvPr id="95243" name="Text Box 11"/>
          <p:cNvSpPr txBox="1">
            <a:spLocks noChangeArrowheads="1"/>
          </p:cNvSpPr>
          <p:nvPr/>
        </p:nvSpPr>
        <p:spPr bwMode="auto">
          <a:xfrm>
            <a:off x="1922463" y="4159250"/>
            <a:ext cx="18859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Verdana" pitchFamily="34" charset="0"/>
              </a:rPr>
              <a:t>local minimum</a:t>
            </a:r>
          </a:p>
        </p:txBody>
      </p:sp>
      <p:sp>
        <p:nvSpPr>
          <p:cNvPr id="95244" name="Line 12"/>
          <p:cNvSpPr>
            <a:spLocks noChangeShapeType="1"/>
          </p:cNvSpPr>
          <p:nvPr/>
        </p:nvSpPr>
        <p:spPr bwMode="auto">
          <a:xfrm flipV="1">
            <a:off x="2836863" y="3751263"/>
            <a:ext cx="247650" cy="41751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5245" name="Oval 13"/>
          <p:cNvSpPr>
            <a:spLocks noChangeArrowheads="1"/>
          </p:cNvSpPr>
          <p:nvPr/>
        </p:nvSpPr>
        <p:spPr bwMode="auto">
          <a:xfrm>
            <a:off x="5262563" y="4537075"/>
            <a:ext cx="76200" cy="76200"/>
          </a:xfrm>
          <a:prstGeom prst="ellipse">
            <a:avLst/>
          </a:prstGeom>
          <a:solidFill>
            <a:schemeClr val="folHlink"/>
          </a:solidFill>
          <a:ln w="9525">
            <a:solidFill>
              <a:schemeClr val="tx1"/>
            </a:solidFill>
            <a:miter lim="800000"/>
            <a:headEnd/>
            <a:tailEnd/>
          </a:ln>
        </p:spPr>
        <p:txBody>
          <a:bodyPr wrap="none" anchor="ctr"/>
          <a:lstStyle/>
          <a:p>
            <a:endParaRPr lang="en-US"/>
          </a:p>
        </p:txBody>
      </p:sp>
      <p:sp>
        <p:nvSpPr>
          <p:cNvPr id="95246" name="Text Box 14"/>
          <p:cNvSpPr txBox="1">
            <a:spLocks noChangeArrowheads="1"/>
          </p:cNvSpPr>
          <p:nvPr/>
        </p:nvSpPr>
        <p:spPr bwMode="auto">
          <a:xfrm>
            <a:off x="4573588" y="4887913"/>
            <a:ext cx="2054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Verdana" pitchFamily="34" charset="0"/>
              </a:rPr>
              <a:t>global minimum</a:t>
            </a:r>
          </a:p>
        </p:txBody>
      </p:sp>
      <p:sp>
        <p:nvSpPr>
          <p:cNvPr id="95247" name="Line 15"/>
          <p:cNvSpPr>
            <a:spLocks noChangeShapeType="1"/>
          </p:cNvSpPr>
          <p:nvPr/>
        </p:nvSpPr>
        <p:spPr bwMode="auto">
          <a:xfrm flipV="1">
            <a:off x="5222875" y="4665663"/>
            <a:ext cx="46038" cy="2635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5248" name="Line 16"/>
          <p:cNvSpPr>
            <a:spLocks noChangeShapeType="1"/>
          </p:cNvSpPr>
          <p:nvPr/>
        </p:nvSpPr>
        <p:spPr bwMode="auto">
          <a:xfrm>
            <a:off x="3146425" y="2960688"/>
            <a:ext cx="0" cy="1982787"/>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95249" name="Line 17"/>
          <p:cNvSpPr>
            <a:spLocks noChangeShapeType="1"/>
          </p:cNvSpPr>
          <p:nvPr/>
        </p:nvSpPr>
        <p:spPr bwMode="auto">
          <a:xfrm>
            <a:off x="4449763" y="2944813"/>
            <a:ext cx="0" cy="2030412"/>
          </a:xfrm>
          <a:prstGeom prst="line">
            <a:avLst/>
          </a:prstGeom>
          <a:noFill/>
          <a:ln w="9525">
            <a:solidFill>
              <a:schemeClr val="tx1"/>
            </a:solidFill>
            <a:prstDash val="dash"/>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
        <p:nvSpPr>
          <p:cNvPr id="95250" name="Line 18"/>
          <p:cNvSpPr>
            <a:spLocks noChangeShapeType="1"/>
          </p:cNvSpPr>
          <p:nvPr/>
        </p:nvSpPr>
        <p:spPr bwMode="auto">
          <a:xfrm flipH="1">
            <a:off x="4060825" y="2573338"/>
            <a:ext cx="279400" cy="41751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95251" name="Text Box 19"/>
          <p:cNvSpPr txBox="1">
            <a:spLocks noChangeArrowheads="1"/>
          </p:cNvSpPr>
          <p:nvPr/>
        </p:nvSpPr>
        <p:spPr bwMode="auto">
          <a:xfrm>
            <a:off x="4343400" y="2438400"/>
            <a:ext cx="26987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latin typeface="Verdana" pitchFamily="34" charset="0"/>
              </a:rPr>
              <a:t>barrier to local search</a:t>
            </a:r>
          </a:p>
        </p:txBody>
      </p:sp>
    </p:spTree>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1"/>
          <p:cNvSpPr>
            <a:spLocks noGrp="1" noChangeArrowheads="1"/>
          </p:cNvSpPr>
          <p:nvPr>
            <p:ph type="title"/>
          </p:nvPr>
        </p:nvSpPr>
        <p:spPr>
          <a:xfrm>
            <a:off x="0" y="152400"/>
            <a:ext cx="9144000" cy="12192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Hill-Climbing with Random Restarts</a:t>
            </a:r>
          </a:p>
        </p:txBody>
      </p:sp>
      <p:sp>
        <p:nvSpPr>
          <p:cNvPr id="96259" name="Rectangle 2"/>
          <p:cNvSpPr>
            <a:spLocks noGrp="1" noChangeArrowheads="1"/>
          </p:cNvSpPr>
          <p:nvPr>
            <p:ph type="body" idx="1"/>
          </p:nvPr>
        </p:nvSpPr>
        <p:spPr>
          <a:xfrm>
            <a:off x="685800" y="1447800"/>
            <a:ext cx="7772400" cy="4953000"/>
          </a:xfrm>
        </p:spPr>
        <p:txBody>
          <a:bodyPr/>
          <a:lstStyle/>
          <a:p>
            <a:pPr marL="0" indent="0" eaLnBrk="1" hangingPunct="1">
              <a:lnSpc>
                <a:spcPct val="93000"/>
              </a:lnSpc>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Very simple modification:</a:t>
            </a:r>
          </a:p>
          <a:p>
            <a:pPr marL="914400" lvl="1" indent="-457200" eaLnBrk="1" hangingPunct="1">
              <a:buFont typeface="Arial" charset="0"/>
              <a:buAutoNum type="arabicPeriod"/>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When stuck, pick a </a:t>
            </a:r>
            <a:r>
              <a:rPr lang="en-GB" i="1" dirty="0"/>
              <a:t>random</a:t>
            </a:r>
            <a:r>
              <a:rPr lang="en-GB" dirty="0"/>
              <a:t> new starting state and re-run hill-climbing from there</a:t>
            </a:r>
          </a:p>
          <a:p>
            <a:pPr marL="914400" lvl="1" indent="-457200" eaLnBrk="1" hangingPunct="1">
              <a:buFont typeface="Arial" charset="0"/>
              <a:buAutoNum type="arabicPeriod"/>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Repeat this </a:t>
            </a:r>
            <a:r>
              <a:rPr lang="en-GB" i="1" dirty="0"/>
              <a:t>k</a:t>
            </a:r>
            <a:r>
              <a:rPr lang="en-GB" dirty="0"/>
              <a:t> times</a:t>
            </a:r>
          </a:p>
          <a:p>
            <a:pPr marL="914400" lvl="1" indent="-457200" eaLnBrk="1" hangingPunct="1">
              <a:buFont typeface="Arial" charset="0"/>
              <a:buAutoNum type="arabicPeriod"/>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r>
              <a:rPr lang="en-GB" dirty="0"/>
              <a:t>Return the best of the </a:t>
            </a:r>
            <a:r>
              <a:rPr lang="en-GB" i="1" dirty="0"/>
              <a:t>k</a:t>
            </a:r>
            <a:r>
              <a:rPr lang="en-GB" dirty="0"/>
              <a:t> local optima found</a:t>
            </a:r>
          </a:p>
          <a:p>
            <a:pPr marL="914400" lvl="1" indent="-457200" eaLnBrk="1" hangingPunct="1">
              <a:buFont typeface="Arial" charset="0"/>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dirty="0"/>
          </a:p>
          <a:p>
            <a:pPr marL="457200" indent="-457200" eaLnBrk="1" hangingPunct="1">
              <a:buFont typeface="Wingdings" pitchFamily="2" charset="2"/>
              <a:buNone/>
              <a:tabLst>
                <a:tab pos="571500" algn="l"/>
                <a:tab pos="1028700" algn="l"/>
                <a:tab pos="1485900" algn="l"/>
                <a:tab pos="1943100" algn="l"/>
                <a:tab pos="2400300" algn="l"/>
                <a:tab pos="2857500" algn="l"/>
                <a:tab pos="3314700" algn="l"/>
                <a:tab pos="3771900" algn="l"/>
                <a:tab pos="4229100" algn="l"/>
                <a:tab pos="4686300" algn="l"/>
                <a:tab pos="5143500" algn="l"/>
                <a:tab pos="5600700" algn="l"/>
                <a:tab pos="6057900" algn="l"/>
                <a:tab pos="6515100" algn="l"/>
                <a:tab pos="6972300" algn="l"/>
                <a:tab pos="7429500" algn="l"/>
                <a:tab pos="7886700" algn="l"/>
                <a:tab pos="8343900" algn="l"/>
                <a:tab pos="8801100" algn="l"/>
                <a:tab pos="9258300" algn="l"/>
              </a:tabLst>
            </a:pPr>
            <a:endParaRPr lang="en-GB" dirty="0"/>
          </a:p>
        </p:txBody>
      </p:sp>
      <p:sp>
        <p:nvSpPr>
          <p:cNvPr id="96260" name="AutoShape 3"/>
          <p:cNvSpPr>
            <a:spLocks noChangeArrowheads="1"/>
          </p:cNvSpPr>
          <p:nvPr/>
        </p:nvSpPr>
        <p:spPr bwMode="auto">
          <a:xfrm>
            <a:off x="990600" y="1981200"/>
            <a:ext cx="7315200" cy="2057400"/>
          </a:xfrm>
          <a:prstGeom prst="roundRect">
            <a:avLst>
              <a:gd name="adj" fmla="val 93"/>
            </a:avLst>
          </a:prstGeom>
          <a:noFill/>
          <a:ln w="936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nvGrpSpPr>
          <p:cNvPr id="96261" name="Group 4"/>
          <p:cNvGrpSpPr>
            <a:grpSpLocks/>
          </p:cNvGrpSpPr>
          <p:nvPr/>
        </p:nvGrpSpPr>
        <p:grpSpPr bwMode="auto">
          <a:xfrm>
            <a:off x="685800" y="4267200"/>
            <a:ext cx="7770813" cy="3854450"/>
            <a:chOff x="432" y="739"/>
            <a:chExt cx="4895" cy="18922"/>
          </a:xfrm>
        </p:grpSpPr>
        <p:sp>
          <p:nvSpPr>
            <p:cNvPr id="96262" name="AutoShape 5"/>
            <p:cNvSpPr>
              <a:spLocks noChangeArrowheads="1"/>
            </p:cNvSpPr>
            <p:nvPr/>
          </p:nvSpPr>
          <p:spPr bwMode="auto">
            <a:xfrm>
              <a:off x="432" y="2016"/>
              <a:ext cx="4895" cy="1775"/>
            </a:xfrm>
            <a:prstGeom prst="roundRect">
              <a:avLst>
                <a:gd name="adj" fmla="val 5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6263" name="Text Box 6"/>
            <p:cNvSpPr txBox="1">
              <a:spLocks noChangeArrowheads="1"/>
            </p:cNvSpPr>
            <p:nvPr/>
          </p:nvSpPr>
          <p:spPr bwMode="auto">
            <a:xfrm>
              <a:off x="432" y="739"/>
              <a:ext cx="4895" cy="18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marL="4572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1pPr>
              <a:lvl2pPr marL="914400" indent="-4572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2pPr>
              <a:lvl3pPr marL="11430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3pPr>
              <a:lvl4pPr marL="16002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4pPr>
              <a:lvl5pPr marL="2057400" indent="-228600" eaLnBrk="0" hangingPunc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chemeClr val="tx1"/>
                  </a:solidFill>
                  <a:latin typeface="Times New Roman" pitchFamily="18" charset="0"/>
                </a:defRPr>
              </a:lvl9pPr>
            </a:lstStyle>
            <a:p>
              <a:pPr eaLnBrk="1" hangingPunct="1">
                <a:lnSpc>
                  <a:spcPct val="93000"/>
                </a:lnSpc>
                <a:spcBef>
                  <a:spcPts val="600"/>
                </a:spcBef>
                <a:buClr>
                  <a:srgbClr val="33CC33"/>
                </a:buClr>
                <a:buSzPct val="150000"/>
                <a:buFont typeface="Arial" charset="0"/>
                <a:buChar char="•"/>
              </a:pPr>
              <a:r>
                <a:rPr lang="en-GB" dirty="0">
                  <a:latin typeface="Arial" charset="0"/>
                </a:rPr>
                <a:t>Can be very effective</a:t>
              </a:r>
            </a:p>
            <a:p>
              <a:pPr eaLnBrk="1" hangingPunct="1">
                <a:spcBef>
                  <a:spcPts val="600"/>
                </a:spcBef>
                <a:buClr>
                  <a:srgbClr val="33CC33"/>
                </a:buClr>
                <a:buSzPct val="150000"/>
                <a:buFont typeface="Arial" charset="0"/>
                <a:buChar char="•"/>
              </a:pPr>
              <a:r>
                <a:rPr lang="en-GB" dirty="0">
                  <a:latin typeface="Arial" charset="0"/>
                </a:rPr>
                <a:t>Should be tried whenever hill-climbing is used</a:t>
              </a:r>
            </a:p>
            <a:p>
              <a:pPr eaLnBrk="1" hangingPunct="1">
                <a:spcBef>
                  <a:spcPts val="600"/>
                </a:spcBef>
                <a:buClr>
                  <a:srgbClr val="33CC33"/>
                </a:buClr>
                <a:buSzPct val="150000"/>
                <a:buFont typeface="Arial" charset="0"/>
                <a:buChar char="•"/>
              </a:pPr>
              <a:r>
                <a:rPr lang="en-US" dirty="0">
                  <a:latin typeface="Arial" charset="0"/>
                  <a:cs typeface="Arial" charset="0"/>
                </a:rPr>
                <a:t>Fast, easy to implement;  works well for many applications where the solution space surface is not too “bumpy” (i.e., not too many local maxima)</a:t>
              </a:r>
            </a:p>
            <a:p>
              <a:pPr eaLnBrk="1" hangingPunct="1">
                <a:spcBef>
                  <a:spcPts val="600"/>
                </a:spcBef>
                <a:buClr>
                  <a:srgbClr val="33CC33"/>
                </a:buClr>
                <a:buSzPct val="150000"/>
                <a:buFont typeface="Arial" charset="0"/>
                <a:buChar char="•"/>
              </a:pPr>
              <a:endParaRPr lang="en-GB" dirty="0">
                <a:latin typeface="Arial" charset="0"/>
              </a:endParaRPr>
            </a:p>
            <a:p>
              <a:pPr eaLnBrk="1" hangingPunct="1">
                <a:spcBef>
                  <a:spcPts val="600"/>
                </a:spcBef>
                <a:buClr>
                  <a:srgbClr val="33CC33"/>
                </a:buClr>
                <a:buSzPct val="150000"/>
                <a:buFont typeface="Arial" charset="0"/>
                <a:buNone/>
              </a:pPr>
              <a:endParaRPr lang="en-GB" dirty="0">
                <a:latin typeface="Arial" charset="0"/>
              </a:endParaRPr>
            </a:p>
            <a:p>
              <a:pPr lvl="1" eaLnBrk="1" hangingPunct="1">
                <a:spcBef>
                  <a:spcPts val="600"/>
                </a:spcBef>
                <a:buClr>
                  <a:srgbClr val="0000FF"/>
                </a:buClr>
                <a:buSzPct val="100000"/>
                <a:buFont typeface="Arial" charset="0"/>
                <a:buNone/>
              </a:pPr>
              <a:endParaRPr lang="en-GB" dirty="0">
                <a:solidFill>
                  <a:srgbClr val="000000"/>
                </a:solidFill>
                <a:latin typeface="Arial" charset="0"/>
              </a:endParaRPr>
            </a:p>
            <a:p>
              <a:pPr eaLnBrk="1" hangingPunct="1">
                <a:spcBef>
                  <a:spcPts val="600"/>
                </a:spcBef>
                <a:buClr>
                  <a:srgbClr val="33CC33"/>
                </a:buClr>
                <a:buSzPct val="150000"/>
                <a:buFont typeface="Wingdings" pitchFamily="2" charset="2"/>
                <a:buNone/>
              </a:pPr>
              <a:endParaRPr lang="en-GB" dirty="0">
                <a:solidFill>
                  <a:srgbClr val="000000"/>
                </a:solidFill>
                <a:latin typeface="Arial" charset="0"/>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274638"/>
            <a:ext cx="8229600" cy="1020762"/>
          </a:xfrm>
        </p:spPr>
        <p:txBody>
          <a:bodyPr/>
          <a:lstStyle/>
          <a:p>
            <a:pPr eaLnBrk="1" hangingPunct="1"/>
            <a:r>
              <a:rPr lang="en-US"/>
              <a:t>Hill-Climbing with Restarts</a:t>
            </a:r>
          </a:p>
        </p:txBody>
      </p:sp>
      <p:sp>
        <p:nvSpPr>
          <p:cNvPr id="97283" name="Rectangle 3"/>
          <p:cNvSpPr>
            <a:spLocks noGrp="1" noChangeArrowheads="1"/>
          </p:cNvSpPr>
          <p:nvPr>
            <p:ph idx="1"/>
          </p:nvPr>
        </p:nvSpPr>
        <p:spPr>
          <a:xfrm>
            <a:off x="838200" y="1600200"/>
            <a:ext cx="7543800" cy="4724400"/>
          </a:xfrm>
        </p:spPr>
        <p:txBody>
          <a:bodyPr/>
          <a:lstStyle/>
          <a:p>
            <a:pPr eaLnBrk="1" hangingPunct="1"/>
            <a:r>
              <a:rPr lang="en-US"/>
              <a:t>Run HC multiple times (independently) with randomly generated start solutions</a:t>
            </a:r>
          </a:p>
          <a:p>
            <a:pPr eaLnBrk="1" hangingPunct="1"/>
            <a:r>
              <a:rPr lang="en-US"/>
              <a:t>Use best solution found</a:t>
            </a:r>
          </a:p>
          <a:p>
            <a:pPr eaLnBrk="1" hangingPunct="1"/>
            <a:r>
              <a:rPr lang="en-US"/>
              <a:t>Fast, easy to implement, works well for many applications where the solution space surface is not too “bumpy” (i.e., not too many local maxima)</a:t>
            </a:r>
          </a:p>
          <a:p>
            <a:pPr eaLnBrk="1" hangingPunct="1"/>
            <a:endParaRPr 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Find Path from Arad to Bucharest</a:t>
            </a:r>
          </a:p>
        </p:txBody>
      </p:sp>
      <p:pic>
        <p:nvPicPr>
          <p:cNvPr id="4" name="Content Placeholder 3"/>
          <p:cNvPicPr>
            <a:picLocks noGrp="1" noChangeAspect="1"/>
          </p:cNvPicPr>
          <p:nvPr>
            <p:ph idx="1"/>
          </p:nvPr>
        </p:nvPicPr>
        <p:blipFill>
          <a:blip r:embed="rId2"/>
          <a:srcRect l="-4827" r="-4827"/>
          <a:stretch>
            <a:fillRect/>
          </a:stretch>
        </p:blipFill>
        <p:spPr>
          <a:xfrm>
            <a:off x="41535" y="1600200"/>
            <a:ext cx="9144640" cy="5029200"/>
          </a:xfrm>
        </p:spPr>
      </p:pic>
    </p:spTree>
    <p:extLst>
      <p:ext uri="{BB962C8B-B14F-4D97-AF65-F5344CB8AC3E}">
        <p14:creationId xmlns:p14="http://schemas.microsoft.com/office/powerpoint/2010/main" val="1359575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t>Escaping Local Maxima</a:t>
            </a:r>
          </a:p>
        </p:txBody>
      </p:sp>
      <p:sp>
        <p:nvSpPr>
          <p:cNvPr id="676867" name="Rectangle 3"/>
          <p:cNvSpPr>
            <a:spLocks noGrp="1" noChangeArrowheads="1"/>
          </p:cNvSpPr>
          <p:nvPr>
            <p:ph idx="1"/>
          </p:nvPr>
        </p:nvSpPr>
        <p:spPr/>
        <p:txBody>
          <a:bodyPr rtlCol="0">
            <a:normAutofit lnSpcReduction="10000"/>
          </a:bodyPr>
          <a:lstStyle/>
          <a:p>
            <a:pPr eaLnBrk="1" fontAlgn="auto" hangingPunct="1">
              <a:spcAft>
                <a:spcPts val="0"/>
              </a:spcAft>
              <a:defRPr/>
            </a:pPr>
            <a:r>
              <a:rPr lang="en-US" dirty="0"/>
              <a:t>HC gets stuck at a local maximum, limiting</a:t>
            </a:r>
            <a:br>
              <a:rPr lang="en-US" dirty="0"/>
            </a:br>
            <a:r>
              <a:rPr lang="en-US" dirty="0"/>
              <a:t> the quality of the solution found</a:t>
            </a:r>
          </a:p>
          <a:p>
            <a:pPr marL="457200" indent="-457200" eaLnBrk="1" fontAlgn="auto" hangingPunct="1">
              <a:spcAft>
                <a:spcPts val="0"/>
              </a:spcAft>
              <a:buFont typeface="Arial" pitchFamily="34" charset="0"/>
              <a:buChar char="•"/>
              <a:defRPr/>
            </a:pPr>
            <a:r>
              <a:rPr lang="en-US" dirty="0"/>
              <a:t>Two ways to modify HC:</a:t>
            </a:r>
          </a:p>
          <a:p>
            <a:pPr marL="914400" lvl="1" indent="-457200" eaLnBrk="1" fontAlgn="auto" hangingPunct="1">
              <a:spcAft>
                <a:spcPts val="0"/>
              </a:spcAft>
              <a:buFontTx/>
              <a:buAutoNum type="arabicPeriod"/>
              <a:defRPr/>
            </a:pPr>
            <a:r>
              <a:rPr lang="en-US" dirty="0"/>
              <a:t>choice of neighborhood</a:t>
            </a:r>
          </a:p>
          <a:p>
            <a:pPr marL="914400" lvl="1" indent="-457200" eaLnBrk="1" fontAlgn="auto" hangingPunct="1">
              <a:spcAft>
                <a:spcPts val="0"/>
              </a:spcAft>
              <a:buFontTx/>
              <a:buAutoNum type="arabicPeriod"/>
              <a:defRPr/>
            </a:pPr>
            <a:r>
              <a:rPr lang="en-US" dirty="0"/>
              <a:t>criterion for deciding to move to neighbor</a:t>
            </a:r>
          </a:p>
          <a:p>
            <a:pPr marL="457200" indent="-457200" eaLnBrk="1" fontAlgn="auto" hangingPunct="1">
              <a:spcAft>
                <a:spcPts val="0"/>
              </a:spcAft>
              <a:buFont typeface="Arial" pitchFamily="34" charset="0"/>
              <a:buChar char="•"/>
              <a:defRPr/>
            </a:pPr>
            <a:r>
              <a:rPr lang="en-US" dirty="0"/>
              <a:t>For example:</a:t>
            </a:r>
          </a:p>
          <a:p>
            <a:pPr marL="914400" lvl="1" indent="-457200" eaLnBrk="1" fontAlgn="auto" hangingPunct="1">
              <a:spcAft>
                <a:spcPts val="0"/>
              </a:spcAft>
              <a:buFontTx/>
              <a:buAutoNum type="arabicPeriod"/>
              <a:defRPr/>
            </a:pPr>
            <a:r>
              <a:rPr lang="en-US" dirty="0"/>
              <a:t>choose neighbor randomly</a:t>
            </a:r>
          </a:p>
          <a:p>
            <a:pPr marL="914400" lvl="1" indent="-457200" eaLnBrk="1" fontAlgn="auto" hangingPunct="1">
              <a:spcAft>
                <a:spcPts val="0"/>
              </a:spcAft>
              <a:buFontTx/>
              <a:buAutoNum type="arabicPeriod"/>
              <a:defRPr/>
            </a:pPr>
            <a:r>
              <a:rPr lang="en-US" dirty="0"/>
              <a:t>move to neighbor if it is better or, if it </a:t>
            </a:r>
            <a:r>
              <a:rPr lang="en-US" b="1" i="1" dirty="0"/>
              <a:t>isn't</a:t>
            </a:r>
            <a:r>
              <a:rPr lang="en-US" dirty="0"/>
              <a:t>, move with some probability, </a:t>
            </a:r>
            <a:r>
              <a:rPr lang="en-US" i="1" dirty="0">
                <a:latin typeface="Palatino" pitchFamily="18" charset="0"/>
              </a:rPr>
              <a:t>p</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686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68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68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686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686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768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1"/>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Variations on Hill-Climbing</a:t>
            </a:r>
          </a:p>
        </p:txBody>
      </p:sp>
      <p:sp>
        <p:nvSpPr>
          <p:cNvPr id="99331" name="Rectangle 2"/>
          <p:cNvSpPr>
            <a:spLocks noGrp="1" noChangeArrowheads="1"/>
          </p:cNvSpPr>
          <p:nvPr>
            <p:ph type="body" idx="1"/>
          </p:nvPr>
        </p:nvSpPr>
        <p:spPr>
          <a:xfrm>
            <a:off x="685800" y="1066800"/>
            <a:ext cx="7924800" cy="22098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sz="2800" b="1" dirty="0">
                <a:latin typeface="Arial" charset="0"/>
                <a:cs typeface="Arial" charset="0"/>
              </a:rPr>
              <a:t>Question</a:t>
            </a:r>
            <a:r>
              <a:rPr lang="en-GB" sz="2800" dirty="0">
                <a:latin typeface="Arial" charset="0"/>
                <a:cs typeface="Arial" charset="0"/>
              </a:rPr>
              <a:t>: How do we make hill-climbing less greedy?</a:t>
            </a:r>
          </a:p>
          <a:p>
            <a:pPr lvl="1" eaLnBrk="1" hangingPunct="1">
              <a:buFont typeface="Arial"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b="1" dirty="0">
                <a:latin typeface="Arial" charset="0"/>
                <a:cs typeface="Arial" charset="0"/>
              </a:rPr>
              <a:t>Stochastic Hill-Climbing</a:t>
            </a:r>
          </a:p>
          <a:p>
            <a:pPr lvl="2"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Arial" charset="0"/>
                <a:cs typeface="Arial" charset="0"/>
              </a:rPr>
              <a:t>Randomly select among the </a:t>
            </a:r>
            <a:r>
              <a:rPr lang="en-GB" dirty="0" err="1">
                <a:latin typeface="Arial" charset="0"/>
                <a:cs typeface="Arial" charset="0"/>
              </a:rPr>
              <a:t>neighbors</a:t>
            </a:r>
            <a:endParaRPr lang="en-GB" dirty="0">
              <a:latin typeface="Arial" charset="0"/>
              <a:cs typeface="Arial" charset="0"/>
            </a:endParaRPr>
          </a:p>
          <a:p>
            <a:pPr lvl="2"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latin typeface="Arial" charset="0"/>
                <a:cs typeface="Arial" charset="0"/>
              </a:rPr>
              <a:t>The better, the more likely</a:t>
            </a:r>
          </a:p>
        </p:txBody>
      </p:sp>
      <p:grpSp>
        <p:nvGrpSpPr>
          <p:cNvPr id="99332" name="Group 3"/>
          <p:cNvGrpSpPr>
            <a:grpSpLocks/>
          </p:cNvGrpSpPr>
          <p:nvPr/>
        </p:nvGrpSpPr>
        <p:grpSpPr bwMode="auto">
          <a:xfrm>
            <a:off x="717550" y="3505200"/>
            <a:ext cx="7923213" cy="2817813"/>
            <a:chOff x="432" y="1920"/>
            <a:chExt cx="4991" cy="1775"/>
          </a:xfrm>
        </p:grpSpPr>
        <p:sp>
          <p:nvSpPr>
            <p:cNvPr id="99333" name="AutoShape 4"/>
            <p:cNvSpPr>
              <a:spLocks noChangeArrowheads="1"/>
            </p:cNvSpPr>
            <p:nvPr/>
          </p:nvSpPr>
          <p:spPr bwMode="auto">
            <a:xfrm>
              <a:off x="432" y="1920"/>
              <a:ext cx="4991" cy="1775"/>
            </a:xfrm>
            <a:prstGeom prst="roundRect">
              <a:avLst>
                <a:gd name="adj" fmla="val 5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9334" name="Text Box 5"/>
            <p:cNvSpPr txBox="1">
              <a:spLocks noChangeArrowheads="1"/>
            </p:cNvSpPr>
            <p:nvPr/>
          </p:nvSpPr>
          <p:spPr bwMode="auto">
            <a:xfrm>
              <a:off x="432" y="1920"/>
              <a:ext cx="4991" cy="1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lvl1pPr marL="342900" indent="-3429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1pPr>
              <a:lvl2pPr marL="800100" indent="-3429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2pPr>
              <a:lvl3pPr marL="11430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3pPr>
              <a:lvl4pPr marL="16002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4pPr>
              <a:lvl5pPr marL="2057400" indent="-228600" eaLnBrk="0" hangingPunc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chemeClr val="tx1"/>
                  </a:solidFill>
                  <a:latin typeface="Times New Roman" pitchFamily="18" charset="0"/>
                </a:defRPr>
              </a:lvl9pPr>
            </a:lstStyle>
            <a:p>
              <a:pPr eaLnBrk="1" hangingPunct="1">
                <a:lnSpc>
                  <a:spcPct val="93000"/>
                </a:lnSpc>
                <a:spcBef>
                  <a:spcPts val="600"/>
                </a:spcBef>
                <a:buClr>
                  <a:schemeClr val="tx1"/>
                </a:buClr>
                <a:buSzPct val="150000"/>
                <a:buFont typeface="Arial" charset="0"/>
                <a:buChar char="•"/>
              </a:pPr>
              <a:r>
                <a:rPr lang="en-GB" b="1" dirty="0">
                  <a:latin typeface="Arial" charset="0"/>
                </a:rPr>
                <a:t>Question</a:t>
              </a:r>
              <a:r>
                <a:rPr lang="en-GB" dirty="0">
                  <a:latin typeface="Arial" charset="0"/>
                </a:rPr>
                <a:t>: What if the </a:t>
              </a:r>
              <a:r>
                <a:rPr lang="en-GB" dirty="0" err="1">
                  <a:latin typeface="Arial" charset="0"/>
                </a:rPr>
                <a:t>neighborhood</a:t>
              </a:r>
              <a:r>
                <a:rPr lang="en-GB" dirty="0">
                  <a:latin typeface="Arial" charset="0"/>
                </a:rPr>
                <a:t> is too large to easily compute?  (e.g., N-queens and we need to pick both the column and the row within it)</a:t>
              </a:r>
            </a:p>
            <a:p>
              <a:pPr lvl="1" eaLnBrk="1" hangingPunct="1">
                <a:spcBef>
                  <a:spcPts val="600"/>
                </a:spcBef>
                <a:buClr>
                  <a:srgbClr val="0000FF"/>
                </a:buClr>
                <a:buSzPct val="100000"/>
                <a:buFont typeface="Arial" charset="0"/>
                <a:buChar char="•"/>
              </a:pPr>
              <a:r>
                <a:rPr lang="en-GB" b="1" dirty="0">
                  <a:solidFill>
                    <a:srgbClr val="000000"/>
                  </a:solidFill>
                  <a:latin typeface="Arial" charset="0"/>
                </a:rPr>
                <a:t>First-choice hill-climbing</a:t>
              </a:r>
            </a:p>
            <a:p>
              <a:pPr lvl="2" eaLnBrk="1" hangingPunct="1">
                <a:spcBef>
                  <a:spcPts val="500"/>
                </a:spcBef>
                <a:buClr>
                  <a:srgbClr val="FF0000"/>
                </a:buClr>
                <a:buSzPct val="100000"/>
                <a:buFont typeface="Arial" charset="0"/>
                <a:buChar char="•"/>
              </a:pPr>
              <a:r>
                <a:rPr lang="en-GB" dirty="0">
                  <a:solidFill>
                    <a:srgbClr val="000000"/>
                  </a:solidFill>
                  <a:latin typeface="Arial" charset="0"/>
                </a:rPr>
                <a:t>Randomly generate </a:t>
              </a:r>
              <a:r>
                <a:rPr lang="en-GB" dirty="0" err="1">
                  <a:solidFill>
                    <a:srgbClr val="000000"/>
                  </a:solidFill>
                  <a:latin typeface="Arial" charset="0"/>
                </a:rPr>
                <a:t>neighbors</a:t>
              </a:r>
              <a:r>
                <a:rPr lang="en-GB" dirty="0">
                  <a:solidFill>
                    <a:srgbClr val="000000"/>
                  </a:solidFill>
                  <a:latin typeface="Arial" charset="0"/>
                </a:rPr>
                <a:t>, one at a time</a:t>
              </a:r>
            </a:p>
            <a:p>
              <a:pPr lvl="2" eaLnBrk="1" hangingPunct="1">
                <a:spcBef>
                  <a:spcPts val="500"/>
                </a:spcBef>
                <a:buClr>
                  <a:srgbClr val="FF0000"/>
                </a:buClr>
                <a:buSzPct val="100000"/>
                <a:buFont typeface="Arial" charset="0"/>
                <a:buChar char="•"/>
              </a:pPr>
              <a:r>
                <a:rPr lang="en-GB" dirty="0">
                  <a:solidFill>
                    <a:srgbClr val="000000"/>
                  </a:solidFill>
                  <a:latin typeface="Arial" charset="0"/>
                </a:rPr>
                <a:t>If </a:t>
              </a:r>
              <a:r>
                <a:rPr lang="en-GB" dirty="0" err="1">
                  <a:solidFill>
                    <a:srgbClr val="000000"/>
                  </a:solidFill>
                  <a:latin typeface="Arial" charset="0"/>
                </a:rPr>
                <a:t>neighbor</a:t>
              </a:r>
              <a:r>
                <a:rPr lang="en-GB" dirty="0">
                  <a:solidFill>
                    <a:srgbClr val="000000"/>
                  </a:solidFill>
                  <a:latin typeface="Arial" charset="0"/>
                </a:rPr>
                <a:t> is better, take the move</a:t>
              </a: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933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33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t>Life Lesson #237</a:t>
            </a:r>
          </a:p>
        </p:txBody>
      </p:sp>
      <p:sp>
        <p:nvSpPr>
          <p:cNvPr id="100355" name="Rectangle 3"/>
          <p:cNvSpPr>
            <a:spLocks noGrp="1" noChangeArrowheads="1"/>
          </p:cNvSpPr>
          <p:nvPr>
            <p:ph idx="1"/>
          </p:nvPr>
        </p:nvSpPr>
        <p:spPr>
          <a:xfrm>
            <a:off x="838200" y="1905000"/>
            <a:ext cx="7467600" cy="4038600"/>
          </a:xfrm>
        </p:spPr>
        <p:txBody>
          <a:bodyPr/>
          <a:lstStyle/>
          <a:p>
            <a:pPr marL="0" indent="0" eaLnBrk="1" hangingPunct="1">
              <a:buNone/>
            </a:pPr>
            <a:r>
              <a:rPr lang="en-US" b="1" dirty="0"/>
              <a:t>Sometimes one needs to temporarily step backward in order to move forward</a:t>
            </a:r>
          </a:p>
          <a:p>
            <a:pPr eaLnBrk="1" hangingPunct="1"/>
            <a:endParaRPr lang="en-US" dirty="0"/>
          </a:p>
          <a:p>
            <a:pPr marL="0" indent="0" eaLnBrk="1" hangingPunct="1">
              <a:buNone/>
            </a:pPr>
            <a:r>
              <a:rPr lang="en-US" dirty="0"/>
              <a:t>Lesson applied to iterative, local search:</a:t>
            </a:r>
          </a:p>
          <a:p>
            <a:pPr lvl="1" eaLnBrk="1" hangingPunct="1"/>
            <a:r>
              <a:rPr lang="en-US" sz="3200" dirty="0"/>
              <a:t>Sometimes one needs to move to an </a:t>
            </a:r>
            <a:r>
              <a:rPr lang="en-US" sz="3200" i="1" dirty="0"/>
              <a:t>inferior neighbor</a:t>
            </a:r>
            <a:r>
              <a:rPr lang="en-US" sz="3200" dirty="0"/>
              <a:t> in order to escape a local optimum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5800" y="304800"/>
            <a:ext cx="8077200" cy="762000"/>
          </a:xfrm>
        </p:spPr>
        <p:txBody>
          <a:bodyPr/>
          <a:lstStyle/>
          <a:p>
            <a:pPr eaLnBrk="1" hangingPunct="1"/>
            <a:r>
              <a:rPr lang="en-US"/>
              <a:t>Hill-Climbing Example:  SAT</a:t>
            </a:r>
          </a:p>
        </p:txBody>
      </p:sp>
      <p:pic>
        <p:nvPicPr>
          <p:cNvPr id="1013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9200"/>
            <a:ext cx="7772400" cy="2700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ounded Rectangular Callout 1"/>
          <p:cNvSpPr/>
          <p:nvPr/>
        </p:nvSpPr>
        <p:spPr>
          <a:xfrm>
            <a:off x="990600" y="4572000"/>
            <a:ext cx="2057400" cy="533400"/>
          </a:xfrm>
          <a:prstGeom prst="wedgeRoundRectCallout">
            <a:avLst>
              <a:gd name="adj1" fmla="val -29651"/>
              <a:gd name="adj2" fmla="val -232450"/>
              <a:gd name="adj3" fmla="val 16667"/>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1219200" y="4572000"/>
            <a:ext cx="1502259" cy="523220"/>
          </a:xfrm>
          <a:prstGeom prst="rect">
            <a:avLst/>
          </a:prstGeom>
          <a:noFill/>
        </p:spPr>
        <p:txBody>
          <a:bodyPr wrap="none" rtlCol="0">
            <a:spAutoFit/>
          </a:bodyPr>
          <a:lstStyle/>
          <a:p>
            <a:r>
              <a:rPr lang="en-US" sz="2800" dirty="0">
                <a:latin typeface="+mn-lt"/>
              </a:rPr>
              <a:t>5 clauses</a:t>
            </a:r>
          </a:p>
        </p:txBody>
      </p:sp>
      <p:sp>
        <p:nvSpPr>
          <p:cNvPr id="6" name="TextBox 5"/>
          <p:cNvSpPr txBox="1"/>
          <p:nvPr/>
        </p:nvSpPr>
        <p:spPr>
          <a:xfrm>
            <a:off x="4267200" y="4267200"/>
            <a:ext cx="3276600" cy="954107"/>
          </a:xfrm>
          <a:prstGeom prst="rect">
            <a:avLst/>
          </a:prstGeom>
          <a:noFill/>
        </p:spPr>
        <p:txBody>
          <a:bodyPr wrap="square" rtlCol="0">
            <a:spAutoFit/>
          </a:bodyPr>
          <a:lstStyle/>
          <a:p>
            <a:r>
              <a:rPr lang="en-US" sz="2800" dirty="0">
                <a:latin typeface="+mn-lt"/>
              </a:rPr>
              <a:t>5 Boolean variables:  A, B, C, D and E</a:t>
            </a:r>
          </a:p>
        </p:txBody>
      </p:sp>
      <p:sp>
        <p:nvSpPr>
          <p:cNvPr id="3" name="TextBox 2">
            <a:extLst>
              <a:ext uri="{FF2B5EF4-FFF2-40B4-BE49-F238E27FC236}">
                <a16:creationId xmlns:a16="http://schemas.microsoft.com/office/drawing/2014/main" id="{B2240E64-CE4D-D44A-9BA8-A413A950AA2C}"/>
              </a:ext>
            </a:extLst>
          </p:cNvPr>
          <p:cNvSpPr txBox="1"/>
          <p:nvPr/>
        </p:nvSpPr>
        <p:spPr>
          <a:xfrm>
            <a:off x="7010400" y="2601453"/>
            <a:ext cx="1905000" cy="830997"/>
          </a:xfrm>
          <a:prstGeom prst="rect">
            <a:avLst/>
          </a:prstGeom>
          <a:noFill/>
        </p:spPr>
        <p:txBody>
          <a:bodyPr wrap="square" rtlCol="0">
            <a:spAutoFit/>
          </a:bodyPr>
          <a:lstStyle/>
          <a:p>
            <a:r>
              <a:rPr lang="en-US" dirty="0">
                <a:latin typeface="+mn-lt"/>
              </a:rPr>
              <a:t>i.e., A=true, B=false, etc.</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1"/>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t>Variations on Hill-Climbing</a:t>
            </a:r>
          </a:p>
        </p:txBody>
      </p:sp>
      <p:sp>
        <p:nvSpPr>
          <p:cNvPr id="102403" name="Rectangle 2"/>
          <p:cNvSpPr>
            <a:spLocks noGrp="1" noChangeArrowheads="1"/>
          </p:cNvSpPr>
          <p:nvPr>
            <p:ph type="body" idx="1"/>
          </p:nvPr>
        </p:nvSpPr>
        <p:spPr>
          <a:xfrm>
            <a:off x="687388" y="1433513"/>
            <a:ext cx="7772400" cy="3673475"/>
          </a:xfrm>
          <a:ln w="9360">
            <a:solidFill>
              <a:srgbClr val="000000"/>
            </a:solidFill>
            <a:miter lim="800000"/>
            <a:headEnd/>
            <a:tailEnd/>
          </a:ln>
        </p:spPr>
        <p:txBody>
          <a:bodyPr/>
          <a:lstStyle/>
          <a:p>
            <a:pPr marL="514350" indent="-514350" eaLnBrk="1" hangingPunct="1">
              <a:lnSpc>
                <a:spcPct val="93000"/>
              </a:lnSpc>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Pick a random unsatisfied clause</a:t>
            </a:r>
          </a:p>
          <a:p>
            <a:pPr marL="514350" indent="-514350" eaLnBrk="1" hangingPunct="1">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Select and flip a variable from that clause: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With prob. </a:t>
            </a:r>
            <a:r>
              <a:rPr lang="en-GB" i="1" dirty="0"/>
              <a:t>p</a:t>
            </a:r>
            <a:r>
              <a:rPr lang="en-GB" dirty="0"/>
              <a:t>, pick a random variable</a:t>
            </a:r>
          </a:p>
          <a:p>
            <a:pPr lvl="1"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With prob. 1-</a:t>
            </a:r>
            <a:r>
              <a:rPr lang="en-GB" i="1" dirty="0"/>
              <a:t>p</a:t>
            </a:r>
            <a:r>
              <a:rPr lang="en-GB" dirty="0"/>
              <a:t>, pick variable that maximizes the number of satisfied clauses</a:t>
            </a:r>
          </a:p>
          <a:p>
            <a:pPr marL="514350" indent="-514350" eaLnBrk="1" hangingPunct="1">
              <a:buFont typeface="+mj-lt"/>
              <a:buAutoNum type="arabicPeriod"/>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dirty="0"/>
              <a:t>Repeat until solution found or max number of flips attempted</a:t>
            </a:r>
          </a:p>
        </p:txBody>
      </p:sp>
      <p:grpSp>
        <p:nvGrpSpPr>
          <p:cNvPr id="102404" name="Group 3"/>
          <p:cNvGrpSpPr>
            <a:grpSpLocks/>
          </p:cNvGrpSpPr>
          <p:nvPr/>
        </p:nvGrpSpPr>
        <p:grpSpPr bwMode="auto">
          <a:xfrm>
            <a:off x="6477001" y="5146675"/>
            <a:ext cx="2437539" cy="1624013"/>
            <a:chOff x="4070" y="2768"/>
            <a:chExt cx="1332" cy="1023"/>
          </a:xfrm>
        </p:grpSpPr>
        <p:sp>
          <p:nvSpPr>
            <p:cNvPr id="102409" name="AutoShape 4"/>
            <p:cNvSpPr>
              <a:spLocks noChangeArrowheads="1"/>
            </p:cNvSpPr>
            <p:nvPr/>
          </p:nvSpPr>
          <p:spPr bwMode="auto">
            <a:xfrm>
              <a:off x="4070" y="2768"/>
              <a:ext cx="1257" cy="1023"/>
            </a:xfrm>
            <a:prstGeom prst="roundRect">
              <a:avLst>
                <a:gd name="adj" fmla="val 97"/>
              </a:avLst>
            </a:prstGeom>
            <a:noFill/>
            <a:ln w="9360">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410" name="Text Box 5"/>
            <p:cNvSpPr txBox="1">
              <a:spLocks noChangeArrowheads="1"/>
            </p:cNvSpPr>
            <p:nvPr/>
          </p:nvSpPr>
          <p:spPr bwMode="auto">
            <a:xfrm>
              <a:off x="4070" y="2768"/>
              <a:ext cx="1332" cy="10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eaLnBrk="1" hangingPunct="1">
                <a:lnSpc>
                  <a:spcPct val="93000"/>
                </a:lnSpc>
                <a:buClr>
                  <a:srgbClr val="000000"/>
                </a:buClr>
                <a:buSzPct val="100000"/>
                <a:buFont typeface="Times New Roman" pitchFamily="18" charset="0"/>
                <a:buNone/>
              </a:pPr>
              <a:r>
                <a:rPr lang="en-GB" sz="2000" dirty="0"/>
                <a:t>A ∨ ¬B ∨ C</a:t>
              </a:r>
            </a:p>
            <a:p>
              <a:pPr eaLnBrk="1" hangingPunct="1">
                <a:buClr>
                  <a:srgbClr val="000000"/>
                </a:buClr>
                <a:buSzPct val="100000"/>
                <a:buFont typeface="Symbol" pitchFamily="18" charset="2"/>
                <a:buNone/>
              </a:pPr>
              <a:r>
                <a:rPr lang="en-GB" sz="2000" dirty="0"/>
                <a:t>¬A ∨ C ∨ D</a:t>
              </a:r>
            </a:p>
            <a:p>
              <a:pPr eaLnBrk="1" hangingPunct="1">
                <a:buClr>
                  <a:srgbClr val="000000"/>
                </a:buClr>
                <a:buSzPct val="100000"/>
                <a:buFont typeface="Times New Roman" pitchFamily="18" charset="0"/>
                <a:buNone/>
              </a:pPr>
              <a:r>
                <a:rPr lang="en-GB" sz="2000" dirty="0"/>
                <a:t>B ∨ D ∨ ¬E</a:t>
              </a:r>
            </a:p>
            <a:p>
              <a:pPr eaLnBrk="1" hangingPunct="1">
                <a:buClr>
                  <a:srgbClr val="000000"/>
                </a:buClr>
                <a:buSzPct val="100000"/>
              </a:pPr>
              <a:r>
                <a:rPr lang="en-GB" sz="2000" dirty="0"/>
                <a:t>¬C ∨ ¬D ∨ ¬E</a:t>
              </a:r>
            </a:p>
            <a:p>
              <a:pPr eaLnBrk="1" hangingPunct="1">
                <a:buClr>
                  <a:srgbClr val="000000"/>
                </a:buClr>
                <a:buSzPct val="100000"/>
              </a:pPr>
              <a:r>
                <a:rPr lang="en-GB" sz="2000" dirty="0"/>
                <a:t>¬A ∨ ¬C ∨ E</a:t>
              </a:r>
            </a:p>
          </p:txBody>
        </p:sp>
      </p:grpSp>
      <p:grpSp>
        <p:nvGrpSpPr>
          <p:cNvPr id="102405" name="Group 6"/>
          <p:cNvGrpSpPr>
            <a:grpSpLocks/>
          </p:cNvGrpSpPr>
          <p:nvPr/>
        </p:nvGrpSpPr>
        <p:grpSpPr bwMode="auto">
          <a:xfrm>
            <a:off x="687388" y="877888"/>
            <a:ext cx="4364036" cy="558800"/>
            <a:chOff x="433" y="553"/>
            <a:chExt cx="2749" cy="352"/>
          </a:xfrm>
        </p:grpSpPr>
        <p:sp>
          <p:nvSpPr>
            <p:cNvPr id="102407" name="AutoShape 7"/>
            <p:cNvSpPr>
              <a:spLocks noChangeArrowheads="1"/>
            </p:cNvSpPr>
            <p:nvPr/>
          </p:nvSpPr>
          <p:spPr bwMode="auto">
            <a:xfrm>
              <a:off x="433" y="553"/>
              <a:ext cx="1844" cy="2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02408" name="AutoShape 8"/>
            <p:cNvSpPr>
              <a:spLocks noChangeArrowheads="1"/>
            </p:cNvSpPr>
            <p:nvPr/>
          </p:nvSpPr>
          <p:spPr bwMode="auto">
            <a:xfrm>
              <a:off x="433" y="553"/>
              <a:ext cx="2749" cy="352"/>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buClr>
                  <a:srgbClr val="000000"/>
                </a:buClr>
                <a:buSzPct val="100000"/>
                <a:buFont typeface="Arial"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3200" b="1" dirty="0">
                  <a:latin typeface="Arial" charset="0"/>
                </a:rPr>
                <a:t>WALKSAT </a:t>
              </a:r>
              <a:r>
                <a:rPr lang="en-GB" dirty="0">
                  <a:latin typeface="Arial" charset="0"/>
                </a:rPr>
                <a:t>[Selman, 1996]</a:t>
              </a:r>
            </a:p>
          </p:txBody>
        </p:sp>
      </p:grpSp>
      <p:sp>
        <p:nvSpPr>
          <p:cNvPr id="102406" name="Text Box 9"/>
          <p:cNvSpPr txBox="1">
            <a:spLocks noChangeArrowheads="1"/>
          </p:cNvSpPr>
          <p:nvPr/>
        </p:nvSpPr>
        <p:spPr bwMode="auto">
          <a:xfrm>
            <a:off x="609600" y="5410200"/>
            <a:ext cx="5273675" cy="9009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000" tIns="4680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New Roman" pitchFamily="18" charset="0"/>
              </a:defRPr>
            </a:lvl9pPr>
          </a:lstStyle>
          <a:p>
            <a:pPr eaLnBrk="1" hangingPunct="1">
              <a:lnSpc>
                <a:spcPct val="93000"/>
              </a:lnSpc>
              <a:buClr>
                <a:srgbClr val="000000"/>
              </a:buClr>
              <a:buSzPct val="100000"/>
              <a:buFont typeface="Times New Roman" pitchFamily="18" charset="0"/>
              <a:buNone/>
            </a:pPr>
            <a:r>
              <a:rPr lang="en-GB" sz="2800" dirty="0"/>
              <a:t>* This is the best known algorithm for satisfying Boolean formulas</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838200" y="457200"/>
            <a:ext cx="8077200" cy="1219200"/>
          </a:xfrm>
        </p:spPr>
        <p:txBody>
          <a:bodyPr rtlCol="0">
            <a:normAutofit fontScale="90000"/>
          </a:bodyPr>
          <a:lstStyle/>
          <a:p>
            <a:pPr eaLnBrk="1" fontAlgn="auto" hangingPunct="1">
              <a:spcAft>
                <a:spcPts val="0"/>
              </a:spcAft>
              <a:defRPr/>
            </a:pPr>
            <a:r>
              <a:rPr lang="en-US" sz="4900" dirty="0"/>
              <a:t>Simulated Annealing</a:t>
            </a:r>
            <a:br>
              <a:rPr lang="en-US" dirty="0"/>
            </a:br>
            <a:r>
              <a:rPr lang="en-US" dirty="0"/>
              <a:t>(Stochastic Hill-Climbing)</a:t>
            </a:r>
          </a:p>
        </p:txBody>
      </p:sp>
      <p:sp>
        <p:nvSpPr>
          <p:cNvPr id="103427" name="Rectangle 3"/>
          <p:cNvSpPr>
            <a:spLocks noGrp="1" noChangeArrowheads="1"/>
          </p:cNvSpPr>
          <p:nvPr>
            <p:ph idx="1"/>
          </p:nvPr>
        </p:nvSpPr>
        <p:spPr>
          <a:xfrm>
            <a:off x="838200" y="2438400"/>
            <a:ext cx="7543800" cy="3886200"/>
          </a:xfrm>
        </p:spPr>
        <p:txBody>
          <a:bodyPr/>
          <a:lstStyle/>
          <a:p>
            <a:pPr marL="457200" indent="-457200" eaLnBrk="1" hangingPunct="1">
              <a:buFont typeface="Wingdings" pitchFamily="2" charset="2"/>
              <a:buAutoNum type="arabicPeriod"/>
            </a:pPr>
            <a:r>
              <a:rPr lang="en-US" dirty="0"/>
              <a:t>Pick initial state, </a:t>
            </a:r>
            <a:r>
              <a:rPr lang="en-US" i="1" dirty="0"/>
              <a:t>s</a:t>
            </a:r>
          </a:p>
          <a:p>
            <a:pPr marL="457200" indent="-457200" eaLnBrk="1" hangingPunct="1">
              <a:buFont typeface="Wingdings" pitchFamily="2" charset="2"/>
              <a:buAutoNum type="arabicPeriod"/>
            </a:pPr>
            <a:r>
              <a:rPr lang="en-US" dirty="0"/>
              <a:t>Randomly pick state </a:t>
            </a:r>
            <a:r>
              <a:rPr lang="en-US" i="1" dirty="0"/>
              <a:t>t</a:t>
            </a:r>
            <a:r>
              <a:rPr lang="en-US" dirty="0"/>
              <a:t> from neighbors of </a:t>
            </a:r>
            <a:r>
              <a:rPr lang="en-US" i="1" dirty="0"/>
              <a:t>s</a:t>
            </a:r>
          </a:p>
          <a:p>
            <a:pPr marL="457200" indent="-457200" eaLnBrk="1" hangingPunct="1">
              <a:buFont typeface="Wingdings" pitchFamily="2" charset="2"/>
              <a:buAutoNum type="arabicPeriod"/>
            </a:pPr>
            <a:r>
              <a:rPr lang="en-US" b="1" dirty="0"/>
              <a:t>if</a:t>
            </a:r>
            <a:r>
              <a:rPr lang="en-US" dirty="0"/>
              <a:t> </a:t>
            </a:r>
            <a:r>
              <a:rPr lang="en-US" i="1" dirty="0"/>
              <a:t>f</a:t>
            </a:r>
            <a:r>
              <a:rPr lang="en-US" dirty="0"/>
              <a:t>(</a:t>
            </a:r>
            <a:r>
              <a:rPr lang="en-US" i="1" dirty="0"/>
              <a:t>t</a:t>
            </a:r>
            <a:r>
              <a:rPr lang="en-US" dirty="0"/>
              <a:t>) better than </a:t>
            </a:r>
            <a:r>
              <a:rPr lang="en-US" i="1" dirty="0"/>
              <a:t>f</a:t>
            </a:r>
            <a:r>
              <a:rPr lang="en-US" dirty="0"/>
              <a:t>(</a:t>
            </a:r>
            <a:r>
              <a:rPr lang="en-US" i="1" dirty="0"/>
              <a:t>s</a:t>
            </a:r>
            <a:r>
              <a:rPr lang="en-US" dirty="0"/>
              <a:t>)</a:t>
            </a:r>
          </a:p>
          <a:p>
            <a:pPr marL="457200" lvl="1" indent="0" eaLnBrk="1" hangingPunct="1">
              <a:buFont typeface="Arial" charset="0"/>
              <a:buNone/>
            </a:pPr>
            <a:r>
              <a:rPr lang="en-US" b="1" dirty="0"/>
              <a:t>then</a:t>
            </a:r>
            <a:r>
              <a:rPr lang="en-US" dirty="0"/>
              <a:t> </a:t>
            </a:r>
            <a:r>
              <a:rPr lang="en-US" i="1" dirty="0"/>
              <a:t>s</a:t>
            </a:r>
            <a:r>
              <a:rPr lang="en-US" dirty="0"/>
              <a:t> = </a:t>
            </a:r>
            <a:r>
              <a:rPr lang="en-US" i="1" dirty="0"/>
              <a:t>t		// t </a:t>
            </a:r>
            <a:r>
              <a:rPr lang="en-US" dirty="0"/>
              <a:t>better than </a:t>
            </a:r>
            <a:r>
              <a:rPr lang="en-US" i="1" dirty="0"/>
              <a:t>s </a:t>
            </a:r>
            <a:r>
              <a:rPr lang="en-US" dirty="0"/>
              <a:t>so move there</a:t>
            </a:r>
          </a:p>
          <a:p>
            <a:pPr marL="457200" lvl="1" indent="0" eaLnBrk="1" hangingPunct="1">
              <a:buFont typeface="Arial" charset="0"/>
              <a:buNone/>
            </a:pPr>
            <a:r>
              <a:rPr lang="en-US" b="1" dirty="0"/>
              <a:t>else</a:t>
            </a:r>
            <a:r>
              <a:rPr lang="en-US" dirty="0"/>
              <a:t> with small probability  </a:t>
            </a:r>
            <a:r>
              <a:rPr lang="en-US" i="1" dirty="0"/>
              <a:t>s</a:t>
            </a:r>
            <a:r>
              <a:rPr lang="en-US" dirty="0"/>
              <a:t> = </a:t>
            </a:r>
            <a:r>
              <a:rPr lang="en-US" i="1" dirty="0"/>
              <a:t>t</a:t>
            </a:r>
          </a:p>
          <a:p>
            <a:pPr marL="457200" indent="-457200" eaLnBrk="1" hangingPunct="1">
              <a:buFont typeface="Wingdings" pitchFamily="2" charset="2"/>
              <a:buAutoNum type="arabicPeriod"/>
            </a:pPr>
            <a:r>
              <a:rPr lang="en-US" dirty="0" err="1"/>
              <a:t>Goto</a:t>
            </a:r>
            <a:r>
              <a:rPr lang="en-US" dirty="0"/>
              <a:t> Step 2 until some stopping criterion is met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t>Simulated Annealing</a:t>
            </a:r>
          </a:p>
        </p:txBody>
      </p:sp>
      <p:grpSp>
        <p:nvGrpSpPr>
          <p:cNvPr id="104451" name="Group 13"/>
          <p:cNvGrpSpPr>
            <a:grpSpLocks/>
          </p:cNvGrpSpPr>
          <p:nvPr/>
        </p:nvGrpSpPr>
        <p:grpSpPr bwMode="auto">
          <a:xfrm>
            <a:off x="609600" y="1447800"/>
            <a:ext cx="8534400" cy="4976813"/>
            <a:chOff x="914400" y="2254250"/>
            <a:chExt cx="8534400" cy="4564333"/>
          </a:xfrm>
        </p:grpSpPr>
        <p:sp>
          <p:nvSpPr>
            <p:cNvPr id="104453" name="Text Box 3"/>
            <p:cNvSpPr txBox="1">
              <a:spLocks noChangeArrowheads="1"/>
            </p:cNvSpPr>
            <p:nvPr/>
          </p:nvSpPr>
          <p:spPr bwMode="auto">
            <a:xfrm>
              <a:off x="946150" y="2254250"/>
              <a:ext cx="1371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a:latin typeface="Verdana" pitchFamily="34" charset="0"/>
                </a:rPr>
                <a:t>Origin</a:t>
              </a:r>
              <a:r>
                <a:rPr lang="en-US">
                  <a:latin typeface="Verdana" pitchFamily="34" charset="0"/>
                </a:rPr>
                <a:t>:</a:t>
              </a:r>
            </a:p>
          </p:txBody>
        </p:sp>
        <p:sp>
          <p:nvSpPr>
            <p:cNvPr id="104454" name="Text Box 4"/>
            <p:cNvSpPr txBox="1">
              <a:spLocks noChangeArrowheads="1"/>
            </p:cNvSpPr>
            <p:nvPr/>
          </p:nvSpPr>
          <p:spPr bwMode="auto">
            <a:xfrm>
              <a:off x="1457325" y="2751138"/>
              <a:ext cx="7991475" cy="1439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Verdana" pitchFamily="34" charset="0"/>
                </a:rPr>
                <a:t>The annealing process of heated solids –</a:t>
              </a:r>
            </a:p>
            <a:p>
              <a:pPr eaLnBrk="1" hangingPunct="1"/>
              <a:r>
                <a:rPr lang="en-US">
                  <a:latin typeface="Verdana" pitchFamily="34" charset="0"/>
                </a:rPr>
                <a:t>Alloys manage to find a near global minimum energy state when heated and then slowly cooled</a:t>
              </a:r>
            </a:p>
            <a:p>
              <a:pPr eaLnBrk="1" hangingPunct="1"/>
              <a:endParaRPr lang="en-US">
                <a:latin typeface="Verdana" pitchFamily="34" charset="0"/>
              </a:endParaRPr>
            </a:p>
          </p:txBody>
        </p:sp>
        <p:sp>
          <p:nvSpPr>
            <p:cNvPr id="104455" name="Text Box 5"/>
            <p:cNvSpPr txBox="1">
              <a:spLocks noChangeArrowheads="1"/>
            </p:cNvSpPr>
            <p:nvPr/>
          </p:nvSpPr>
          <p:spPr bwMode="auto">
            <a:xfrm>
              <a:off x="914400" y="3962400"/>
              <a:ext cx="183673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a:latin typeface="Verdana" pitchFamily="34" charset="0"/>
                </a:rPr>
                <a:t>Intuition</a:t>
              </a:r>
              <a:r>
                <a:rPr lang="en-US">
                  <a:latin typeface="Verdana" pitchFamily="34" charset="0"/>
                </a:rPr>
                <a:t>:</a:t>
              </a:r>
            </a:p>
          </p:txBody>
        </p:sp>
        <p:sp>
          <p:nvSpPr>
            <p:cNvPr id="104456" name="Text Box 6"/>
            <p:cNvSpPr txBox="1">
              <a:spLocks noChangeArrowheads="1"/>
            </p:cNvSpPr>
            <p:nvPr/>
          </p:nvSpPr>
          <p:spPr bwMode="auto">
            <a:xfrm>
              <a:off x="1524000" y="4495800"/>
              <a:ext cx="6696075" cy="11008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Verdana" pitchFamily="34" charset="0"/>
                </a:rPr>
                <a:t>By allowing occasional ascent in the search process, we might be able to escape the traps of local minima</a:t>
              </a:r>
            </a:p>
          </p:txBody>
        </p:sp>
        <p:sp>
          <p:nvSpPr>
            <p:cNvPr id="104457" name="Text Box 10"/>
            <p:cNvSpPr txBox="1">
              <a:spLocks noChangeArrowheads="1"/>
            </p:cNvSpPr>
            <p:nvPr/>
          </p:nvSpPr>
          <p:spPr bwMode="auto">
            <a:xfrm>
              <a:off x="990600" y="5943600"/>
              <a:ext cx="5548313" cy="8749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b="1"/>
                <a:t>Introduced by Nicholas Metropolis in 1953</a:t>
              </a:r>
            </a:p>
          </p:txBody>
        </p:sp>
      </p:grpSp>
      <p:pic>
        <p:nvPicPr>
          <p:cNvPr id="1044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188" y="4876800"/>
            <a:ext cx="2690812" cy="198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0" y="0"/>
            <a:ext cx="9144000" cy="1143000"/>
          </a:xfrm>
        </p:spPr>
        <p:txBody>
          <a:bodyPr rtlCol="0">
            <a:normAutofit fontScale="90000"/>
          </a:bodyPr>
          <a:lstStyle/>
          <a:p>
            <a:pPr eaLnBrk="1" fontAlgn="auto" hangingPunct="1">
              <a:spcAft>
                <a:spcPts val="0"/>
              </a:spcAft>
              <a:defRPr/>
            </a:pPr>
            <a:r>
              <a:rPr lang="en-US" dirty="0"/>
              <a:t>Consequences of Occasional Bad Moves</a:t>
            </a:r>
          </a:p>
        </p:txBody>
      </p:sp>
      <p:sp>
        <p:nvSpPr>
          <p:cNvPr id="105475" name="Freeform 3"/>
          <p:cNvSpPr>
            <a:spLocks/>
          </p:cNvSpPr>
          <p:nvPr/>
        </p:nvSpPr>
        <p:spPr bwMode="auto">
          <a:xfrm>
            <a:off x="1922463" y="3425825"/>
            <a:ext cx="3595687" cy="1527175"/>
          </a:xfrm>
          <a:custGeom>
            <a:avLst/>
            <a:gdLst>
              <a:gd name="T0" fmla="*/ 0 w 2265"/>
              <a:gd name="T1" fmla="*/ 2147483647 h 962"/>
              <a:gd name="T2" fmla="*/ 2147483647 w 2265"/>
              <a:gd name="T3" fmla="*/ 2147483647 h 962"/>
              <a:gd name="T4" fmla="*/ 2147483647 w 2265"/>
              <a:gd name="T5" fmla="*/ 2147483647 h 962"/>
              <a:gd name="T6" fmla="*/ 2147483647 w 2265"/>
              <a:gd name="T7" fmla="*/ 2147483647 h 962"/>
              <a:gd name="T8" fmla="*/ 2147483647 w 2265"/>
              <a:gd name="T9" fmla="*/ 2147483647 h 962"/>
              <a:gd name="T10" fmla="*/ 2147483647 w 2265"/>
              <a:gd name="T11" fmla="*/ 2147483647 h 962"/>
              <a:gd name="T12" fmla="*/ 2147483647 w 2265"/>
              <a:gd name="T13" fmla="*/ 2147483647 h 962"/>
              <a:gd name="T14" fmla="*/ 2147483647 w 2265"/>
              <a:gd name="T15" fmla="*/ 2147483647 h 962"/>
              <a:gd name="T16" fmla="*/ 2147483647 w 2265"/>
              <a:gd name="T17" fmla="*/ 2147483647 h 962"/>
              <a:gd name="T18" fmla="*/ 2147483647 w 2265"/>
              <a:gd name="T19" fmla="*/ 2147483647 h 962"/>
              <a:gd name="T20" fmla="*/ 2147483647 w 2265"/>
              <a:gd name="T21" fmla="*/ 2147483647 h 962"/>
              <a:gd name="T22" fmla="*/ 2147483647 w 2265"/>
              <a:gd name="T23" fmla="*/ 2147483647 h 962"/>
              <a:gd name="T24" fmla="*/ 2147483647 w 2265"/>
              <a:gd name="T25" fmla="*/ 2147483647 h 962"/>
              <a:gd name="T26" fmla="*/ 2147483647 w 2265"/>
              <a:gd name="T27" fmla="*/ 2147483647 h 962"/>
              <a:gd name="T28" fmla="*/ 2147483647 w 2265"/>
              <a:gd name="T29" fmla="*/ 2147483647 h 962"/>
              <a:gd name="T30" fmla="*/ 2147483647 w 2265"/>
              <a:gd name="T31" fmla="*/ 2147483647 h 962"/>
              <a:gd name="T32" fmla="*/ 2147483647 w 2265"/>
              <a:gd name="T33" fmla="*/ 2147483647 h 962"/>
              <a:gd name="T34" fmla="*/ 2147483647 w 2265"/>
              <a:gd name="T35" fmla="*/ 0 h 9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265"/>
              <a:gd name="T55" fmla="*/ 0 h 962"/>
              <a:gd name="T56" fmla="*/ 2265 w 2265"/>
              <a:gd name="T57" fmla="*/ 962 h 9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265" h="962">
                <a:moveTo>
                  <a:pt x="0" y="97"/>
                </a:moveTo>
                <a:cubicBezTo>
                  <a:pt x="20" y="173"/>
                  <a:pt x="40" y="250"/>
                  <a:pt x="68" y="312"/>
                </a:cubicBezTo>
                <a:cubicBezTo>
                  <a:pt x="96" y="374"/>
                  <a:pt x="133" y="434"/>
                  <a:pt x="166" y="468"/>
                </a:cubicBezTo>
                <a:cubicBezTo>
                  <a:pt x="199" y="502"/>
                  <a:pt x="231" y="523"/>
                  <a:pt x="263" y="517"/>
                </a:cubicBezTo>
                <a:cubicBezTo>
                  <a:pt x="295" y="511"/>
                  <a:pt x="338" y="460"/>
                  <a:pt x="361" y="429"/>
                </a:cubicBezTo>
                <a:cubicBezTo>
                  <a:pt x="384" y="398"/>
                  <a:pt x="381" y="362"/>
                  <a:pt x="400" y="331"/>
                </a:cubicBezTo>
                <a:cubicBezTo>
                  <a:pt x="419" y="300"/>
                  <a:pt x="444" y="262"/>
                  <a:pt x="478" y="244"/>
                </a:cubicBezTo>
                <a:cubicBezTo>
                  <a:pt x="512" y="226"/>
                  <a:pt x="556" y="190"/>
                  <a:pt x="605" y="224"/>
                </a:cubicBezTo>
                <a:cubicBezTo>
                  <a:pt x="654" y="258"/>
                  <a:pt x="704" y="355"/>
                  <a:pt x="771" y="449"/>
                </a:cubicBezTo>
                <a:cubicBezTo>
                  <a:pt x="838" y="543"/>
                  <a:pt x="930" y="706"/>
                  <a:pt x="1005" y="790"/>
                </a:cubicBezTo>
                <a:cubicBezTo>
                  <a:pt x="1080" y="874"/>
                  <a:pt x="1160" y="950"/>
                  <a:pt x="1220" y="956"/>
                </a:cubicBezTo>
                <a:cubicBezTo>
                  <a:pt x="1280" y="962"/>
                  <a:pt x="1324" y="892"/>
                  <a:pt x="1366" y="829"/>
                </a:cubicBezTo>
                <a:cubicBezTo>
                  <a:pt x="1408" y="766"/>
                  <a:pt x="1433" y="625"/>
                  <a:pt x="1474" y="576"/>
                </a:cubicBezTo>
                <a:cubicBezTo>
                  <a:pt x="1515" y="527"/>
                  <a:pt x="1560" y="511"/>
                  <a:pt x="1610" y="537"/>
                </a:cubicBezTo>
                <a:cubicBezTo>
                  <a:pt x="1660" y="563"/>
                  <a:pt x="1729" y="698"/>
                  <a:pt x="1776" y="732"/>
                </a:cubicBezTo>
                <a:cubicBezTo>
                  <a:pt x="1823" y="766"/>
                  <a:pt x="1850" y="770"/>
                  <a:pt x="1894" y="742"/>
                </a:cubicBezTo>
                <a:cubicBezTo>
                  <a:pt x="1938" y="714"/>
                  <a:pt x="1978" y="689"/>
                  <a:pt x="2040" y="566"/>
                </a:cubicBezTo>
                <a:cubicBezTo>
                  <a:pt x="2102" y="443"/>
                  <a:pt x="2183" y="221"/>
                  <a:pt x="2265" y="0"/>
                </a:cubicBezTo>
              </a:path>
            </a:pathLst>
          </a:custGeom>
          <a:noFill/>
          <a:ln w="9525" cap="flat" cmpd="sng">
            <a:solidFill>
              <a:schemeClr val="tx1"/>
            </a:solidFill>
            <a:prstDash val="solid"/>
            <a:miter lim="800000"/>
            <a:headEnd type="none" w="med" len="med"/>
            <a:tailEnd type="none" w="med" len="med"/>
          </a:ln>
          <a:extLst>
            <a:ext uri="{909E8E84-426E-40dd-AFC4-6F175D3DCCD1}">
              <a14:hiddenFill xmlns:a14="http://schemas.microsoft.com/office/drawing/2010/main" xmlns="">
                <a:solidFill>
                  <a:srgbClr val="FFFFFF"/>
                </a:solidFill>
              </a14:hiddenFill>
            </a:ext>
          </a:extLst>
        </p:spPr>
        <p:txBody>
          <a:bodyPr wrap="none"/>
          <a:lstStyle/>
          <a:p>
            <a:endParaRPr lang="en-US"/>
          </a:p>
        </p:txBody>
      </p:sp>
      <p:sp>
        <p:nvSpPr>
          <p:cNvPr id="105476" name="Line 4"/>
          <p:cNvSpPr>
            <a:spLocks noChangeShapeType="1"/>
          </p:cNvSpPr>
          <p:nvPr/>
        </p:nvSpPr>
        <p:spPr bwMode="auto">
          <a:xfrm flipV="1">
            <a:off x="2339975" y="3967163"/>
            <a:ext cx="155575" cy="29527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77" name="Line 5"/>
          <p:cNvSpPr>
            <a:spLocks noChangeShapeType="1"/>
          </p:cNvSpPr>
          <p:nvPr/>
        </p:nvSpPr>
        <p:spPr bwMode="auto">
          <a:xfrm flipV="1">
            <a:off x="2495550" y="3719513"/>
            <a:ext cx="247650" cy="2635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78" name="Line 6"/>
          <p:cNvSpPr>
            <a:spLocks noChangeShapeType="1"/>
          </p:cNvSpPr>
          <p:nvPr/>
        </p:nvSpPr>
        <p:spPr bwMode="auto">
          <a:xfrm>
            <a:off x="2743200" y="3719513"/>
            <a:ext cx="279400" cy="46037"/>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79" name="Line 7"/>
          <p:cNvSpPr>
            <a:spLocks noChangeShapeType="1"/>
          </p:cNvSpPr>
          <p:nvPr/>
        </p:nvSpPr>
        <p:spPr bwMode="auto">
          <a:xfrm flipV="1">
            <a:off x="3889375" y="4665663"/>
            <a:ext cx="187325" cy="2635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80" name="Line 8"/>
          <p:cNvSpPr>
            <a:spLocks noChangeShapeType="1"/>
          </p:cNvSpPr>
          <p:nvPr/>
        </p:nvSpPr>
        <p:spPr bwMode="auto">
          <a:xfrm flipV="1">
            <a:off x="4090988" y="4278313"/>
            <a:ext cx="155575" cy="3873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81" name="Line 9"/>
          <p:cNvSpPr>
            <a:spLocks noChangeShapeType="1"/>
          </p:cNvSpPr>
          <p:nvPr/>
        </p:nvSpPr>
        <p:spPr bwMode="auto">
          <a:xfrm flipV="1">
            <a:off x="4246563" y="4214813"/>
            <a:ext cx="279400" cy="635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xmlns="">
                <a:noFill/>
              </a14:hiddenFill>
            </a:ext>
          </a:extLst>
        </p:spPr>
        <p:txBody>
          <a:bodyPr wrap="none"/>
          <a:lstStyle/>
          <a:p>
            <a:endParaRPr lang="en-US"/>
          </a:p>
        </p:txBody>
      </p:sp>
      <p:sp>
        <p:nvSpPr>
          <p:cNvPr id="105482" name="Rectangle 10"/>
          <p:cNvSpPr>
            <a:spLocks noChangeArrowheads="1"/>
          </p:cNvSpPr>
          <p:nvPr/>
        </p:nvSpPr>
        <p:spPr bwMode="auto">
          <a:xfrm>
            <a:off x="2286000" y="2819400"/>
            <a:ext cx="2293938" cy="790575"/>
          </a:xfrm>
          <a:prstGeom prst="rect">
            <a:avLst/>
          </a:prstGeom>
          <a:solidFill>
            <a:schemeClr val="accent1"/>
          </a:solidFill>
          <a:ln w="9525">
            <a:solidFill>
              <a:schemeClr val="tx1"/>
            </a:solidFill>
            <a:miter lim="800000"/>
            <a:headEnd/>
            <a:tailEnd/>
          </a:ln>
        </p:spPr>
        <p:txBody>
          <a:bodyPr wrap="none" anchor="ctr"/>
          <a:lstStyle/>
          <a:p>
            <a:pPr algn="ctr"/>
            <a:r>
              <a:rPr lang="en-US" sz="1800" dirty="0">
                <a:latin typeface="Verdana" pitchFamily="34" charset="0"/>
              </a:rPr>
              <a:t>Helps escape</a:t>
            </a:r>
          </a:p>
          <a:p>
            <a:pPr algn="ctr"/>
            <a:r>
              <a:rPr lang="en-US" sz="1800" dirty="0">
                <a:latin typeface="Verdana" pitchFamily="34" charset="0"/>
              </a:rPr>
              <a:t>local optima</a:t>
            </a:r>
          </a:p>
        </p:txBody>
      </p:sp>
      <p:sp>
        <p:nvSpPr>
          <p:cNvPr id="105483" name="Text Box 11"/>
          <p:cNvSpPr txBox="1">
            <a:spLocks noChangeArrowheads="1"/>
          </p:cNvSpPr>
          <p:nvPr/>
        </p:nvSpPr>
        <p:spPr bwMode="auto">
          <a:xfrm>
            <a:off x="152400" y="1676400"/>
            <a:ext cx="8915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Verdana" pitchFamily="34" charset="0"/>
              </a:rPr>
              <a:t>Desired effect (when searching for a global </a:t>
            </a:r>
            <a:r>
              <a:rPr lang="en-US" b="1" dirty="0">
                <a:latin typeface="Verdana" pitchFamily="34" charset="0"/>
              </a:rPr>
              <a:t>minimum</a:t>
            </a:r>
            <a:r>
              <a:rPr lang="en-US" dirty="0">
                <a:latin typeface="Verdana" pitchFamily="34" charset="0"/>
              </a:rPr>
              <a:t>):</a:t>
            </a:r>
          </a:p>
        </p:txBody>
      </p:sp>
      <p:sp>
        <p:nvSpPr>
          <p:cNvPr id="105484" name="Rectangle 12"/>
          <p:cNvSpPr>
            <a:spLocks noChangeArrowheads="1"/>
          </p:cNvSpPr>
          <p:nvPr/>
        </p:nvSpPr>
        <p:spPr bwMode="auto">
          <a:xfrm>
            <a:off x="2728119" y="5070349"/>
            <a:ext cx="3316288" cy="711200"/>
          </a:xfrm>
          <a:prstGeom prst="rect">
            <a:avLst/>
          </a:prstGeom>
          <a:solidFill>
            <a:schemeClr val="accent1"/>
          </a:solidFill>
          <a:ln w="9525">
            <a:solidFill>
              <a:schemeClr val="tx1"/>
            </a:solidFill>
            <a:miter lim="800000"/>
            <a:headEnd/>
            <a:tailEnd/>
          </a:ln>
        </p:spPr>
        <p:txBody>
          <a:bodyPr wrap="none" anchor="ctr"/>
          <a:lstStyle/>
          <a:p>
            <a:pPr algn="ctr"/>
            <a:r>
              <a:rPr lang="en-US" sz="1800" dirty="0">
                <a:latin typeface="Verdana" pitchFamily="34" charset="0"/>
              </a:rPr>
              <a:t>But it might pass the global</a:t>
            </a:r>
          </a:p>
          <a:p>
            <a:pPr algn="ctr"/>
            <a:r>
              <a:rPr lang="en-US" sz="1800" dirty="0">
                <a:latin typeface="Verdana" pitchFamily="34" charset="0"/>
              </a:rPr>
              <a:t>optimum after reaching it </a:t>
            </a:r>
          </a:p>
        </p:txBody>
      </p:sp>
      <p:sp>
        <p:nvSpPr>
          <p:cNvPr id="105486" name="Text Box 17"/>
          <p:cNvSpPr txBox="1">
            <a:spLocks noChangeArrowheads="1"/>
          </p:cNvSpPr>
          <p:nvPr/>
        </p:nvSpPr>
        <p:spPr bwMode="auto">
          <a:xfrm>
            <a:off x="6537325" y="3317875"/>
            <a:ext cx="2378075"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800" b="1" dirty="0">
                <a:solidFill>
                  <a:srgbClr val="FF0000"/>
                </a:solidFill>
              </a:rPr>
              <a:t>Idea 1:  Use a small, fixed probability threshold, say, </a:t>
            </a:r>
            <a:r>
              <a:rPr lang="en-US" sz="2800" b="1" i="1" dirty="0">
                <a:solidFill>
                  <a:srgbClr val="FF0000"/>
                </a:solidFill>
              </a:rPr>
              <a:t>p</a:t>
            </a:r>
            <a:r>
              <a:rPr lang="en-US" sz="2800" b="1" dirty="0">
                <a:solidFill>
                  <a:srgbClr val="FF0000"/>
                </a:solidFill>
              </a:rPr>
              <a:t> = 0.1</a:t>
            </a:r>
          </a:p>
        </p:txBody>
      </p:sp>
      <p:sp>
        <p:nvSpPr>
          <p:cNvPr id="15" name="Rounded Rectangular Callout 14"/>
          <p:cNvSpPr/>
          <p:nvPr/>
        </p:nvSpPr>
        <p:spPr>
          <a:xfrm>
            <a:off x="152400" y="2743200"/>
            <a:ext cx="1676400" cy="552938"/>
          </a:xfrm>
          <a:prstGeom prst="wedgeRoundRectCallout">
            <a:avLst>
              <a:gd name="adj1" fmla="val 71242"/>
              <a:gd name="adj2" fmla="val 27164"/>
              <a:gd name="adj3" fmla="val 16667"/>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rPr>
              <a:t>Advantage</a:t>
            </a:r>
          </a:p>
        </p:txBody>
      </p:sp>
      <p:sp>
        <p:nvSpPr>
          <p:cNvPr id="17" name="Rounded Rectangular Callout 16"/>
          <p:cNvSpPr/>
          <p:nvPr/>
        </p:nvSpPr>
        <p:spPr>
          <a:xfrm>
            <a:off x="232611" y="5070349"/>
            <a:ext cx="1905000" cy="552938"/>
          </a:xfrm>
          <a:prstGeom prst="wedgeRoundRectCallout">
            <a:avLst>
              <a:gd name="adj1" fmla="val 76988"/>
              <a:gd name="adj2" fmla="val -10440"/>
              <a:gd name="adj3" fmla="val 16667"/>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lstStyle/>
          <a:p>
            <a:r>
              <a:rPr lang="en-US" dirty="0">
                <a:solidFill>
                  <a:srgbClr val="000000"/>
                </a:solidFill>
              </a:rPr>
              <a:t>Disadvantage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48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0"/>
            <a:ext cx="8229600" cy="1143000"/>
          </a:xfrm>
        </p:spPr>
        <p:txBody>
          <a:bodyPr/>
          <a:lstStyle/>
          <a:p>
            <a:pPr eaLnBrk="1" hangingPunct="1"/>
            <a:r>
              <a:rPr lang="en-US" dirty="0"/>
              <a:t>Escaping Local Optima</a:t>
            </a:r>
          </a:p>
        </p:txBody>
      </p:sp>
      <p:sp>
        <p:nvSpPr>
          <p:cNvPr id="678915" name="Rectangle 3"/>
          <p:cNvSpPr>
            <a:spLocks noGrp="1" noChangeArrowheads="1"/>
          </p:cNvSpPr>
          <p:nvPr>
            <p:ph idx="1"/>
          </p:nvPr>
        </p:nvSpPr>
        <p:spPr>
          <a:xfrm>
            <a:off x="685800" y="1295400"/>
            <a:ext cx="8001000" cy="5181600"/>
          </a:xfrm>
        </p:spPr>
        <p:txBody>
          <a:bodyPr rtlCol="0">
            <a:normAutofit lnSpcReduction="10000"/>
          </a:bodyPr>
          <a:lstStyle/>
          <a:p>
            <a:pPr eaLnBrk="1" fontAlgn="auto" hangingPunct="1">
              <a:spcAft>
                <a:spcPts val="0"/>
              </a:spcAft>
              <a:defRPr/>
            </a:pPr>
            <a:r>
              <a:rPr lang="en-US" dirty="0"/>
              <a:t>Modified HC can escape from a local optimum </a:t>
            </a:r>
            <a:r>
              <a:rPr lang="en-US" i="1" dirty="0"/>
              <a:t>but</a:t>
            </a:r>
          </a:p>
          <a:p>
            <a:pPr marL="914400" lvl="1" indent="-457200" eaLnBrk="1" fontAlgn="auto" hangingPunct="1">
              <a:spcAft>
                <a:spcPts val="0"/>
              </a:spcAft>
              <a:buFont typeface="Arial" pitchFamily="34" charset="0"/>
              <a:buChar char="–"/>
              <a:defRPr/>
            </a:pPr>
            <a:r>
              <a:rPr lang="en-US" dirty="0"/>
              <a:t>the chance of making a bad move is the </a:t>
            </a:r>
            <a:r>
              <a:rPr lang="en-US" i="1" dirty="0"/>
              <a:t>same</a:t>
            </a:r>
            <a:r>
              <a:rPr lang="en-US" dirty="0"/>
              <a:t> at the beginning of the search as at the end</a:t>
            </a:r>
          </a:p>
          <a:p>
            <a:pPr marL="914400" lvl="1" indent="-457200" eaLnBrk="1" fontAlgn="auto" hangingPunct="1">
              <a:spcAft>
                <a:spcPts val="0"/>
              </a:spcAft>
              <a:buFont typeface="Arial" pitchFamily="34" charset="0"/>
              <a:buChar char="–"/>
              <a:defRPr/>
            </a:pPr>
            <a:r>
              <a:rPr lang="en-US" dirty="0"/>
              <a:t>the magnitude of improvement, or lack of, is ignored</a:t>
            </a:r>
          </a:p>
          <a:p>
            <a:pPr marL="457200" indent="-457200" eaLnBrk="1" fontAlgn="auto" hangingPunct="1">
              <a:spcAft>
                <a:spcPts val="0"/>
              </a:spcAft>
              <a:buFont typeface="Arial" pitchFamily="34" charset="0"/>
              <a:buChar char="•"/>
              <a:defRPr/>
            </a:pPr>
            <a:r>
              <a:rPr lang="en-US" dirty="0"/>
              <a:t>Fix by replacing fixed probability, </a:t>
            </a:r>
            <a:r>
              <a:rPr lang="en-US" i="1" dirty="0">
                <a:cs typeface="Calibri" pitchFamily="34" charset="0"/>
              </a:rPr>
              <a:t>p</a:t>
            </a:r>
            <a:r>
              <a:rPr lang="en-US" dirty="0">
                <a:cs typeface="Calibri" pitchFamily="34" charset="0"/>
              </a:rPr>
              <a:t>,</a:t>
            </a:r>
            <a:r>
              <a:rPr lang="en-US" dirty="0"/>
              <a:t> that a bad move is accepted, with a probability that </a:t>
            </a:r>
            <a:r>
              <a:rPr lang="en-US" b="1" i="1" dirty="0">
                <a:solidFill>
                  <a:srgbClr val="FF0000"/>
                </a:solidFill>
              </a:rPr>
              <a:t>decreases</a:t>
            </a:r>
            <a:r>
              <a:rPr lang="en-US" dirty="0"/>
              <a:t> as the search proceeds</a:t>
            </a:r>
          </a:p>
          <a:p>
            <a:pPr marL="457200" indent="-457200" eaLnBrk="1" fontAlgn="auto" hangingPunct="1">
              <a:spcAft>
                <a:spcPts val="0"/>
              </a:spcAft>
              <a:buFont typeface="Arial" pitchFamily="34" charset="0"/>
              <a:buChar char="•"/>
              <a:defRPr/>
            </a:pPr>
            <a:r>
              <a:rPr lang="en-US" dirty="0"/>
              <a:t>Now as the search progresses, the chance of taking a bad move goes down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89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89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89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89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a:t>Control of Annealing Process</a:t>
            </a:r>
          </a:p>
        </p:txBody>
      </p:sp>
      <p:sp>
        <p:nvSpPr>
          <p:cNvPr id="107523" name="Text Box 3"/>
          <p:cNvSpPr txBox="1">
            <a:spLocks noChangeArrowheads="1"/>
          </p:cNvSpPr>
          <p:nvPr/>
        </p:nvSpPr>
        <p:spPr bwMode="auto">
          <a:xfrm>
            <a:off x="838200" y="1600200"/>
            <a:ext cx="7272338"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dirty="0">
                <a:latin typeface="Verdana" pitchFamily="34" charset="0"/>
              </a:rPr>
              <a:t>Acceptance criterion at each step (Metropolis Criterion) in Hill-Climbing:</a:t>
            </a:r>
          </a:p>
        </p:txBody>
      </p:sp>
      <p:sp>
        <p:nvSpPr>
          <p:cNvPr id="107524" name="Text Box 4"/>
          <p:cNvSpPr txBox="1">
            <a:spLocks noChangeArrowheads="1"/>
          </p:cNvSpPr>
          <p:nvPr/>
        </p:nvSpPr>
        <p:spPr bwMode="auto">
          <a:xfrm>
            <a:off x="533400" y="2743200"/>
            <a:ext cx="7620000"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dirty="0">
                <a:latin typeface="Verdana" pitchFamily="34" charset="0"/>
              </a:rPr>
              <a:t> Let the performance change be  </a:t>
            </a:r>
          </a:p>
          <a:p>
            <a:pPr eaLnBrk="1" hangingPunct="1"/>
            <a:r>
              <a:rPr lang="en-US" dirty="0">
                <a:latin typeface="Verdana" pitchFamily="34" charset="0"/>
              </a:rPr>
              <a:t>  	          </a:t>
            </a:r>
            <a:r>
              <a:rPr lang="en-US" sz="2800" dirty="0">
                <a:latin typeface="Palatino" pitchFamily="18" charset="0"/>
                <a:sym typeface="Symbol" pitchFamily="18" charset="2"/>
              </a:rPr>
              <a:t>Δ</a:t>
            </a:r>
            <a:r>
              <a:rPr lang="en-US" sz="2800" i="1" dirty="0">
                <a:latin typeface="Palatino" pitchFamily="18" charset="0"/>
              </a:rPr>
              <a:t>E </a:t>
            </a:r>
            <a:r>
              <a:rPr lang="en-US" sz="2800" dirty="0">
                <a:latin typeface="Palatino" pitchFamily="18" charset="0"/>
              </a:rPr>
              <a:t>=</a:t>
            </a:r>
            <a:r>
              <a:rPr lang="en-US" sz="2800" i="1" dirty="0">
                <a:latin typeface="Palatino" pitchFamily="18" charset="0"/>
              </a:rPr>
              <a:t> f</a:t>
            </a:r>
            <a:r>
              <a:rPr lang="en-US" sz="2800" dirty="0">
                <a:latin typeface="Palatino" pitchFamily="18" charset="0"/>
              </a:rPr>
              <a:t>(</a:t>
            </a:r>
            <a:r>
              <a:rPr lang="en-US" sz="2800" i="1" dirty="0" err="1">
                <a:latin typeface="Palatino" pitchFamily="18" charset="0"/>
              </a:rPr>
              <a:t>newNode</a:t>
            </a:r>
            <a:r>
              <a:rPr lang="en-US" sz="2800" dirty="0">
                <a:latin typeface="Palatino" pitchFamily="18" charset="0"/>
              </a:rPr>
              <a:t>)</a:t>
            </a:r>
            <a:r>
              <a:rPr lang="en-US" sz="2800" i="1" dirty="0">
                <a:latin typeface="Palatino" pitchFamily="18" charset="0"/>
              </a:rPr>
              <a:t> </a:t>
            </a:r>
            <a:r>
              <a:rPr lang="en-US" sz="2800" dirty="0">
                <a:latin typeface="Palatino" pitchFamily="18" charset="0"/>
              </a:rPr>
              <a:t>–</a:t>
            </a:r>
            <a:r>
              <a:rPr lang="en-US" sz="2800" i="1" dirty="0">
                <a:latin typeface="Palatino" pitchFamily="18" charset="0"/>
              </a:rPr>
              <a:t> f</a:t>
            </a:r>
            <a:r>
              <a:rPr lang="en-US" sz="2800" dirty="0">
                <a:latin typeface="Palatino" pitchFamily="18" charset="0"/>
              </a:rPr>
              <a:t>(</a:t>
            </a:r>
            <a:r>
              <a:rPr lang="en-US" sz="2800" i="1" dirty="0" err="1">
                <a:latin typeface="Palatino" pitchFamily="18" charset="0"/>
              </a:rPr>
              <a:t>currentNode</a:t>
            </a:r>
            <a:r>
              <a:rPr lang="en-US" sz="2800" dirty="0">
                <a:latin typeface="Palatino" pitchFamily="18" charset="0"/>
              </a:rPr>
              <a:t>)</a:t>
            </a:r>
            <a:endParaRPr lang="en-US" sz="2800" dirty="0">
              <a:latin typeface="Verdana" pitchFamily="34" charset="0"/>
            </a:endParaRPr>
          </a:p>
        </p:txBody>
      </p:sp>
      <p:sp>
        <p:nvSpPr>
          <p:cNvPr id="107525" name="Text Box 6"/>
          <p:cNvSpPr txBox="1">
            <a:spLocks noChangeArrowheads="1"/>
          </p:cNvSpPr>
          <p:nvPr/>
        </p:nvSpPr>
        <p:spPr bwMode="auto">
          <a:xfrm>
            <a:off x="685800" y="5280025"/>
            <a:ext cx="7924800"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dirty="0">
                <a:latin typeface="Verdana" pitchFamily="34" charset="0"/>
              </a:rPr>
              <a:t> Accept a descending step only if it passes a test 	based on two parameters, </a:t>
            </a:r>
            <a:r>
              <a:rPr lang="en-US" sz="2800" dirty="0">
                <a:latin typeface="Palatino" pitchFamily="18" charset="0"/>
                <a:sym typeface="Symbol" pitchFamily="18" charset="2"/>
              </a:rPr>
              <a:t>Δ</a:t>
            </a:r>
            <a:r>
              <a:rPr lang="en-US" sz="2800" i="1" dirty="0">
                <a:latin typeface="Palatino" pitchFamily="18" charset="0"/>
              </a:rPr>
              <a:t>E </a:t>
            </a:r>
            <a:r>
              <a:rPr lang="en-US" sz="2800" dirty="0">
                <a:latin typeface="Palatino" pitchFamily="18" charset="0"/>
              </a:rPr>
              <a:t>and </a:t>
            </a:r>
            <a:r>
              <a:rPr lang="en-US" sz="2800" i="1" dirty="0">
                <a:latin typeface="Palatino" pitchFamily="18" charset="0"/>
              </a:rPr>
              <a:t>T</a:t>
            </a:r>
            <a:endParaRPr lang="en-US" dirty="0">
              <a:latin typeface="Verdana" pitchFamily="34" charset="0"/>
            </a:endParaRPr>
          </a:p>
        </p:txBody>
      </p:sp>
      <p:sp>
        <p:nvSpPr>
          <p:cNvPr id="107526" name="Text Box 7"/>
          <p:cNvSpPr txBox="1">
            <a:spLocks noChangeArrowheads="1"/>
          </p:cNvSpPr>
          <p:nvPr/>
        </p:nvSpPr>
        <p:spPr bwMode="auto">
          <a:xfrm>
            <a:off x="603250" y="3886200"/>
            <a:ext cx="83883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 typeface="Arial" charset="0"/>
              <a:buChar char="•"/>
            </a:pPr>
            <a:r>
              <a:rPr lang="en-US" dirty="0">
                <a:latin typeface="Verdana" pitchFamily="34" charset="0"/>
              </a:rPr>
              <a:t> </a:t>
            </a:r>
            <a:r>
              <a:rPr lang="en-US" i="1" dirty="0">
                <a:latin typeface="Verdana" pitchFamily="34" charset="0"/>
              </a:rPr>
              <a:t>Always accept </a:t>
            </a:r>
            <a:r>
              <a:rPr lang="en-US" dirty="0">
                <a:latin typeface="Verdana" pitchFamily="34" charset="0"/>
              </a:rPr>
              <a:t>an ascending step (i.e., better state)</a:t>
            </a:r>
          </a:p>
        </p:txBody>
      </p:sp>
      <p:graphicFrame>
        <p:nvGraphicFramePr>
          <p:cNvPr id="107527" name="Object 9"/>
          <p:cNvGraphicFramePr>
            <a:graphicFrameLocks noChangeAspect="1"/>
          </p:cNvGraphicFramePr>
          <p:nvPr/>
        </p:nvGraphicFramePr>
        <p:xfrm>
          <a:off x="1905000" y="4437063"/>
          <a:ext cx="1219200" cy="461962"/>
        </p:xfrm>
        <a:graphic>
          <a:graphicData uri="http://schemas.openxmlformats.org/presentationml/2006/ole">
            <mc:AlternateContent xmlns:mc="http://schemas.openxmlformats.org/markup-compatibility/2006">
              <mc:Choice xmlns:v="urn:schemas-microsoft-com:vml" Requires="v">
                <p:oleObj spid="_x0000_s107864" name="Equation" r:id="rId4" imgW="469696" imgH="177723" progId="Equation.3">
                  <p:embed/>
                </p:oleObj>
              </mc:Choice>
              <mc:Fallback>
                <p:oleObj name="Equation" r:id="rId4" imgW="469696" imgH="177723"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437063"/>
                        <a:ext cx="12192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52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5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5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4827" r="-4827"/>
          <a:stretch>
            <a:fillRect/>
          </a:stretch>
        </p:blipFill>
        <p:spPr>
          <a:xfrm>
            <a:off x="19765" y="1676400"/>
            <a:ext cx="9144640" cy="5029200"/>
          </a:xfrm>
        </p:spPr>
      </p:pic>
      <p:sp>
        <p:nvSpPr>
          <p:cNvPr id="2" name="Title 1"/>
          <p:cNvSpPr>
            <a:spLocks noGrp="1"/>
          </p:cNvSpPr>
          <p:nvPr>
            <p:ph type="title"/>
          </p:nvPr>
        </p:nvSpPr>
        <p:spPr/>
        <p:txBody>
          <a:bodyPr/>
          <a:lstStyle/>
          <a:p>
            <a:r>
              <a:rPr lang="en-US" dirty="0"/>
              <a:t>Heuristic:  Straight-Line Distance</a:t>
            </a:r>
          </a:p>
        </p:txBody>
      </p:sp>
      <p:sp>
        <p:nvSpPr>
          <p:cNvPr id="3" name="TextBox 2"/>
          <p:cNvSpPr txBox="1"/>
          <p:nvPr/>
        </p:nvSpPr>
        <p:spPr>
          <a:xfrm>
            <a:off x="1676400" y="1295400"/>
            <a:ext cx="646331" cy="461665"/>
          </a:xfrm>
          <a:prstGeom prst="rect">
            <a:avLst/>
          </a:prstGeom>
          <a:noFill/>
        </p:spPr>
        <p:txBody>
          <a:bodyPr wrap="none" rtlCol="0">
            <a:spAutoFit/>
          </a:bodyPr>
          <a:lstStyle/>
          <a:p>
            <a:r>
              <a:rPr lang="en-US" dirty="0"/>
              <a:t>380</a:t>
            </a:r>
          </a:p>
        </p:txBody>
      </p:sp>
      <p:sp>
        <p:nvSpPr>
          <p:cNvPr id="5" name="TextBox 4"/>
          <p:cNvSpPr txBox="1"/>
          <p:nvPr/>
        </p:nvSpPr>
        <p:spPr>
          <a:xfrm>
            <a:off x="457200" y="2133600"/>
            <a:ext cx="646331" cy="461665"/>
          </a:xfrm>
          <a:prstGeom prst="rect">
            <a:avLst/>
          </a:prstGeom>
          <a:noFill/>
        </p:spPr>
        <p:txBody>
          <a:bodyPr wrap="none" rtlCol="0">
            <a:spAutoFit/>
          </a:bodyPr>
          <a:lstStyle/>
          <a:p>
            <a:r>
              <a:rPr lang="en-US" dirty="0"/>
              <a:t>374</a:t>
            </a:r>
          </a:p>
        </p:txBody>
      </p:sp>
      <p:sp>
        <p:nvSpPr>
          <p:cNvPr id="6" name="TextBox 5"/>
          <p:cNvSpPr txBox="1"/>
          <p:nvPr/>
        </p:nvSpPr>
        <p:spPr>
          <a:xfrm>
            <a:off x="5638800" y="1676400"/>
            <a:ext cx="646331" cy="461665"/>
          </a:xfrm>
          <a:prstGeom prst="rect">
            <a:avLst/>
          </a:prstGeom>
          <a:noFill/>
        </p:spPr>
        <p:txBody>
          <a:bodyPr wrap="none" rtlCol="0">
            <a:spAutoFit/>
          </a:bodyPr>
          <a:lstStyle/>
          <a:p>
            <a:r>
              <a:rPr lang="en-US" dirty="0"/>
              <a:t>234</a:t>
            </a:r>
          </a:p>
        </p:txBody>
      </p:sp>
      <p:sp>
        <p:nvSpPr>
          <p:cNvPr id="7" name="TextBox 6"/>
          <p:cNvSpPr txBox="1"/>
          <p:nvPr/>
        </p:nvSpPr>
        <p:spPr>
          <a:xfrm>
            <a:off x="7162800" y="2286000"/>
            <a:ext cx="646331" cy="461665"/>
          </a:xfrm>
          <a:prstGeom prst="rect">
            <a:avLst/>
          </a:prstGeom>
          <a:noFill/>
        </p:spPr>
        <p:txBody>
          <a:bodyPr wrap="none" rtlCol="0">
            <a:spAutoFit/>
          </a:bodyPr>
          <a:lstStyle/>
          <a:p>
            <a:r>
              <a:rPr lang="en-US" dirty="0"/>
              <a:t>226</a:t>
            </a:r>
          </a:p>
        </p:txBody>
      </p:sp>
      <p:sp>
        <p:nvSpPr>
          <p:cNvPr id="8" name="TextBox 7"/>
          <p:cNvSpPr txBox="1"/>
          <p:nvPr/>
        </p:nvSpPr>
        <p:spPr>
          <a:xfrm>
            <a:off x="7772400" y="3276600"/>
            <a:ext cx="646331" cy="461665"/>
          </a:xfrm>
          <a:prstGeom prst="rect">
            <a:avLst/>
          </a:prstGeom>
          <a:noFill/>
        </p:spPr>
        <p:txBody>
          <a:bodyPr wrap="none" rtlCol="0">
            <a:spAutoFit/>
          </a:bodyPr>
          <a:lstStyle/>
          <a:p>
            <a:r>
              <a:rPr lang="en-US" dirty="0"/>
              <a:t>199</a:t>
            </a:r>
          </a:p>
        </p:txBody>
      </p:sp>
      <p:sp>
        <p:nvSpPr>
          <p:cNvPr id="9" name="TextBox 8"/>
          <p:cNvSpPr txBox="1"/>
          <p:nvPr/>
        </p:nvSpPr>
        <p:spPr>
          <a:xfrm>
            <a:off x="2743200" y="2895600"/>
            <a:ext cx="646331" cy="461665"/>
          </a:xfrm>
          <a:prstGeom prst="rect">
            <a:avLst/>
          </a:prstGeom>
          <a:noFill/>
        </p:spPr>
        <p:txBody>
          <a:bodyPr wrap="none" rtlCol="0">
            <a:spAutoFit/>
          </a:bodyPr>
          <a:lstStyle/>
          <a:p>
            <a:r>
              <a:rPr lang="en-US" dirty="0"/>
              <a:t>253</a:t>
            </a:r>
          </a:p>
        </p:txBody>
      </p:sp>
      <p:sp>
        <p:nvSpPr>
          <p:cNvPr id="10" name="TextBox 9"/>
          <p:cNvSpPr txBox="1"/>
          <p:nvPr/>
        </p:nvSpPr>
        <p:spPr>
          <a:xfrm>
            <a:off x="4114800" y="2971800"/>
            <a:ext cx="646331" cy="461665"/>
          </a:xfrm>
          <a:prstGeom prst="rect">
            <a:avLst/>
          </a:prstGeom>
          <a:noFill/>
        </p:spPr>
        <p:txBody>
          <a:bodyPr wrap="none" rtlCol="0">
            <a:spAutoFit/>
          </a:bodyPr>
          <a:lstStyle/>
          <a:p>
            <a:r>
              <a:rPr lang="en-US" dirty="0"/>
              <a:t>176</a:t>
            </a:r>
          </a:p>
        </p:txBody>
      </p:sp>
      <p:sp>
        <p:nvSpPr>
          <p:cNvPr id="11" name="TextBox 10"/>
          <p:cNvSpPr txBox="1"/>
          <p:nvPr/>
        </p:nvSpPr>
        <p:spPr>
          <a:xfrm>
            <a:off x="7620000" y="6019800"/>
            <a:ext cx="646331" cy="461665"/>
          </a:xfrm>
          <a:prstGeom prst="rect">
            <a:avLst/>
          </a:prstGeom>
          <a:noFill/>
        </p:spPr>
        <p:txBody>
          <a:bodyPr wrap="none" rtlCol="0">
            <a:spAutoFit/>
          </a:bodyPr>
          <a:lstStyle/>
          <a:p>
            <a:r>
              <a:rPr lang="en-US" dirty="0"/>
              <a:t>161</a:t>
            </a:r>
          </a:p>
        </p:txBody>
      </p:sp>
      <p:sp>
        <p:nvSpPr>
          <p:cNvPr id="12" name="TextBox 11"/>
          <p:cNvSpPr txBox="1"/>
          <p:nvPr/>
        </p:nvSpPr>
        <p:spPr>
          <a:xfrm>
            <a:off x="8153400" y="4800600"/>
            <a:ext cx="646331" cy="461665"/>
          </a:xfrm>
          <a:prstGeom prst="rect">
            <a:avLst/>
          </a:prstGeom>
          <a:noFill/>
        </p:spPr>
        <p:txBody>
          <a:bodyPr wrap="none" rtlCol="0">
            <a:spAutoFit/>
          </a:bodyPr>
          <a:lstStyle/>
          <a:p>
            <a:r>
              <a:rPr lang="en-US" dirty="0"/>
              <a:t>151</a:t>
            </a:r>
          </a:p>
        </p:txBody>
      </p:sp>
      <p:sp>
        <p:nvSpPr>
          <p:cNvPr id="13" name="TextBox 12"/>
          <p:cNvSpPr txBox="1"/>
          <p:nvPr/>
        </p:nvSpPr>
        <p:spPr>
          <a:xfrm>
            <a:off x="6248400" y="4948535"/>
            <a:ext cx="644843" cy="461665"/>
          </a:xfrm>
          <a:prstGeom prst="rect">
            <a:avLst/>
          </a:prstGeom>
          <a:noFill/>
        </p:spPr>
        <p:txBody>
          <a:bodyPr wrap="square" rtlCol="0">
            <a:spAutoFit/>
          </a:bodyPr>
          <a:lstStyle/>
          <a:p>
            <a:r>
              <a:rPr lang="en-US" dirty="0"/>
              <a:t>80</a:t>
            </a:r>
          </a:p>
        </p:txBody>
      </p:sp>
      <p:sp>
        <p:nvSpPr>
          <p:cNvPr id="14" name="TextBox 13"/>
          <p:cNvSpPr txBox="1"/>
          <p:nvPr/>
        </p:nvSpPr>
        <p:spPr>
          <a:xfrm>
            <a:off x="6136957" y="6324600"/>
            <a:ext cx="721043" cy="461665"/>
          </a:xfrm>
          <a:prstGeom prst="rect">
            <a:avLst/>
          </a:prstGeom>
          <a:noFill/>
        </p:spPr>
        <p:txBody>
          <a:bodyPr wrap="square" rtlCol="0">
            <a:spAutoFit/>
          </a:bodyPr>
          <a:lstStyle/>
          <a:p>
            <a:r>
              <a:rPr lang="en-US" dirty="0"/>
              <a:t>77</a:t>
            </a:r>
          </a:p>
        </p:txBody>
      </p:sp>
      <p:sp>
        <p:nvSpPr>
          <p:cNvPr id="15" name="TextBox 14"/>
          <p:cNvSpPr txBox="1"/>
          <p:nvPr/>
        </p:nvSpPr>
        <p:spPr>
          <a:xfrm>
            <a:off x="152400" y="3048000"/>
            <a:ext cx="646331" cy="461665"/>
          </a:xfrm>
          <a:prstGeom prst="rect">
            <a:avLst/>
          </a:prstGeom>
          <a:noFill/>
        </p:spPr>
        <p:txBody>
          <a:bodyPr wrap="none" rtlCol="0">
            <a:spAutoFit/>
          </a:bodyPr>
          <a:lstStyle/>
          <a:p>
            <a:r>
              <a:rPr lang="en-US" dirty="0"/>
              <a:t>366</a:t>
            </a:r>
          </a:p>
        </p:txBody>
      </p:sp>
      <p:sp>
        <p:nvSpPr>
          <p:cNvPr id="16" name="TextBox 15"/>
          <p:cNvSpPr txBox="1"/>
          <p:nvPr/>
        </p:nvSpPr>
        <p:spPr>
          <a:xfrm>
            <a:off x="228600" y="4191000"/>
            <a:ext cx="646331" cy="461665"/>
          </a:xfrm>
          <a:prstGeom prst="rect">
            <a:avLst/>
          </a:prstGeom>
          <a:noFill/>
        </p:spPr>
        <p:txBody>
          <a:bodyPr wrap="none" rtlCol="0">
            <a:spAutoFit/>
          </a:bodyPr>
          <a:lstStyle/>
          <a:p>
            <a:r>
              <a:rPr lang="en-US" dirty="0"/>
              <a:t>329</a:t>
            </a:r>
          </a:p>
        </p:txBody>
      </p:sp>
      <p:sp>
        <p:nvSpPr>
          <p:cNvPr id="17" name="TextBox 16"/>
          <p:cNvSpPr txBox="1"/>
          <p:nvPr/>
        </p:nvSpPr>
        <p:spPr>
          <a:xfrm>
            <a:off x="2133600" y="4419600"/>
            <a:ext cx="646331" cy="461665"/>
          </a:xfrm>
          <a:prstGeom prst="rect">
            <a:avLst/>
          </a:prstGeom>
          <a:noFill/>
        </p:spPr>
        <p:txBody>
          <a:bodyPr wrap="none" rtlCol="0">
            <a:spAutoFit/>
          </a:bodyPr>
          <a:lstStyle/>
          <a:p>
            <a:r>
              <a:rPr lang="en-US" dirty="0"/>
              <a:t>244</a:t>
            </a:r>
          </a:p>
        </p:txBody>
      </p:sp>
      <p:sp>
        <p:nvSpPr>
          <p:cNvPr id="18" name="TextBox 17"/>
          <p:cNvSpPr txBox="1"/>
          <p:nvPr/>
        </p:nvSpPr>
        <p:spPr>
          <a:xfrm>
            <a:off x="1411069" y="5181600"/>
            <a:ext cx="646331" cy="461665"/>
          </a:xfrm>
          <a:prstGeom prst="rect">
            <a:avLst/>
          </a:prstGeom>
          <a:noFill/>
        </p:spPr>
        <p:txBody>
          <a:bodyPr wrap="none" rtlCol="0">
            <a:spAutoFit/>
          </a:bodyPr>
          <a:lstStyle/>
          <a:p>
            <a:r>
              <a:rPr lang="en-US" dirty="0"/>
              <a:t>241</a:t>
            </a:r>
          </a:p>
        </p:txBody>
      </p:sp>
      <p:sp>
        <p:nvSpPr>
          <p:cNvPr id="19" name="TextBox 18"/>
          <p:cNvSpPr txBox="1"/>
          <p:nvPr/>
        </p:nvSpPr>
        <p:spPr>
          <a:xfrm>
            <a:off x="1524000" y="6172200"/>
            <a:ext cx="646331" cy="461665"/>
          </a:xfrm>
          <a:prstGeom prst="rect">
            <a:avLst/>
          </a:prstGeom>
          <a:noFill/>
        </p:spPr>
        <p:txBody>
          <a:bodyPr wrap="none" rtlCol="0">
            <a:spAutoFit/>
          </a:bodyPr>
          <a:lstStyle/>
          <a:p>
            <a:r>
              <a:rPr lang="en-US" dirty="0"/>
              <a:t>242</a:t>
            </a:r>
          </a:p>
        </p:txBody>
      </p:sp>
      <p:sp>
        <p:nvSpPr>
          <p:cNvPr id="20" name="TextBox 19"/>
          <p:cNvSpPr txBox="1"/>
          <p:nvPr/>
        </p:nvSpPr>
        <p:spPr>
          <a:xfrm>
            <a:off x="3810000" y="6172200"/>
            <a:ext cx="646331" cy="461665"/>
          </a:xfrm>
          <a:prstGeom prst="rect">
            <a:avLst/>
          </a:prstGeom>
          <a:noFill/>
        </p:spPr>
        <p:txBody>
          <a:bodyPr wrap="none" rtlCol="0">
            <a:spAutoFit/>
          </a:bodyPr>
          <a:lstStyle/>
          <a:p>
            <a:r>
              <a:rPr lang="en-US" dirty="0"/>
              <a:t>160</a:t>
            </a:r>
          </a:p>
        </p:txBody>
      </p:sp>
      <p:sp>
        <p:nvSpPr>
          <p:cNvPr id="21" name="TextBox 20"/>
          <p:cNvSpPr txBox="1"/>
          <p:nvPr/>
        </p:nvSpPr>
        <p:spPr>
          <a:xfrm>
            <a:off x="2554069" y="4038600"/>
            <a:ext cx="646331" cy="461665"/>
          </a:xfrm>
          <a:prstGeom prst="rect">
            <a:avLst/>
          </a:prstGeom>
          <a:noFill/>
        </p:spPr>
        <p:txBody>
          <a:bodyPr wrap="none" rtlCol="0">
            <a:spAutoFit/>
          </a:bodyPr>
          <a:lstStyle/>
          <a:p>
            <a:r>
              <a:rPr lang="en-US" dirty="0"/>
              <a:t>193</a:t>
            </a:r>
          </a:p>
        </p:txBody>
      </p:sp>
      <p:sp>
        <p:nvSpPr>
          <p:cNvPr id="22" name="TextBox 21"/>
          <p:cNvSpPr txBox="1"/>
          <p:nvPr/>
        </p:nvSpPr>
        <p:spPr>
          <a:xfrm>
            <a:off x="4419600" y="4343400"/>
            <a:ext cx="646331" cy="461665"/>
          </a:xfrm>
          <a:prstGeom prst="rect">
            <a:avLst/>
          </a:prstGeom>
          <a:noFill/>
        </p:spPr>
        <p:txBody>
          <a:bodyPr wrap="none" rtlCol="0">
            <a:spAutoFit/>
          </a:bodyPr>
          <a:lstStyle/>
          <a:p>
            <a:r>
              <a:rPr lang="en-US" dirty="0"/>
              <a:t>100</a:t>
            </a:r>
          </a:p>
        </p:txBody>
      </p:sp>
    </p:spTree>
    <p:extLst>
      <p:ext uri="{BB962C8B-B14F-4D97-AF65-F5344CB8AC3E}">
        <p14:creationId xmlns:p14="http://schemas.microsoft.com/office/powerpoint/2010/main" val="15941813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t>Escaping Local Maxima</a:t>
            </a:r>
          </a:p>
        </p:txBody>
      </p:sp>
      <p:sp>
        <p:nvSpPr>
          <p:cNvPr id="710659" name="Rectangle 3"/>
          <p:cNvSpPr>
            <a:spLocks noGrp="1" noChangeArrowheads="1"/>
          </p:cNvSpPr>
          <p:nvPr>
            <p:ph idx="1"/>
          </p:nvPr>
        </p:nvSpPr>
        <p:spPr>
          <a:xfrm>
            <a:off x="304800" y="1600200"/>
            <a:ext cx="8534400" cy="4525963"/>
          </a:xfrm>
        </p:spPr>
        <p:txBody>
          <a:bodyPr/>
          <a:lstStyle/>
          <a:p>
            <a:pPr lvl="1" eaLnBrk="1" hangingPunct="1"/>
            <a:r>
              <a:rPr lang="en-US" dirty="0"/>
              <a:t>  want to find the global </a:t>
            </a:r>
            <a:r>
              <a:rPr lang="en-US" b="1" dirty="0"/>
              <a:t>maximum</a:t>
            </a:r>
            <a:r>
              <a:rPr lang="en-US" dirty="0"/>
              <a:t> solution</a:t>
            </a:r>
          </a:p>
          <a:p>
            <a:pPr marL="914400" lvl="1" indent="-457200" eaLnBrk="1" hangingPunct="1"/>
            <a:r>
              <a:rPr lang="en-US" dirty="0"/>
              <a:t>search for a new node with a greater value of </a:t>
            </a:r>
            <a:r>
              <a:rPr lang="en-US" i="1" dirty="0">
                <a:latin typeface="Palatino" pitchFamily="18" charset="0"/>
              </a:rPr>
              <a:t>f</a:t>
            </a:r>
            <a:endParaRPr lang="en-US" dirty="0"/>
          </a:p>
          <a:p>
            <a:pPr marL="914400" lvl="1" indent="-457200" eaLnBrk="1" hangingPunct="1"/>
            <a:r>
              <a:rPr lang="en-US" dirty="0"/>
              <a:t>replace fixed threshold with a value, </a:t>
            </a:r>
            <a:r>
              <a:rPr lang="en-US" i="1" dirty="0"/>
              <a:t>p</a:t>
            </a:r>
            <a:r>
              <a:rPr lang="en-US" dirty="0"/>
              <a:t>,</a:t>
            </a:r>
            <a:br>
              <a:rPr lang="en-US" i="1" dirty="0">
                <a:latin typeface="Palatino" pitchFamily="18" charset="0"/>
              </a:rPr>
            </a:br>
            <a:r>
              <a:rPr lang="en-US" dirty="0"/>
              <a:t>that </a:t>
            </a:r>
            <a:r>
              <a:rPr lang="en-US" b="1" i="1" dirty="0"/>
              <a:t>decreases</a:t>
            </a:r>
            <a:r>
              <a:rPr lang="en-US" dirty="0"/>
              <a:t> as the search proceeds (</a:t>
            </a:r>
            <a:r>
              <a:rPr lang="en-US" i="1" dirty="0"/>
              <a:t>T</a:t>
            </a:r>
            <a:r>
              <a:rPr lang="en-US" dirty="0"/>
              <a:t> is a “temperature” parameter that will change over time):</a:t>
            </a:r>
          </a:p>
          <a:p>
            <a:pPr marL="914400" lvl="1" indent="-457200" eaLnBrk="1" hangingPunct="1">
              <a:buFontTx/>
              <a:buNone/>
            </a:pPr>
            <a:r>
              <a:rPr lang="en-US" dirty="0"/>
              <a:t>	    </a:t>
            </a:r>
            <a:r>
              <a:rPr lang="en-US" sz="4000" i="1" dirty="0">
                <a:latin typeface="Palatino"/>
              </a:rPr>
              <a:t>p</a:t>
            </a:r>
            <a:r>
              <a:rPr lang="en-US" sz="4000" dirty="0">
                <a:latin typeface="Palatino"/>
              </a:rPr>
              <a:t> =</a:t>
            </a:r>
            <a:r>
              <a:rPr lang="en-US" dirty="0"/>
              <a:t> </a:t>
            </a:r>
            <a:r>
              <a:rPr lang="en-US" sz="4000" i="1" dirty="0">
                <a:solidFill>
                  <a:srgbClr val="006600"/>
                </a:solidFill>
                <a:latin typeface="Palatino" pitchFamily="18" charset="0"/>
              </a:rPr>
              <a:t>e </a:t>
            </a:r>
            <a:r>
              <a:rPr lang="en-US" sz="4000" baseline="40000" dirty="0">
                <a:solidFill>
                  <a:srgbClr val="006600"/>
                </a:solidFill>
                <a:latin typeface="Palatino" pitchFamily="18" charset="0"/>
              </a:rPr>
              <a:t>(</a:t>
            </a:r>
            <a:r>
              <a:rPr lang="en-US" sz="4000" i="1" baseline="40000" dirty="0">
                <a:solidFill>
                  <a:srgbClr val="006600"/>
                </a:solidFill>
                <a:latin typeface="Palatino" pitchFamily="18" charset="0"/>
              </a:rPr>
              <a:t>f</a:t>
            </a:r>
            <a:r>
              <a:rPr lang="en-US" sz="4000" baseline="40000" dirty="0">
                <a:solidFill>
                  <a:srgbClr val="006600"/>
                </a:solidFill>
                <a:latin typeface="Palatino" pitchFamily="18" charset="0"/>
              </a:rPr>
              <a:t>(</a:t>
            </a:r>
            <a:r>
              <a:rPr lang="en-US" sz="4000" i="1" baseline="40000" dirty="0" err="1">
                <a:solidFill>
                  <a:srgbClr val="006600"/>
                </a:solidFill>
                <a:latin typeface="Palatino" pitchFamily="18" charset="0"/>
              </a:rPr>
              <a:t>newNode</a:t>
            </a:r>
            <a:r>
              <a:rPr lang="en-US" sz="4000" baseline="40000" dirty="0">
                <a:solidFill>
                  <a:srgbClr val="006600"/>
                </a:solidFill>
                <a:latin typeface="Palatino" pitchFamily="18" charset="0"/>
              </a:rPr>
              <a:t>) – </a:t>
            </a:r>
            <a:r>
              <a:rPr lang="en-US" sz="4000" i="1" baseline="40000" dirty="0">
                <a:solidFill>
                  <a:srgbClr val="006600"/>
                </a:solidFill>
                <a:latin typeface="Palatino" pitchFamily="18" charset="0"/>
              </a:rPr>
              <a:t>f</a:t>
            </a:r>
            <a:r>
              <a:rPr lang="en-US" sz="4000" baseline="40000" dirty="0">
                <a:solidFill>
                  <a:srgbClr val="006600"/>
                </a:solidFill>
                <a:latin typeface="Palatino" pitchFamily="18" charset="0"/>
              </a:rPr>
              <a:t>(</a:t>
            </a:r>
            <a:r>
              <a:rPr lang="en-US" sz="4000" i="1" baseline="40000" dirty="0" err="1">
                <a:solidFill>
                  <a:srgbClr val="006600"/>
                </a:solidFill>
                <a:latin typeface="Palatino" pitchFamily="18" charset="0"/>
              </a:rPr>
              <a:t>currentNode</a:t>
            </a:r>
            <a:r>
              <a:rPr lang="en-US" sz="4000" baseline="40000" dirty="0">
                <a:solidFill>
                  <a:srgbClr val="006600"/>
                </a:solidFill>
                <a:latin typeface="Palatino" pitchFamily="18" charset="0"/>
              </a:rPr>
              <a:t>)</a:t>
            </a:r>
            <a:r>
              <a:rPr lang="en-US" sz="4000" i="1" baseline="40000" dirty="0">
                <a:solidFill>
                  <a:srgbClr val="006600"/>
                </a:solidFill>
                <a:latin typeface="Palatino" pitchFamily="18" charset="0"/>
              </a:rPr>
              <a:t> </a:t>
            </a:r>
            <a:r>
              <a:rPr lang="en-US" sz="4000" baseline="40000" dirty="0">
                <a:solidFill>
                  <a:srgbClr val="006600"/>
                </a:solidFill>
                <a:latin typeface="Palatino" pitchFamily="18" charset="0"/>
              </a:rPr>
              <a:t>/</a:t>
            </a:r>
            <a:r>
              <a:rPr lang="en-US" sz="4000" i="1" baseline="40000" dirty="0">
                <a:solidFill>
                  <a:srgbClr val="006600"/>
                </a:solidFill>
                <a:latin typeface="Palatino" pitchFamily="18" charset="0"/>
              </a:rPr>
              <a:t> T</a:t>
            </a:r>
          </a:p>
        </p:txBody>
      </p:sp>
      <p:sp>
        <p:nvSpPr>
          <p:cNvPr id="108548" name="Text Box 4"/>
          <p:cNvSpPr txBox="1">
            <a:spLocks noChangeArrowheads="1"/>
          </p:cNvSpPr>
          <p:nvPr/>
        </p:nvSpPr>
        <p:spPr bwMode="auto">
          <a:xfrm>
            <a:off x="1447800" y="5638800"/>
            <a:ext cx="628204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200" b="1" dirty="0">
                <a:solidFill>
                  <a:srgbClr val="FF0000"/>
                </a:solidFill>
              </a:rPr>
              <a:t>Idea:  </a:t>
            </a:r>
            <a:r>
              <a:rPr lang="en-US" sz="3200" b="1" i="1" dirty="0">
                <a:solidFill>
                  <a:srgbClr val="FF0000"/>
                </a:solidFill>
              </a:rPr>
              <a:t>p</a:t>
            </a:r>
            <a:r>
              <a:rPr lang="en-US" sz="3200" b="1" dirty="0">
                <a:solidFill>
                  <a:srgbClr val="FF0000"/>
                </a:solidFill>
              </a:rPr>
              <a:t> should </a:t>
            </a:r>
            <a:r>
              <a:rPr lang="en-US" sz="3200" b="1" i="1" dirty="0">
                <a:solidFill>
                  <a:srgbClr val="FF0000"/>
                </a:solidFill>
              </a:rPr>
              <a:t>decrease</a:t>
            </a:r>
            <a:r>
              <a:rPr lang="en-US" sz="3200" b="1" dirty="0">
                <a:solidFill>
                  <a:srgbClr val="FF0000"/>
                </a:solidFill>
              </a:rPr>
              <a:t> over time</a:t>
            </a:r>
          </a:p>
        </p:txBody>
      </p:sp>
    </p:spTree>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a:t>Escaping Local Maxima</a:t>
            </a:r>
          </a:p>
        </p:txBody>
      </p:sp>
      <p:sp>
        <p:nvSpPr>
          <p:cNvPr id="691203" name="Rectangle 3"/>
          <p:cNvSpPr>
            <a:spLocks noGrp="1" noChangeArrowheads="1"/>
          </p:cNvSpPr>
          <p:nvPr>
            <p:ph idx="1"/>
          </p:nvPr>
        </p:nvSpPr>
        <p:spPr/>
        <p:txBody>
          <a:bodyPr rtlCol="0">
            <a:normAutofit fontScale="92500" lnSpcReduction="10000"/>
          </a:bodyPr>
          <a:lstStyle/>
          <a:p>
            <a:pPr marL="1714500" lvl="3" indent="-342900" eaLnBrk="1" fontAlgn="auto" hangingPunct="1">
              <a:spcAft>
                <a:spcPts val="0"/>
              </a:spcAft>
              <a:buFont typeface="Arial" pitchFamily="34" charset="0"/>
              <a:buChar char="–"/>
              <a:defRPr/>
            </a:pPr>
            <a:endParaRPr lang="en-US" dirty="0"/>
          </a:p>
          <a:p>
            <a:pPr marL="457200" indent="-457200" eaLnBrk="1" fontAlgn="auto" hangingPunct="1">
              <a:spcAft>
                <a:spcPts val="0"/>
              </a:spcAft>
              <a:buFont typeface="Wingdings" pitchFamily="2" charset="2"/>
              <a:buNone/>
              <a:defRPr/>
            </a:pPr>
            <a:r>
              <a:rPr lang="en-US" dirty="0"/>
              <a:t>Let </a:t>
            </a:r>
            <a:r>
              <a:rPr lang="en-US" dirty="0">
                <a:latin typeface="Palatino" pitchFamily="18" charset="0"/>
                <a:sym typeface="Symbol" pitchFamily="18" charset="2"/>
              </a:rPr>
              <a:t>Δ</a:t>
            </a:r>
            <a:r>
              <a:rPr lang="en-US" i="1" dirty="0">
                <a:latin typeface="Palatino" pitchFamily="18" charset="0"/>
              </a:rPr>
              <a:t>E </a:t>
            </a:r>
            <a:r>
              <a:rPr lang="en-US" dirty="0">
                <a:latin typeface="Palatino" pitchFamily="18" charset="0"/>
              </a:rPr>
              <a:t>=</a:t>
            </a:r>
            <a:r>
              <a:rPr lang="en-US" i="1" dirty="0">
                <a:latin typeface="Palatino" pitchFamily="18" charset="0"/>
              </a:rPr>
              <a:t> f</a:t>
            </a:r>
            <a:r>
              <a:rPr lang="en-US" dirty="0">
                <a:latin typeface="Palatino" pitchFamily="18" charset="0"/>
              </a:rPr>
              <a:t>(</a:t>
            </a:r>
            <a:r>
              <a:rPr lang="en-US" i="1" dirty="0" err="1">
                <a:latin typeface="Palatino" pitchFamily="18" charset="0"/>
              </a:rPr>
              <a:t>newNode</a:t>
            </a:r>
            <a:r>
              <a:rPr lang="en-US" dirty="0">
                <a:latin typeface="Palatino" pitchFamily="18" charset="0"/>
              </a:rPr>
              <a:t>)</a:t>
            </a:r>
            <a:r>
              <a:rPr lang="en-US" i="1" dirty="0">
                <a:latin typeface="Palatino" pitchFamily="18" charset="0"/>
              </a:rPr>
              <a:t> </a:t>
            </a:r>
            <a:r>
              <a:rPr lang="en-US" dirty="0">
                <a:latin typeface="Palatino" pitchFamily="18" charset="0"/>
              </a:rPr>
              <a:t>–</a:t>
            </a:r>
            <a:r>
              <a:rPr lang="en-US" i="1" dirty="0">
                <a:latin typeface="Palatino" pitchFamily="18" charset="0"/>
              </a:rPr>
              <a:t> f</a:t>
            </a:r>
            <a:r>
              <a:rPr lang="en-US" dirty="0">
                <a:latin typeface="Palatino" pitchFamily="18" charset="0"/>
              </a:rPr>
              <a:t>(</a:t>
            </a:r>
            <a:r>
              <a:rPr lang="en-US" i="1" dirty="0" err="1">
                <a:latin typeface="Palatino" pitchFamily="18" charset="0"/>
              </a:rPr>
              <a:t>currentNode</a:t>
            </a:r>
            <a:r>
              <a:rPr lang="en-US" dirty="0">
                <a:latin typeface="Palatino" pitchFamily="18" charset="0"/>
              </a:rPr>
              <a:t>)  &lt;  0</a:t>
            </a:r>
          </a:p>
          <a:p>
            <a:pPr marL="457200" indent="-457200" eaLnBrk="1" fontAlgn="auto" hangingPunct="1">
              <a:spcAft>
                <a:spcPts val="0"/>
              </a:spcAft>
              <a:buFont typeface="Wingdings" pitchFamily="2" charset="2"/>
              <a:buNone/>
              <a:defRPr/>
            </a:pPr>
            <a:r>
              <a:rPr lang="en-US" i="1" dirty="0">
                <a:solidFill>
                  <a:srgbClr val="FF5050"/>
                </a:solidFill>
                <a:latin typeface="Palatino" pitchFamily="18" charset="0"/>
              </a:rPr>
              <a:t>	</a:t>
            </a:r>
            <a:r>
              <a:rPr lang="en-US" sz="3500" b="1" i="1" dirty="0">
                <a:solidFill>
                  <a:srgbClr val="006600"/>
                </a:solidFill>
                <a:latin typeface="Palatino" pitchFamily="18" charset="0"/>
              </a:rPr>
              <a:t>p = e </a:t>
            </a:r>
            <a:r>
              <a:rPr lang="en-US" sz="3500" b="1" baseline="40000" dirty="0">
                <a:solidFill>
                  <a:srgbClr val="006600"/>
                </a:solidFill>
                <a:latin typeface="Palatino" pitchFamily="18" charset="0"/>
                <a:sym typeface="Symbol" pitchFamily="18" charset="2"/>
              </a:rPr>
              <a:t>Δ</a:t>
            </a:r>
            <a:r>
              <a:rPr lang="en-US" sz="3500" b="1" i="1" baseline="40000" dirty="0">
                <a:solidFill>
                  <a:srgbClr val="006600"/>
                </a:solidFill>
                <a:latin typeface="Palatino" pitchFamily="18" charset="0"/>
              </a:rPr>
              <a:t>E </a:t>
            </a:r>
            <a:r>
              <a:rPr lang="en-US" sz="3500" b="1" baseline="40000" dirty="0">
                <a:solidFill>
                  <a:srgbClr val="006600"/>
                </a:solidFill>
                <a:latin typeface="Palatino" pitchFamily="18" charset="0"/>
              </a:rPr>
              <a:t>/ </a:t>
            </a:r>
            <a:r>
              <a:rPr lang="en-US" sz="3500" b="1" i="1" baseline="40000" dirty="0">
                <a:solidFill>
                  <a:srgbClr val="006600"/>
                </a:solidFill>
                <a:latin typeface="Palatino" pitchFamily="18" charset="0"/>
              </a:rPr>
              <a:t>T</a:t>
            </a:r>
            <a:r>
              <a:rPr lang="en-US" sz="3500" b="1" i="1" baseline="40000" dirty="0">
                <a:solidFill>
                  <a:srgbClr val="FF5050"/>
                </a:solidFill>
                <a:latin typeface="Palatino" pitchFamily="18" charset="0"/>
              </a:rPr>
              <a:t> </a:t>
            </a:r>
            <a:r>
              <a:rPr lang="en-US" sz="3500" b="1" dirty="0"/>
              <a:t> </a:t>
            </a:r>
            <a:r>
              <a:rPr lang="en-US" dirty="0"/>
              <a:t>(</a:t>
            </a:r>
            <a:r>
              <a:rPr lang="en-US" dirty="0" err="1"/>
              <a:t>Boltzman's</a:t>
            </a:r>
            <a:r>
              <a:rPr lang="en-US" dirty="0"/>
              <a:t> equation*)</a:t>
            </a:r>
            <a:endParaRPr lang="en-US" sz="1600" dirty="0">
              <a:solidFill>
                <a:schemeClr val="accent1"/>
              </a:solidFill>
              <a:latin typeface="Courier New" pitchFamily="49" charset="0"/>
            </a:endParaRPr>
          </a:p>
          <a:p>
            <a:pPr marL="457200" indent="-457200" eaLnBrk="1" fontAlgn="auto" hangingPunct="1">
              <a:spcAft>
                <a:spcPts val="0"/>
              </a:spcAft>
              <a:buFont typeface="Arial" pitchFamily="34" charset="0"/>
              <a:buChar char="•"/>
              <a:defRPr/>
            </a:pPr>
            <a:r>
              <a:rPr lang="en-US" dirty="0">
                <a:solidFill>
                  <a:srgbClr val="A50021"/>
                </a:solidFill>
                <a:latin typeface="Palatino" pitchFamily="18" charset="0"/>
                <a:sym typeface="Symbol" pitchFamily="18" charset="2"/>
              </a:rPr>
              <a:t>As Δ</a:t>
            </a:r>
            <a:r>
              <a:rPr lang="en-US" i="1" dirty="0">
                <a:solidFill>
                  <a:srgbClr val="A50021"/>
                </a:solidFill>
                <a:latin typeface="Palatino" pitchFamily="18" charset="0"/>
              </a:rPr>
              <a:t>E </a:t>
            </a:r>
            <a:r>
              <a:rPr lang="en-US" dirty="0">
                <a:solidFill>
                  <a:srgbClr val="A50021"/>
                </a:solidFill>
                <a:latin typeface="Palatino" pitchFamily="18" charset="0"/>
                <a:sym typeface="Wingdings"/>
              </a:rPr>
              <a:t></a:t>
            </a:r>
            <a:r>
              <a:rPr lang="en-US" i="1" dirty="0">
                <a:solidFill>
                  <a:srgbClr val="A50021"/>
                </a:solidFill>
                <a:latin typeface="Palatino" pitchFamily="18" charset="0"/>
                <a:sym typeface="Wingdings"/>
              </a:rPr>
              <a:t> </a:t>
            </a:r>
            <a:r>
              <a:rPr lang="en-US" dirty="0">
                <a:solidFill>
                  <a:srgbClr val="A50021"/>
                </a:solidFill>
                <a:latin typeface="Palatino" pitchFamily="18" charset="0"/>
              </a:rPr>
              <a:t>-</a:t>
            </a:r>
            <a:r>
              <a:rPr lang="en-US" dirty="0">
                <a:solidFill>
                  <a:srgbClr val="A50021"/>
                </a:solidFill>
                <a:latin typeface="Palatino" pitchFamily="18" charset="0"/>
                <a:sym typeface="Symbol" pitchFamily="18" charset="2"/>
              </a:rPr>
              <a:t>∞</a:t>
            </a:r>
            <a:r>
              <a:rPr lang="en-US" i="1" dirty="0">
                <a:solidFill>
                  <a:srgbClr val="000000"/>
                </a:solidFill>
                <a:latin typeface="Palatino" pitchFamily="18" charset="0"/>
              </a:rPr>
              <a:t>,</a:t>
            </a:r>
            <a:r>
              <a:rPr lang="en-US" i="1" dirty="0">
                <a:solidFill>
                  <a:srgbClr val="A50021"/>
                </a:solidFill>
                <a:latin typeface="Palatino" pitchFamily="18" charset="0"/>
              </a:rPr>
              <a:t>  </a:t>
            </a:r>
            <a:r>
              <a:rPr lang="en-US" i="1" dirty="0">
                <a:solidFill>
                  <a:schemeClr val="hlink"/>
                </a:solidFill>
                <a:latin typeface="Palatino" pitchFamily="18" charset="0"/>
              </a:rPr>
              <a:t>p </a:t>
            </a:r>
            <a:r>
              <a:rPr lang="en-US" dirty="0">
                <a:solidFill>
                  <a:schemeClr val="hlink"/>
                </a:solidFill>
                <a:latin typeface="Palatino" pitchFamily="18" charset="0"/>
                <a:sym typeface="Wingdings"/>
              </a:rPr>
              <a:t></a:t>
            </a:r>
            <a:r>
              <a:rPr lang="en-US" i="1" dirty="0">
                <a:solidFill>
                  <a:schemeClr val="hlink"/>
                </a:solidFill>
                <a:latin typeface="Palatino" pitchFamily="18" charset="0"/>
              </a:rPr>
              <a:t> </a:t>
            </a:r>
            <a:r>
              <a:rPr lang="en-US" dirty="0">
                <a:solidFill>
                  <a:schemeClr val="hlink"/>
                </a:solidFill>
                <a:latin typeface="Palatino" pitchFamily="18" charset="0"/>
              </a:rPr>
              <a:t>0</a:t>
            </a:r>
          </a:p>
          <a:p>
            <a:pPr marL="457200" indent="-457200" eaLnBrk="1" fontAlgn="auto" hangingPunct="1">
              <a:spcAft>
                <a:spcPts val="0"/>
              </a:spcAft>
              <a:buFont typeface="Wingdings" pitchFamily="2" charset="2"/>
              <a:buNone/>
              <a:defRPr/>
            </a:pPr>
            <a:r>
              <a:rPr lang="en-US" i="1" dirty="0"/>
              <a:t>	i.e., </a:t>
            </a:r>
            <a:r>
              <a:rPr lang="en-US" i="1" dirty="0">
                <a:solidFill>
                  <a:srgbClr val="A50021"/>
                </a:solidFill>
              </a:rPr>
              <a:t>as </a:t>
            </a:r>
            <a:r>
              <a:rPr lang="en-US" dirty="0">
                <a:solidFill>
                  <a:srgbClr val="A50021"/>
                </a:solidFill>
              </a:rPr>
              <a:t>move gets worse,</a:t>
            </a:r>
            <a:r>
              <a:rPr lang="en-US" i="1" dirty="0">
                <a:solidFill>
                  <a:srgbClr val="A50021"/>
                </a:solidFill>
              </a:rPr>
              <a:t> </a:t>
            </a:r>
            <a:br>
              <a:rPr lang="en-US" i="1" dirty="0"/>
            </a:br>
            <a:r>
              <a:rPr lang="en-US" dirty="0">
                <a:solidFill>
                  <a:schemeClr val="hlink"/>
                </a:solidFill>
              </a:rPr>
              <a:t>probability of taking it  </a:t>
            </a:r>
            <a:r>
              <a:rPr lang="en-US" b="1" i="1" dirty="0">
                <a:solidFill>
                  <a:srgbClr val="FF0000"/>
                </a:solidFill>
              </a:rPr>
              <a:t>decreases</a:t>
            </a:r>
            <a:r>
              <a:rPr lang="en-US" dirty="0">
                <a:solidFill>
                  <a:schemeClr val="hlink"/>
                </a:solidFill>
              </a:rPr>
              <a:t> exponentially</a:t>
            </a:r>
          </a:p>
          <a:p>
            <a:pPr marL="457200" indent="-457200" eaLnBrk="1" fontAlgn="auto" hangingPunct="1">
              <a:spcAft>
                <a:spcPts val="0"/>
              </a:spcAft>
              <a:buFont typeface="Arial" pitchFamily="34" charset="0"/>
              <a:buChar char="•"/>
              <a:defRPr/>
            </a:pPr>
            <a:r>
              <a:rPr lang="en-US" dirty="0">
                <a:solidFill>
                  <a:srgbClr val="A50021"/>
                </a:solidFill>
                <a:latin typeface="Palatino" pitchFamily="18" charset="0"/>
              </a:rPr>
              <a:t>As </a:t>
            </a:r>
            <a:r>
              <a:rPr lang="en-US" i="1" dirty="0">
                <a:solidFill>
                  <a:srgbClr val="A50021"/>
                </a:solidFill>
                <a:latin typeface="Palatino" pitchFamily="18" charset="0"/>
              </a:rPr>
              <a:t>T </a:t>
            </a:r>
            <a:r>
              <a:rPr lang="en-US" dirty="0">
                <a:solidFill>
                  <a:srgbClr val="A50021"/>
                </a:solidFill>
                <a:latin typeface="Palatino" pitchFamily="18" charset="0"/>
                <a:sym typeface="Wingdings"/>
              </a:rPr>
              <a:t></a:t>
            </a:r>
            <a:r>
              <a:rPr lang="en-US" i="1" dirty="0">
                <a:solidFill>
                  <a:srgbClr val="A50021"/>
                </a:solidFill>
                <a:latin typeface="Palatino" pitchFamily="18" charset="0"/>
                <a:sym typeface="Wingdings"/>
              </a:rPr>
              <a:t> </a:t>
            </a:r>
            <a:r>
              <a:rPr lang="en-US" dirty="0">
                <a:solidFill>
                  <a:srgbClr val="A50021"/>
                </a:solidFill>
                <a:latin typeface="Palatino" pitchFamily="18" charset="0"/>
              </a:rPr>
              <a:t>0</a:t>
            </a:r>
            <a:r>
              <a:rPr lang="en-US" i="1" dirty="0">
                <a:solidFill>
                  <a:srgbClr val="000000"/>
                </a:solidFill>
                <a:latin typeface="Palatino" pitchFamily="18" charset="0"/>
              </a:rPr>
              <a:t>,  </a:t>
            </a:r>
            <a:r>
              <a:rPr lang="en-US" i="1" dirty="0">
                <a:solidFill>
                  <a:schemeClr val="hlink"/>
                </a:solidFill>
                <a:latin typeface="Palatino" pitchFamily="18" charset="0"/>
              </a:rPr>
              <a:t>p </a:t>
            </a:r>
            <a:r>
              <a:rPr lang="en-US" dirty="0">
                <a:solidFill>
                  <a:schemeClr val="hlink"/>
                </a:solidFill>
                <a:latin typeface="Palatino" pitchFamily="18" charset="0"/>
                <a:sym typeface="Wingdings"/>
              </a:rPr>
              <a:t></a:t>
            </a:r>
            <a:r>
              <a:rPr lang="en-US" i="1" dirty="0">
                <a:solidFill>
                  <a:schemeClr val="hlink"/>
                </a:solidFill>
                <a:latin typeface="Palatino" pitchFamily="18" charset="0"/>
                <a:sym typeface="Wingdings"/>
              </a:rPr>
              <a:t> </a:t>
            </a:r>
            <a:r>
              <a:rPr lang="en-US" dirty="0">
                <a:solidFill>
                  <a:schemeClr val="hlink"/>
                </a:solidFill>
                <a:latin typeface="Palatino" pitchFamily="18" charset="0"/>
              </a:rPr>
              <a:t>0</a:t>
            </a:r>
          </a:p>
          <a:p>
            <a:pPr marL="457200" indent="-457200" eaLnBrk="1" fontAlgn="auto" hangingPunct="1">
              <a:spcAft>
                <a:spcPts val="0"/>
              </a:spcAft>
              <a:buFont typeface="Wingdings" pitchFamily="2" charset="2"/>
              <a:buNone/>
              <a:defRPr/>
            </a:pPr>
            <a:r>
              <a:rPr lang="en-US" i="1" dirty="0"/>
              <a:t>	i.e., </a:t>
            </a:r>
            <a:r>
              <a:rPr lang="en-US" i="1" dirty="0">
                <a:solidFill>
                  <a:srgbClr val="A50021"/>
                </a:solidFill>
              </a:rPr>
              <a:t>as “</a:t>
            </a:r>
            <a:r>
              <a:rPr lang="en-US" dirty="0">
                <a:solidFill>
                  <a:srgbClr val="A50021"/>
                </a:solidFill>
              </a:rPr>
              <a:t>temperature,” </a:t>
            </a:r>
            <a:r>
              <a:rPr lang="en-US" i="1" dirty="0">
                <a:solidFill>
                  <a:srgbClr val="A50021"/>
                </a:solidFill>
              </a:rPr>
              <a:t>T</a:t>
            </a:r>
            <a:r>
              <a:rPr lang="en-US" dirty="0">
                <a:solidFill>
                  <a:srgbClr val="A50021"/>
                </a:solidFill>
              </a:rPr>
              <a:t>, </a:t>
            </a:r>
            <a:r>
              <a:rPr lang="en-US" b="1" i="1" dirty="0">
                <a:solidFill>
                  <a:srgbClr val="FF0000"/>
                </a:solidFill>
              </a:rPr>
              <a:t>decreases</a:t>
            </a:r>
            <a:br>
              <a:rPr lang="en-US" i="1" dirty="0">
                <a:solidFill>
                  <a:srgbClr val="A50021"/>
                </a:solidFill>
              </a:rPr>
            </a:br>
            <a:r>
              <a:rPr lang="en-US" dirty="0">
                <a:solidFill>
                  <a:schemeClr val="hlink"/>
                </a:solidFill>
              </a:rPr>
              <a:t>probability of taking bad move </a:t>
            </a:r>
            <a:r>
              <a:rPr lang="en-US" b="1" i="1" dirty="0">
                <a:solidFill>
                  <a:srgbClr val="FF0000"/>
                </a:solidFill>
              </a:rPr>
              <a:t>decreases</a:t>
            </a:r>
          </a:p>
        </p:txBody>
      </p:sp>
      <p:sp>
        <p:nvSpPr>
          <p:cNvPr id="109572" name="Text Box 4"/>
          <p:cNvSpPr txBox="1">
            <a:spLocks noChangeArrowheads="1"/>
          </p:cNvSpPr>
          <p:nvPr/>
        </p:nvSpPr>
        <p:spPr bwMode="auto">
          <a:xfrm>
            <a:off x="6629400" y="2438400"/>
            <a:ext cx="25146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dirty="0">
                <a:solidFill>
                  <a:srgbClr val="FF0000"/>
                </a:solidFill>
              </a:rPr>
              <a:t>Idea:  </a:t>
            </a:r>
            <a:r>
              <a:rPr lang="en-US" b="1" i="1" dirty="0">
                <a:solidFill>
                  <a:srgbClr val="FF0000"/>
                </a:solidFill>
              </a:rPr>
              <a:t>p</a:t>
            </a:r>
            <a:r>
              <a:rPr lang="en-US" b="1" dirty="0">
                <a:solidFill>
                  <a:srgbClr val="FF0000"/>
                </a:solidFill>
              </a:rPr>
              <a:t> decreases as neighbor gets worse</a:t>
            </a:r>
          </a:p>
        </p:txBody>
      </p:sp>
      <p:sp>
        <p:nvSpPr>
          <p:cNvPr id="2" name="TextBox 1"/>
          <p:cNvSpPr txBox="1"/>
          <p:nvPr/>
        </p:nvSpPr>
        <p:spPr>
          <a:xfrm>
            <a:off x="4724400" y="6248400"/>
            <a:ext cx="3345988" cy="461665"/>
          </a:xfrm>
          <a:prstGeom prst="rect">
            <a:avLst/>
          </a:prstGeom>
          <a:noFill/>
        </p:spPr>
        <p:txBody>
          <a:bodyPr wrap="none" rtlCol="0">
            <a:spAutoFit/>
          </a:bodyPr>
          <a:lstStyle/>
          <a:p>
            <a:r>
              <a:rPr lang="en-US" dirty="0">
                <a:latin typeface="+mn-lt"/>
              </a:rPr>
              <a:t>* or Arrhenius's equation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120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120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9120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1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lstStyle/>
          <a:p>
            <a:r>
              <a:rPr lang="en-US" sz="4000" dirty="0"/>
              <a:t>Probability of Moving to Worse State</a:t>
            </a:r>
          </a:p>
        </p:txBody>
      </p:sp>
      <p:pic>
        <p:nvPicPr>
          <p:cNvPr id="112642" name="Picture 2" descr="http://image.tutorvista.com/contentimages/maths/content/us/class11maths/chapter17/images/img4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1524000"/>
            <a:ext cx="6020388" cy="4812594"/>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ight Brace 3"/>
          <p:cNvSpPr/>
          <p:nvPr/>
        </p:nvSpPr>
        <p:spPr>
          <a:xfrm rot="16200000">
            <a:off x="2017776" y="2133600"/>
            <a:ext cx="612648" cy="2667000"/>
          </a:xfrm>
          <a:prstGeom prst="rightBrace">
            <a:avLst>
              <a:gd name="adj1" fmla="val 8333"/>
              <a:gd name="adj2" fmla="val 4771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96772" y="2774494"/>
            <a:ext cx="3260829" cy="461665"/>
          </a:xfrm>
          <a:prstGeom prst="rect">
            <a:avLst/>
          </a:prstGeom>
          <a:noFill/>
        </p:spPr>
        <p:txBody>
          <a:bodyPr wrap="none" rtlCol="0">
            <a:spAutoFit/>
          </a:bodyPr>
          <a:lstStyle/>
          <a:p>
            <a:r>
              <a:rPr lang="en-US" i="1" dirty="0"/>
              <a:t>x </a:t>
            </a:r>
            <a:r>
              <a:rPr lang="en-US" dirty="0"/>
              <a:t>&lt; 0 is region of interest</a:t>
            </a:r>
          </a:p>
        </p:txBody>
      </p:sp>
    </p:spTree>
    <p:extLst>
      <p:ext uri="{BB962C8B-B14F-4D97-AF65-F5344CB8AC3E}">
        <p14:creationId xmlns:p14="http://schemas.microsoft.com/office/powerpoint/2010/main" val="25645233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274638"/>
            <a:ext cx="8229600" cy="944562"/>
          </a:xfrm>
        </p:spPr>
        <p:txBody>
          <a:bodyPr/>
          <a:lstStyle/>
          <a:p>
            <a:pPr eaLnBrk="1" hangingPunct="1"/>
            <a:r>
              <a:rPr lang="en-US"/>
              <a:t>Escaping Local Maxima</a:t>
            </a:r>
          </a:p>
        </p:txBody>
      </p:sp>
      <p:sp>
        <p:nvSpPr>
          <p:cNvPr id="95236" name="Rectangle 3"/>
          <p:cNvSpPr>
            <a:spLocks noGrp="1" noChangeArrowheads="1"/>
          </p:cNvSpPr>
          <p:nvPr>
            <p:ph idx="1"/>
          </p:nvPr>
        </p:nvSpPr>
        <p:spPr>
          <a:xfrm>
            <a:off x="609600" y="1524000"/>
            <a:ext cx="8077200" cy="1295400"/>
          </a:xfrm>
        </p:spPr>
        <p:txBody>
          <a:bodyPr rtlCol="0">
            <a:normAutofit fontScale="92500" lnSpcReduction="20000"/>
          </a:bodyPr>
          <a:lstStyle/>
          <a:p>
            <a:pPr marL="1714500" lvl="3" indent="-342900" eaLnBrk="1" fontAlgn="auto" hangingPunct="1">
              <a:spcAft>
                <a:spcPts val="0"/>
              </a:spcAft>
              <a:buFont typeface="Arial" pitchFamily="34" charset="0"/>
              <a:buChar char="–"/>
              <a:defRPr/>
            </a:pPr>
            <a:endParaRPr lang="en-US" dirty="0"/>
          </a:p>
          <a:p>
            <a:pPr marL="457200" indent="-457200" eaLnBrk="1" fontAlgn="auto" hangingPunct="1">
              <a:spcAft>
                <a:spcPts val="0"/>
              </a:spcAft>
              <a:buFont typeface="Wingdings" pitchFamily="2" charset="2"/>
              <a:buNone/>
              <a:defRPr/>
            </a:pPr>
            <a:r>
              <a:rPr lang="en-US" dirty="0"/>
              <a:t>Let </a:t>
            </a:r>
            <a:r>
              <a:rPr lang="en-US" dirty="0">
                <a:latin typeface="Palatino" pitchFamily="18" charset="0"/>
                <a:sym typeface="Symbol" pitchFamily="18" charset="2"/>
              </a:rPr>
              <a:t>Δ</a:t>
            </a:r>
            <a:r>
              <a:rPr lang="en-US" i="1" dirty="0">
                <a:latin typeface="Palatino" pitchFamily="18" charset="0"/>
              </a:rPr>
              <a:t>E </a:t>
            </a:r>
            <a:r>
              <a:rPr lang="en-US" dirty="0">
                <a:latin typeface="Palatino" pitchFamily="18" charset="0"/>
              </a:rPr>
              <a:t>=</a:t>
            </a:r>
            <a:r>
              <a:rPr lang="en-US" i="1" dirty="0">
                <a:latin typeface="Palatino" pitchFamily="18" charset="0"/>
              </a:rPr>
              <a:t> f</a:t>
            </a:r>
            <a:r>
              <a:rPr lang="en-US" dirty="0">
                <a:latin typeface="Palatino" pitchFamily="18" charset="0"/>
              </a:rPr>
              <a:t>(</a:t>
            </a:r>
            <a:r>
              <a:rPr lang="en-US" i="1" dirty="0" err="1">
                <a:latin typeface="Palatino" pitchFamily="18" charset="0"/>
              </a:rPr>
              <a:t>newNode</a:t>
            </a:r>
            <a:r>
              <a:rPr lang="en-US" dirty="0">
                <a:latin typeface="Palatino" pitchFamily="18" charset="0"/>
              </a:rPr>
              <a:t>) – </a:t>
            </a:r>
            <a:r>
              <a:rPr lang="en-US" i="1" dirty="0">
                <a:latin typeface="Palatino" pitchFamily="18" charset="0"/>
              </a:rPr>
              <a:t>f</a:t>
            </a:r>
            <a:r>
              <a:rPr lang="en-US" dirty="0">
                <a:latin typeface="Palatino" pitchFamily="18" charset="0"/>
              </a:rPr>
              <a:t>(</a:t>
            </a:r>
            <a:r>
              <a:rPr lang="en-US" i="1" dirty="0" err="1">
                <a:latin typeface="Palatino" pitchFamily="18" charset="0"/>
              </a:rPr>
              <a:t>currentNode</a:t>
            </a:r>
            <a:r>
              <a:rPr lang="en-US" dirty="0">
                <a:latin typeface="Palatino" pitchFamily="18" charset="0"/>
              </a:rPr>
              <a:t>)</a:t>
            </a:r>
          </a:p>
          <a:p>
            <a:pPr marL="457200" indent="-457200" eaLnBrk="1" fontAlgn="auto" hangingPunct="1">
              <a:spcAft>
                <a:spcPts val="0"/>
              </a:spcAft>
              <a:buFont typeface="Wingdings" pitchFamily="2" charset="2"/>
              <a:buNone/>
              <a:defRPr/>
            </a:pPr>
            <a:r>
              <a:rPr lang="en-US" i="1" dirty="0">
                <a:solidFill>
                  <a:srgbClr val="FF5050"/>
                </a:solidFill>
                <a:latin typeface="Palatino" pitchFamily="18" charset="0"/>
              </a:rPr>
              <a:t>	</a:t>
            </a:r>
            <a:r>
              <a:rPr lang="en-US" sz="3500" i="1" dirty="0">
                <a:solidFill>
                  <a:srgbClr val="006600"/>
                </a:solidFill>
                <a:latin typeface="Palatino" pitchFamily="18" charset="0"/>
              </a:rPr>
              <a:t>p </a:t>
            </a:r>
            <a:r>
              <a:rPr lang="en-US" sz="3500" dirty="0">
                <a:solidFill>
                  <a:srgbClr val="006600"/>
                </a:solidFill>
                <a:latin typeface="Palatino" pitchFamily="18" charset="0"/>
              </a:rPr>
              <a:t>=</a:t>
            </a:r>
            <a:r>
              <a:rPr lang="en-US" sz="3500" i="1" dirty="0">
                <a:solidFill>
                  <a:srgbClr val="006600"/>
                </a:solidFill>
                <a:latin typeface="Palatino" pitchFamily="18" charset="0"/>
              </a:rPr>
              <a:t> e </a:t>
            </a:r>
            <a:r>
              <a:rPr lang="en-US" sz="3500" baseline="40000" dirty="0">
                <a:solidFill>
                  <a:srgbClr val="006600"/>
                </a:solidFill>
                <a:latin typeface="Palatino" pitchFamily="18" charset="0"/>
                <a:sym typeface="Symbol" pitchFamily="18" charset="2"/>
              </a:rPr>
              <a:t>Δ</a:t>
            </a:r>
            <a:r>
              <a:rPr lang="en-US" sz="3500" i="1" baseline="40000" dirty="0">
                <a:solidFill>
                  <a:srgbClr val="006600"/>
                </a:solidFill>
                <a:latin typeface="Palatino" pitchFamily="18" charset="0"/>
              </a:rPr>
              <a:t>E </a:t>
            </a:r>
            <a:r>
              <a:rPr lang="en-US" sz="3500" baseline="40000" dirty="0">
                <a:solidFill>
                  <a:srgbClr val="006600"/>
                </a:solidFill>
                <a:latin typeface="Palatino" pitchFamily="18" charset="0"/>
              </a:rPr>
              <a:t>/</a:t>
            </a:r>
            <a:r>
              <a:rPr lang="en-US" sz="3500" i="1" baseline="40000" dirty="0">
                <a:solidFill>
                  <a:srgbClr val="006600"/>
                </a:solidFill>
                <a:latin typeface="Palatino" pitchFamily="18" charset="0"/>
              </a:rPr>
              <a:t> T</a:t>
            </a:r>
            <a:endParaRPr lang="en-US" sz="1600" dirty="0">
              <a:solidFill>
                <a:schemeClr val="accent1"/>
              </a:solidFill>
              <a:latin typeface="Courier New" pitchFamily="49" charset="0"/>
            </a:endParaRPr>
          </a:p>
        </p:txBody>
      </p:sp>
      <p:sp>
        <p:nvSpPr>
          <p:cNvPr id="708612" name="Rectangle 4"/>
          <p:cNvSpPr>
            <a:spLocks noChangeArrowheads="1"/>
          </p:cNvSpPr>
          <p:nvPr/>
        </p:nvSpPr>
        <p:spPr bwMode="auto">
          <a:xfrm>
            <a:off x="609600" y="3124200"/>
            <a:ext cx="807720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57200" indent="-457200">
              <a:spcBef>
                <a:spcPct val="20000"/>
              </a:spcBef>
              <a:buClr>
                <a:schemeClr val="tx1"/>
              </a:buClr>
              <a:buSzPct val="75000"/>
              <a:buFont typeface="Wingdings" pitchFamily="2" charset="2"/>
              <a:buChar char="l"/>
            </a:pPr>
            <a:r>
              <a:rPr lang="en-US" sz="2800" b="1" dirty="0">
                <a:solidFill>
                  <a:srgbClr val="A50021"/>
                </a:solidFill>
                <a:latin typeface="Palatino" pitchFamily="18" charset="0"/>
                <a:sym typeface="Symbol" pitchFamily="18" charset="2"/>
              </a:rPr>
              <a:t>Δ</a:t>
            </a:r>
            <a:r>
              <a:rPr lang="en-US" sz="2800" b="1" i="1" dirty="0">
                <a:solidFill>
                  <a:srgbClr val="A50021"/>
                </a:solidFill>
                <a:latin typeface="Palatino" pitchFamily="18" charset="0"/>
              </a:rPr>
              <a:t>E  </a:t>
            </a:r>
            <a:r>
              <a:rPr lang="en-US" sz="2800" b="1" dirty="0">
                <a:solidFill>
                  <a:srgbClr val="A50021"/>
                </a:solidFill>
                <a:latin typeface="Palatino" pitchFamily="18" charset="0"/>
              </a:rPr>
              <a:t>&lt;&lt;</a:t>
            </a:r>
            <a:r>
              <a:rPr lang="en-US" sz="2800" b="1" i="1" dirty="0">
                <a:solidFill>
                  <a:srgbClr val="A50021"/>
                </a:solidFill>
                <a:latin typeface="Palatino" pitchFamily="18" charset="0"/>
              </a:rPr>
              <a:t>  T</a:t>
            </a:r>
          </a:p>
          <a:p>
            <a:pPr marL="457200" indent="-457200">
              <a:spcBef>
                <a:spcPct val="20000"/>
              </a:spcBef>
              <a:buClr>
                <a:schemeClr val="tx1"/>
              </a:buClr>
              <a:buSzPct val="75000"/>
              <a:buFont typeface="Wingdings" pitchFamily="2" charset="2"/>
              <a:buNone/>
            </a:pPr>
            <a:r>
              <a:rPr lang="en-US" sz="2800" dirty="0">
                <a:latin typeface="Arial" charset="0"/>
              </a:rPr>
              <a:t>	if badness of move is small compared to </a:t>
            </a:r>
            <a:r>
              <a:rPr lang="en-US" sz="2800" i="1" dirty="0">
                <a:latin typeface="Arial" charset="0"/>
              </a:rPr>
              <a:t>T</a:t>
            </a:r>
            <a:r>
              <a:rPr lang="en-US" sz="2800" dirty="0">
                <a:latin typeface="Arial" charset="0"/>
              </a:rPr>
              <a:t>,</a:t>
            </a:r>
            <a:br>
              <a:rPr lang="en-US" sz="2800" dirty="0">
                <a:latin typeface="Arial" charset="0"/>
              </a:rPr>
            </a:br>
            <a:r>
              <a:rPr lang="en-US" sz="2800" dirty="0">
                <a:latin typeface="Arial" charset="0"/>
              </a:rPr>
              <a:t>move is </a:t>
            </a:r>
            <a:r>
              <a:rPr lang="en-US" sz="2800" b="1" i="1" dirty="0">
                <a:latin typeface="Arial" charset="0"/>
              </a:rPr>
              <a:t>likely</a:t>
            </a:r>
            <a:r>
              <a:rPr lang="en-US" sz="2800" dirty="0">
                <a:latin typeface="Arial" charset="0"/>
              </a:rPr>
              <a:t> to be accepted</a:t>
            </a:r>
          </a:p>
          <a:p>
            <a:pPr marL="457200" indent="-457200">
              <a:spcBef>
                <a:spcPct val="20000"/>
              </a:spcBef>
              <a:buClr>
                <a:schemeClr val="tx1"/>
              </a:buClr>
              <a:buSzPct val="75000"/>
              <a:buFont typeface="Wingdings" pitchFamily="2" charset="2"/>
              <a:buChar char="l"/>
            </a:pPr>
            <a:r>
              <a:rPr lang="en-US" sz="2800" b="1" dirty="0">
                <a:solidFill>
                  <a:srgbClr val="A50021"/>
                </a:solidFill>
                <a:latin typeface="Palatino" pitchFamily="18" charset="0"/>
                <a:sym typeface="Symbol" pitchFamily="18" charset="2"/>
              </a:rPr>
              <a:t>Δ</a:t>
            </a:r>
            <a:r>
              <a:rPr lang="en-US" sz="2800" b="1" i="1" dirty="0">
                <a:solidFill>
                  <a:srgbClr val="A50021"/>
                </a:solidFill>
                <a:latin typeface="Palatino" pitchFamily="18" charset="0"/>
              </a:rPr>
              <a:t>E  </a:t>
            </a:r>
            <a:r>
              <a:rPr lang="en-US" sz="2800" b="1" dirty="0">
                <a:solidFill>
                  <a:srgbClr val="A50021"/>
                </a:solidFill>
                <a:latin typeface="Palatino" pitchFamily="18" charset="0"/>
              </a:rPr>
              <a:t>&gt;&gt;</a:t>
            </a:r>
            <a:r>
              <a:rPr lang="en-US" sz="2800" b="1" i="1" dirty="0">
                <a:solidFill>
                  <a:srgbClr val="A50021"/>
                </a:solidFill>
                <a:latin typeface="Palatino" pitchFamily="18" charset="0"/>
              </a:rPr>
              <a:t>  T</a:t>
            </a:r>
          </a:p>
          <a:p>
            <a:pPr marL="457200" indent="-457200">
              <a:spcBef>
                <a:spcPct val="20000"/>
              </a:spcBef>
              <a:buClr>
                <a:schemeClr val="tx1"/>
              </a:buClr>
              <a:buSzPct val="75000"/>
              <a:buFont typeface="Wingdings" pitchFamily="2" charset="2"/>
              <a:buNone/>
            </a:pPr>
            <a:r>
              <a:rPr lang="en-US" sz="2800" dirty="0">
                <a:latin typeface="Arial" charset="0"/>
              </a:rPr>
              <a:t>	if badness of move is large compared to </a:t>
            </a:r>
            <a:r>
              <a:rPr lang="en-US" sz="2800" i="1" dirty="0">
                <a:latin typeface="Arial" charset="0"/>
              </a:rPr>
              <a:t>T</a:t>
            </a:r>
            <a:r>
              <a:rPr lang="en-US" sz="2800" dirty="0">
                <a:latin typeface="Arial" charset="0"/>
              </a:rPr>
              <a:t>,</a:t>
            </a:r>
          </a:p>
          <a:p>
            <a:pPr marL="457200" indent="-457200">
              <a:spcBef>
                <a:spcPct val="20000"/>
              </a:spcBef>
              <a:buClr>
                <a:schemeClr val="tx1"/>
              </a:buClr>
              <a:buSzPct val="75000"/>
              <a:buFont typeface="Wingdings" pitchFamily="2" charset="2"/>
              <a:buNone/>
            </a:pPr>
            <a:r>
              <a:rPr lang="en-US" sz="2800" dirty="0">
                <a:latin typeface="Arial" charset="0"/>
              </a:rPr>
              <a:t>	move is </a:t>
            </a:r>
            <a:r>
              <a:rPr lang="en-US" sz="2800" b="1" i="1" dirty="0">
                <a:latin typeface="Arial" charset="0"/>
              </a:rPr>
              <a:t>unlikely</a:t>
            </a:r>
            <a:r>
              <a:rPr lang="en-US" sz="2800" dirty="0">
                <a:latin typeface="Arial" charset="0"/>
              </a:rPr>
              <a:t> to be accepted</a:t>
            </a:r>
          </a:p>
        </p:txBody>
      </p:sp>
    </p:spTree>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title"/>
          </p:nvPr>
        </p:nvSpPr>
        <p:spPr>
          <a:xfrm>
            <a:off x="457200" y="274638"/>
            <a:ext cx="8229600" cy="944562"/>
          </a:xfrm>
        </p:spPr>
        <p:txBody>
          <a:bodyPr/>
          <a:lstStyle/>
          <a:p>
            <a:pPr eaLnBrk="1" hangingPunct="1"/>
            <a:r>
              <a:rPr lang="en-US"/>
              <a:t>Control of Annealing Process</a:t>
            </a:r>
          </a:p>
        </p:txBody>
      </p:sp>
      <p:grpSp>
        <p:nvGrpSpPr>
          <p:cNvPr id="111619" name="Group 12"/>
          <p:cNvGrpSpPr>
            <a:grpSpLocks/>
          </p:cNvGrpSpPr>
          <p:nvPr/>
        </p:nvGrpSpPr>
        <p:grpSpPr bwMode="auto">
          <a:xfrm>
            <a:off x="914400" y="1524000"/>
            <a:ext cx="7772400" cy="4584700"/>
            <a:chOff x="1066800" y="2286000"/>
            <a:chExt cx="7408863" cy="4217114"/>
          </a:xfrm>
        </p:grpSpPr>
        <p:sp>
          <p:nvSpPr>
            <p:cNvPr id="111620" name="Text Box 2"/>
            <p:cNvSpPr txBox="1">
              <a:spLocks noChangeArrowheads="1"/>
            </p:cNvSpPr>
            <p:nvPr/>
          </p:nvSpPr>
          <p:spPr bwMode="auto">
            <a:xfrm>
              <a:off x="1628775" y="4498975"/>
              <a:ext cx="6701616" cy="11040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Verdana" pitchFamily="34" charset="0"/>
                </a:rPr>
                <a:t>At each temperature, the search is allowed to proceed for a certain number of steps, </a:t>
              </a:r>
              <a:r>
                <a:rPr lang="en-US" i="1" dirty="0">
                  <a:latin typeface="Verdana" pitchFamily="34" charset="0"/>
                </a:rPr>
                <a:t>L</a:t>
              </a:r>
              <a:r>
                <a:rPr lang="en-US" dirty="0">
                  <a:latin typeface="Verdana" pitchFamily="34" charset="0"/>
                </a:rPr>
                <a:t>(</a:t>
              </a:r>
              <a:r>
                <a:rPr lang="en-US" i="1" dirty="0">
                  <a:latin typeface="Verdana" pitchFamily="34" charset="0"/>
                </a:rPr>
                <a:t>k</a:t>
              </a:r>
              <a:r>
                <a:rPr lang="en-US" dirty="0">
                  <a:latin typeface="Verdana" pitchFamily="34" charset="0"/>
                </a:rPr>
                <a:t>)</a:t>
              </a:r>
            </a:p>
          </p:txBody>
        </p:sp>
        <p:sp>
          <p:nvSpPr>
            <p:cNvPr id="111621" name="Text Box 4"/>
            <p:cNvSpPr txBox="1">
              <a:spLocks noChangeArrowheads="1"/>
            </p:cNvSpPr>
            <p:nvPr/>
          </p:nvSpPr>
          <p:spPr bwMode="auto">
            <a:xfrm>
              <a:off x="1066800" y="2286000"/>
              <a:ext cx="32448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a:latin typeface="Verdana" pitchFamily="34" charset="0"/>
                </a:rPr>
                <a:t>Cooling Schedule:</a:t>
              </a:r>
            </a:p>
          </p:txBody>
        </p:sp>
        <p:sp>
          <p:nvSpPr>
            <p:cNvPr id="111622" name="Text Box 5"/>
            <p:cNvSpPr txBox="1">
              <a:spLocks noChangeArrowheads="1"/>
            </p:cNvSpPr>
            <p:nvPr/>
          </p:nvSpPr>
          <p:spPr bwMode="auto">
            <a:xfrm>
              <a:off x="1597025" y="2700338"/>
              <a:ext cx="6878638" cy="1104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i="1" dirty="0">
                  <a:latin typeface="Verdana" pitchFamily="34" charset="0"/>
                </a:rPr>
                <a:t>T</a:t>
              </a:r>
              <a:r>
                <a:rPr lang="en-US" dirty="0">
                  <a:latin typeface="Verdana" pitchFamily="34" charset="0"/>
                </a:rPr>
                <a:t>, the </a:t>
              </a:r>
              <a:r>
                <a:rPr lang="en-US" i="1" dirty="0">
                  <a:latin typeface="Verdana" pitchFamily="34" charset="0"/>
                </a:rPr>
                <a:t>annealing “temperature</a:t>
              </a:r>
              <a:r>
                <a:rPr lang="en-US" dirty="0">
                  <a:latin typeface="Verdana" pitchFamily="34" charset="0"/>
                </a:rPr>
                <a:t>,” is the parameter that control the probability of taking of bad steps</a:t>
              </a:r>
            </a:p>
          </p:txBody>
        </p:sp>
        <p:sp>
          <p:nvSpPr>
            <p:cNvPr id="111623" name="Text Box 6"/>
            <p:cNvSpPr txBox="1">
              <a:spLocks noChangeArrowheads="1"/>
            </p:cNvSpPr>
            <p:nvPr/>
          </p:nvSpPr>
          <p:spPr bwMode="auto">
            <a:xfrm>
              <a:off x="1612900" y="3959225"/>
              <a:ext cx="6717491" cy="42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dirty="0">
                  <a:latin typeface="Verdana" pitchFamily="34" charset="0"/>
                </a:rPr>
                <a:t>We gradually reduce the temperature, </a:t>
              </a:r>
              <a:r>
                <a:rPr lang="en-US" i="1" dirty="0">
                  <a:latin typeface="Verdana" pitchFamily="34" charset="0"/>
                </a:rPr>
                <a:t>T</a:t>
              </a:r>
              <a:r>
                <a:rPr lang="en-US" dirty="0">
                  <a:latin typeface="Verdana" pitchFamily="34" charset="0"/>
                </a:rPr>
                <a:t>(</a:t>
              </a:r>
              <a:r>
                <a:rPr lang="en-US" i="1" dirty="0">
                  <a:latin typeface="Verdana" pitchFamily="34" charset="0"/>
                </a:rPr>
                <a:t>k</a:t>
              </a:r>
              <a:r>
                <a:rPr lang="en-US" dirty="0">
                  <a:latin typeface="Verdana" pitchFamily="34" charset="0"/>
                </a:rPr>
                <a:t>)</a:t>
              </a:r>
            </a:p>
          </p:txBody>
        </p:sp>
        <p:sp>
          <p:nvSpPr>
            <p:cNvPr id="111624" name="AutoShape 7"/>
            <p:cNvSpPr>
              <a:spLocks noChangeArrowheads="1"/>
            </p:cNvSpPr>
            <p:nvPr/>
          </p:nvSpPr>
          <p:spPr bwMode="auto">
            <a:xfrm>
              <a:off x="1377950" y="2832100"/>
              <a:ext cx="185738" cy="231775"/>
            </a:xfrm>
            <a:prstGeom prst="star4">
              <a:avLst>
                <a:gd name="adj" fmla="val 12500"/>
              </a:avLst>
            </a:prstGeom>
            <a:solidFill>
              <a:schemeClr val="folHlink"/>
            </a:solidFill>
            <a:ln w="9525">
              <a:solidFill>
                <a:schemeClr val="tx1"/>
              </a:solidFill>
              <a:miter lim="800000"/>
              <a:headEnd/>
              <a:tailEnd/>
            </a:ln>
          </p:spPr>
          <p:txBody>
            <a:bodyPr wrap="none" anchor="ctr"/>
            <a:lstStyle/>
            <a:p>
              <a:endParaRPr lang="en-US"/>
            </a:p>
          </p:txBody>
        </p:sp>
        <p:sp>
          <p:nvSpPr>
            <p:cNvPr id="111625" name="AutoShape 8"/>
            <p:cNvSpPr>
              <a:spLocks noChangeArrowheads="1"/>
            </p:cNvSpPr>
            <p:nvPr/>
          </p:nvSpPr>
          <p:spPr bwMode="auto">
            <a:xfrm>
              <a:off x="1358900" y="4071938"/>
              <a:ext cx="185738" cy="231775"/>
            </a:xfrm>
            <a:prstGeom prst="star4">
              <a:avLst>
                <a:gd name="adj" fmla="val 12500"/>
              </a:avLst>
            </a:prstGeom>
            <a:solidFill>
              <a:schemeClr val="folHlink"/>
            </a:solidFill>
            <a:ln w="9525">
              <a:solidFill>
                <a:schemeClr val="tx1"/>
              </a:solidFill>
              <a:miter lim="800000"/>
              <a:headEnd/>
              <a:tailEnd/>
            </a:ln>
          </p:spPr>
          <p:txBody>
            <a:bodyPr wrap="none" anchor="ctr"/>
            <a:lstStyle/>
            <a:p>
              <a:endParaRPr lang="en-US"/>
            </a:p>
          </p:txBody>
        </p:sp>
        <p:sp>
          <p:nvSpPr>
            <p:cNvPr id="111626" name="AutoShape 9"/>
            <p:cNvSpPr>
              <a:spLocks noChangeArrowheads="1"/>
            </p:cNvSpPr>
            <p:nvPr/>
          </p:nvSpPr>
          <p:spPr bwMode="auto">
            <a:xfrm>
              <a:off x="1357313" y="4610100"/>
              <a:ext cx="185737" cy="231775"/>
            </a:xfrm>
            <a:prstGeom prst="star4">
              <a:avLst>
                <a:gd name="adj" fmla="val 12500"/>
              </a:avLst>
            </a:prstGeom>
            <a:solidFill>
              <a:schemeClr val="folHlink"/>
            </a:solidFill>
            <a:ln w="9525">
              <a:solidFill>
                <a:schemeClr val="tx1"/>
              </a:solidFill>
              <a:miter lim="800000"/>
              <a:headEnd/>
              <a:tailEnd/>
            </a:ln>
          </p:spPr>
          <p:txBody>
            <a:bodyPr wrap="none" anchor="ctr"/>
            <a:lstStyle/>
            <a:p>
              <a:endParaRPr lang="en-US"/>
            </a:p>
          </p:txBody>
        </p:sp>
        <p:sp>
          <p:nvSpPr>
            <p:cNvPr id="111627" name="Text Box 10"/>
            <p:cNvSpPr txBox="1">
              <a:spLocks noChangeArrowheads="1"/>
            </p:cNvSpPr>
            <p:nvPr/>
          </p:nvSpPr>
          <p:spPr bwMode="auto">
            <a:xfrm>
              <a:off x="1611313" y="5738812"/>
              <a:ext cx="4801363" cy="7643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Verdana" pitchFamily="34" charset="0"/>
                </a:rPr>
                <a:t>The choice of parameters</a:t>
              </a:r>
            </a:p>
            <a:p>
              <a:pPr eaLnBrk="1" hangingPunct="1"/>
              <a:r>
                <a:rPr lang="en-US">
                  <a:latin typeface="Verdana" pitchFamily="34" charset="0"/>
                </a:rPr>
                <a:t>is called the </a:t>
              </a:r>
              <a:r>
                <a:rPr lang="en-US" b="1" i="1">
                  <a:solidFill>
                    <a:srgbClr val="FF0000"/>
                  </a:solidFill>
                  <a:latin typeface="Verdana" pitchFamily="34" charset="0"/>
                </a:rPr>
                <a:t>cooling schedule</a:t>
              </a:r>
              <a:endParaRPr lang="en-US" b="1">
                <a:solidFill>
                  <a:srgbClr val="FF0000"/>
                </a:solidFill>
                <a:latin typeface="Verdana" pitchFamily="34" charset="0"/>
              </a:endParaRPr>
            </a:p>
          </p:txBody>
        </p:sp>
        <p:graphicFrame>
          <p:nvGraphicFramePr>
            <p:cNvPr id="111628" name="Object 11"/>
            <p:cNvGraphicFramePr>
              <a:graphicFrameLocks noChangeAspect="1"/>
            </p:cNvGraphicFramePr>
            <p:nvPr/>
          </p:nvGraphicFramePr>
          <p:xfrm>
            <a:off x="5640388" y="5767388"/>
            <a:ext cx="1452562" cy="433387"/>
          </p:xfrm>
          <a:graphic>
            <a:graphicData uri="http://schemas.openxmlformats.org/presentationml/2006/ole">
              <mc:AlternateContent xmlns:mc="http://schemas.openxmlformats.org/markup-compatibility/2006">
                <mc:Choice xmlns:v="urn:schemas-microsoft-com:vml" Requires="v">
                  <p:oleObj spid="_x0000_s111966" name="Equation" r:id="rId4" imgW="723586" imgH="215806" progId="Equation.3">
                    <p:embed/>
                  </p:oleObj>
                </mc:Choice>
                <mc:Fallback>
                  <p:oleObj name="Equation" r:id="rId4" imgW="723586" imgH="215806"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388" y="5767388"/>
                          <a:ext cx="1452562" cy="43338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oleObj>
                </mc:Fallback>
              </mc:AlternateContent>
            </a:graphicData>
          </a:graphic>
        </p:graphicFrame>
        <p:sp>
          <p:nvSpPr>
            <p:cNvPr id="111629" name="AutoShape 12"/>
            <p:cNvSpPr>
              <a:spLocks noChangeArrowheads="1"/>
            </p:cNvSpPr>
            <p:nvPr/>
          </p:nvSpPr>
          <p:spPr bwMode="auto">
            <a:xfrm>
              <a:off x="1368425" y="5862638"/>
              <a:ext cx="185738" cy="231775"/>
            </a:xfrm>
            <a:prstGeom prst="star4">
              <a:avLst>
                <a:gd name="adj" fmla="val 12500"/>
              </a:avLst>
            </a:prstGeom>
            <a:solidFill>
              <a:schemeClr val="folHlink"/>
            </a:solidFill>
            <a:ln w="9525">
              <a:solidFill>
                <a:schemeClr val="tx1"/>
              </a:solidFill>
              <a:miter lim="800000"/>
              <a:headEnd/>
              <a:tailEnd/>
            </a:ln>
          </p:spPr>
          <p:txBody>
            <a:bodyPr wrap="none" anchor="ctr"/>
            <a:lstStyle/>
            <a:p>
              <a:endParaRPr lang="en-US"/>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Cooling Schedules</a:t>
            </a:r>
          </a:p>
        </p:txBody>
      </p:sp>
      <p:pic>
        <p:nvPicPr>
          <p:cNvPr id="112642" name="Picture 2" descr="http://www.btluke.com/cool0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3886200" cy="3886200"/>
          </a:xfrm>
          <a:prstGeom prst="rect">
            <a:avLst/>
          </a:prstGeom>
          <a:noFill/>
          <a:extLst>
            <a:ext uri="{909E8E84-426E-40dd-AFC4-6F175D3DCCD1}">
              <a14:hiddenFill xmlns:a14="http://schemas.microsoft.com/office/drawing/2010/main" xmlns="">
                <a:solidFill>
                  <a:srgbClr val="FFFFFF"/>
                </a:solidFill>
              </a14:hiddenFill>
            </a:ext>
          </a:extLst>
        </p:spPr>
      </p:pic>
      <p:pic>
        <p:nvPicPr>
          <p:cNvPr id="112644" name="Picture 4" descr="http://www.btluke.com/cool0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6400"/>
            <a:ext cx="3886200" cy="388620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447800" y="5407966"/>
            <a:ext cx="1491114" cy="461665"/>
          </a:xfrm>
          <a:prstGeom prst="rect">
            <a:avLst/>
          </a:prstGeom>
          <a:noFill/>
        </p:spPr>
        <p:txBody>
          <a:bodyPr wrap="none" rtlCol="0">
            <a:spAutoFit/>
          </a:bodyPr>
          <a:lstStyle/>
          <a:p>
            <a:r>
              <a:rPr lang="en-US" dirty="0"/>
              <a:t>Iteration #</a:t>
            </a:r>
          </a:p>
        </p:txBody>
      </p:sp>
      <p:sp>
        <p:nvSpPr>
          <p:cNvPr id="6" name="TextBox 5"/>
          <p:cNvSpPr txBox="1"/>
          <p:nvPr/>
        </p:nvSpPr>
        <p:spPr>
          <a:xfrm>
            <a:off x="6150543" y="5331767"/>
            <a:ext cx="1491114" cy="461665"/>
          </a:xfrm>
          <a:prstGeom prst="rect">
            <a:avLst/>
          </a:prstGeom>
          <a:noFill/>
        </p:spPr>
        <p:txBody>
          <a:bodyPr wrap="none" rtlCol="0">
            <a:spAutoFit/>
          </a:bodyPr>
          <a:lstStyle/>
          <a:p>
            <a:r>
              <a:rPr lang="en-US" dirty="0"/>
              <a:t>Iteration #</a:t>
            </a:r>
          </a:p>
        </p:txBody>
      </p:sp>
      <p:sp>
        <p:nvSpPr>
          <p:cNvPr id="4" name="TextBox 3"/>
          <p:cNvSpPr txBox="1"/>
          <p:nvPr/>
        </p:nvSpPr>
        <p:spPr>
          <a:xfrm>
            <a:off x="344424" y="3276600"/>
            <a:ext cx="356188" cy="461665"/>
          </a:xfrm>
          <a:prstGeom prst="rect">
            <a:avLst/>
          </a:prstGeom>
          <a:noFill/>
        </p:spPr>
        <p:txBody>
          <a:bodyPr wrap="none" rtlCol="0">
            <a:spAutoFit/>
          </a:bodyPr>
          <a:lstStyle/>
          <a:p>
            <a:r>
              <a:rPr lang="en-US" i="1" dirty="0"/>
              <a:t>T</a:t>
            </a:r>
          </a:p>
        </p:txBody>
      </p:sp>
      <p:sp>
        <p:nvSpPr>
          <p:cNvPr id="8" name="TextBox 7"/>
          <p:cNvSpPr txBox="1"/>
          <p:nvPr/>
        </p:nvSpPr>
        <p:spPr>
          <a:xfrm>
            <a:off x="4774906" y="3234035"/>
            <a:ext cx="356188" cy="461665"/>
          </a:xfrm>
          <a:prstGeom prst="rect">
            <a:avLst/>
          </a:prstGeom>
          <a:noFill/>
        </p:spPr>
        <p:txBody>
          <a:bodyPr wrap="none" rtlCol="0">
            <a:spAutoFit/>
          </a:bodyPr>
          <a:lstStyle/>
          <a:p>
            <a:r>
              <a:rPr lang="en-US" i="1" dirty="0"/>
              <a:t>T</a:t>
            </a:r>
          </a:p>
        </p:txBody>
      </p:sp>
    </p:spTree>
    <p:extLst>
      <p:ext uri="{BB962C8B-B14F-4D97-AF65-F5344CB8AC3E}">
        <p14:creationId xmlns:p14="http://schemas.microsoft.com/office/powerpoint/2010/main" val="250521222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838200" y="228600"/>
            <a:ext cx="8077200" cy="1219200"/>
          </a:xfrm>
        </p:spPr>
        <p:txBody>
          <a:bodyPr rtlCol="0">
            <a:normAutofit fontScale="90000"/>
          </a:bodyPr>
          <a:lstStyle/>
          <a:p>
            <a:pPr eaLnBrk="1" fontAlgn="auto" hangingPunct="1">
              <a:spcAft>
                <a:spcPts val="0"/>
              </a:spcAft>
              <a:defRPr/>
            </a:pPr>
            <a:r>
              <a:rPr lang="en-US" sz="4900" dirty="0"/>
              <a:t>Simulated Annealing</a:t>
            </a:r>
            <a:br>
              <a:rPr lang="en-US" dirty="0"/>
            </a:br>
            <a:r>
              <a:rPr lang="en-US" dirty="0"/>
              <a:t>(Stochastic Hill-Climbing)</a:t>
            </a:r>
          </a:p>
        </p:txBody>
      </p:sp>
      <p:sp>
        <p:nvSpPr>
          <p:cNvPr id="103427" name="Rectangle 3"/>
          <p:cNvSpPr>
            <a:spLocks noGrp="1" noChangeArrowheads="1"/>
          </p:cNvSpPr>
          <p:nvPr>
            <p:ph idx="1"/>
          </p:nvPr>
        </p:nvSpPr>
        <p:spPr>
          <a:xfrm>
            <a:off x="838200" y="1676400"/>
            <a:ext cx="7543800" cy="4953000"/>
          </a:xfrm>
        </p:spPr>
        <p:txBody>
          <a:bodyPr/>
          <a:lstStyle/>
          <a:p>
            <a:pPr marL="0" indent="0" eaLnBrk="1" hangingPunct="1">
              <a:spcBef>
                <a:spcPts val="0"/>
              </a:spcBef>
              <a:buNone/>
            </a:pPr>
            <a:r>
              <a:rPr lang="en-US" sz="2800" dirty="0"/>
              <a:t>Pick initial state, </a:t>
            </a:r>
            <a:r>
              <a:rPr lang="en-US" sz="2800" i="1" dirty="0"/>
              <a:t>s</a:t>
            </a:r>
          </a:p>
          <a:p>
            <a:pPr marL="0" indent="0" eaLnBrk="1" hangingPunct="1">
              <a:spcBef>
                <a:spcPts val="0"/>
              </a:spcBef>
              <a:buNone/>
            </a:pPr>
            <a:r>
              <a:rPr lang="en-US" sz="2800" i="1" dirty="0"/>
              <a:t>k </a:t>
            </a:r>
            <a:r>
              <a:rPr lang="en-US" sz="2800" dirty="0"/>
              <a:t>= 0</a:t>
            </a:r>
          </a:p>
          <a:p>
            <a:pPr marL="0" indent="0" eaLnBrk="1" hangingPunct="1">
              <a:spcBef>
                <a:spcPts val="0"/>
              </a:spcBef>
              <a:buNone/>
            </a:pPr>
            <a:r>
              <a:rPr lang="en-US" sz="2800" b="1" dirty="0"/>
              <a:t>while</a:t>
            </a:r>
            <a:r>
              <a:rPr lang="en-US" sz="2800" dirty="0"/>
              <a:t> </a:t>
            </a:r>
            <a:r>
              <a:rPr lang="en-US" sz="2800" i="1" dirty="0"/>
              <a:t>k</a:t>
            </a:r>
            <a:r>
              <a:rPr lang="en-US" sz="2800" dirty="0"/>
              <a:t> &lt; </a:t>
            </a:r>
            <a:r>
              <a:rPr lang="en-US" sz="2800" i="1" dirty="0" err="1"/>
              <a:t>kmax</a:t>
            </a:r>
            <a:r>
              <a:rPr lang="en-US" sz="2800" dirty="0"/>
              <a:t> {</a:t>
            </a:r>
          </a:p>
          <a:p>
            <a:pPr marL="400050" lvl="1" indent="0" eaLnBrk="1" hangingPunct="1">
              <a:spcBef>
                <a:spcPts val="0"/>
              </a:spcBef>
              <a:buNone/>
            </a:pPr>
            <a:r>
              <a:rPr lang="en-US" i="1" dirty="0"/>
              <a:t>T</a:t>
            </a:r>
            <a:r>
              <a:rPr lang="en-US" dirty="0"/>
              <a:t> = temperature(</a:t>
            </a:r>
            <a:r>
              <a:rPr lang="en-US" i="1" dirty="0"/>
              <a:t>k</a:t>
            </a:r>
            <a:r>
              <a:rPr lang="en-US" dirty="0"/>
              <a:t>)</a:t>
            </a:r>
          </a:p>
          <a:p>
            <a:pPr marL="400050" lvl="1" indent="0" eaLnBrk="1" hangingPunct="1">
              <a:spcBef>
                <a:spcPts val="0"/>
              </a:spcBef>
              <a:buNone/>
            </a:pPr>
            <a:r>
              <a:rPr lang="en-US" dirty="0"/>
              <a:t>Randomly pick state </a:t>
            </a:r>
            <a:r>
              <a:rPr lang="en-US" i="1" dirty="0"/>
              <a:t>t</a:t>
            </a:r>
            <a:r>
              <a:rPr lang="en-US" dirty="0"/>
              <a:t> from neighbors of </a:t>
            </a:r>
            <a:r>
              <a:rPr lang="en-US" i="1" dirty="0"/>
              <a:t>s</a:t>
            </a:r>
            <a:endParaRPr lang="en-US" dirty="0"/>
          </a:p>
          <a:p>
            <a:pPr marL="400050" lvl="1" indent="0" eaLnBrk="1" hangingPunct="1">
              <a:spcBef>
                <a:spcPts val="0"/>
              </a:spcBef>
              <a:buNone/>
            </a:pPr>
            <a:r>
              <a:rPr lang="en-US" b="1" dirty="0"/>
              <a:t>if</a:t>
            </a:r>
            <a:r>
              <a:rPr lang="en-US" dirty="0"/>
              <a:t> </a:t>
            </a:r>
            <a:r>
              <a:rPr lang="en-US" i="1" dirty="0"/>
              <a:t>f</a:t>
            </a:r>
            <a:r>
              <a:rPr lang="en-US" dirty="0"/>
              <a:t>(</a:t>
            </a:r>
            <a:r>
              <a:rPr lang="en-US" i="1" dirty="0"/>
              <a:t>t</a:t>
            </a:r>
            <a:r>
              <a:rPr lang="en-US" dirty="0"/>
              <a:t>) &gt; </a:t>
            </a:r>
            <a:r>
              <a:rPr lang="en-US" i="1" dirty="0"/>
              <a:t>f</a:t>
            </a:r>
            <a:r>
              <a:rPr lang="en-US" dirty="0"/>
              <a:t>(</a:t>
            </a:r>
            <a:r>
              <a:rPr lang="en-US" i="1" dirty="0"/>
              <a:t>s</a:t>
            </a:r>
            <a:r>
              <a:rPr lang="en-US" dirty="0"/>
              <a:t>) </a:t>
            </a:r>
            <a:r>
              <a:rPr lang="en-US" b="1" dirty="0"/>
              <a:t>then</a:t>
            </a:r>
            <a:r>
              <a:rPr lang="en-US" dirty="0"/>
              <a:t> </a:t>
            </a:r>
            <a:r>
              <a:rPr lang="en-US" i="1" dirty="0"/>
              <a:t>s</a:t>
            </a:r>
            <a:r>
              <a:rPr lang="en-US" dirty="0"/>
              <a:t> = </a:t>
            </a:r>
            <a:r>
              <a:rPr lang="en-US" i="1" dirty="0"/>
              <a:t>t</a:t>
            </a:r>
          </a:p>
          <a:p>
            <a:pPr marL="457200" lvl="1" indent="0" eaLnBrk="1" hangingPunct="1">
              <a:spcBef>
                <a:spcPts val="0"/>
              </a:spcBef>
              <a:buNone/>
            </a:pPr>
            <a:r>
              <a:rPr lang="en-US" b="1" dirty="0"/>
              <a:t>else</a:t>
            </a:r>
            <a:r>
              <a:rPr lang="en-US" dirty="0"/>
              <a:t> </a:t>
            </a:r>
            <a:r>
              <a:rPr lang="en-US" b="1" dirty="0"/>
              <a:t>if</a:t>
            </a:r>
            <a:r>
              <a:rPr lang="en-US" dirty="0"/>
              <a:t> (</a:t>
            </a:r>
            <a:r>
              <a:rPr lang="en-US" i="1" dirty="0">
                <a:solidFill>
                  <a:srgbClr val="000000"/>
                </a:solidFill>
              </a:rPr>
              <a:t>e</a:t>
            </a:r>
            <a:r>
              <a:rPr lang="en-US" baseline="40000" dirty="0">
                <a:solidFill>
                  <a:srgbClr val="000000"/>
                </a:solidFill>
              </a:rPr>
              <a:t>(</a:t>
            </a:r>
            <a:r>
              <a:rPr lang="en-US" i="1" baseline="40000" dirty="0">
                <a:solidFill>
                  <a:srgbClr val="000000"/>
                </a:solidFill>
              </a:rPr>
              <a:t>f</a:t>
            </a:r>
            <a:r>
              <a:rPr lang="en-US" baseline="40000" dirty="0">
                <a:solidFill>
                  <a:srgbClr val="000000"/>
                </a:solidFill>
              </a:rPr>
              <a:t>(</a:t>
            </a:r>
            <a:r>
              <a:rPr lang="en-US" i="1" baseline="40000" dirty="0">
                <a:solidFill>
                  <a:srgbClr val="000000"/>
                </a:solidFill>
              </a:rPr>
              <a:t>t</a:t>
            </a:r>
            <a:r>
              <a:rPr lang="en-US" baseline="40000" dirty="0">
                <a:solidFill>
                  <a:srgbClr val="000000"/>
                </a:solidFill>
              </a:rPr>
              <a:t>) – </a:t>
            </a:r>
            <a:r>
              <a:rPr lang="en-US" i="1" baseline="40000" dirty="0">
                <a:solidFill>
                  <a:srgbClr val="000000"/>
                </a:solidFill>
              </a:rPr>
              <a:t>f</a:t>
            </a:r>
            <a:r>
              <a:rPr lang="en-US" baseline="40000" dirty="0">
                <a:solidFill>
                  <a:srgbClr val="000000"/>
                </a:solidFill>
              </a:rPr>
              <a:t>(</a:t>
            </a:r>
            <a:r>
              <a:rPr lang="en-US" i="1" baseline="40000" dirty="0">
                <a:solidFill>
                  <a:srgbClr val="000000"/>
                </a:solidFill>
              </a:rPr>
              <a:t>s</a:t>
            </a:r>
            <a:r>
              <a:rPr lang="en-US" baseline="40000" dirty="0">
                <a:solidFill>
                  <a:srgbClr val="000000"/>
                </a:solidFill>
              </a:rPr>
              <a:t>))/</a:t>
            </a:r>
            <a:r>
              <a:rPr lang="en-US" i="1" baseline="40000" dirty="0">
                <a:solidFill>
                  <a:srgbClr val="000000"/>
                </a:solidFill>
              </a:rPr>
              <a:t> T </a:t>
            </a:r>
            <a:r>
              <a:rPr lang="en-US" dirty="0">
                <a:solidFill>
                  <a:srgbClr val="000000"/>
                </a:solidFill>
              </a:rPr>
              <a:t>) &gt; random() </a:t>
            </a:r>
            <a:r>
              <a:rPr lang="en-US" b="1" dirty="0">
                <a:solidFill>
                  <a:srgbClr val="000000"/>
                </a:solidFill>
              </a:rPr>
              <a:t>then</a:t>
            </a:r>
            <a:r>
              <a:rPr lang="en-US" dirty="0">
                <a:solidFill>
                  <a:srgbClr val="000000"/>
                </a:solidFill>
              </a:rPr>
              <a:t> </a:t>
            </a:r>
            <a:r>
              <a:rPr lang="en-US" i="1" dirty="0">
                <a:solidFill>
                  <a:srgbClr val="000000"/>
                </a:solidFill>
              </a:rPr>
              <a:t>s</a:t>
            </a:r>
            <a:r>
              <a:rPr lang="en-US" dirty="0">
                <a:solidFill>
                  <a:srgbClr val="000000"/>
                </a:solidFill>
              </a:rPr>
              <a:t> = </a:t>
            </a:r>
            <a:r>
              <a:rPr lang="en-US" i="1" dirty="0">
                <a:solidFill>
                  <a:srgbClr val="000000"/>
                </a:solidFill>
              </a:rPr>
              <a:t>t</a:t>
            </a:r>
          </a:p>
          <a:p>
            <a:pPr marL="457200" lvl="1" indent="0" eaLnBrk="1" hangingPunct="1">
              <a:spcBef>
                <a:spcPts val="0"/>
              </a:spcBef>
              <a:buNone/>
            </a:pPr>
            <a:r>
              <a:rPr lang="en-US" i="1" dirty="0">
                <a:solidFill>
                  <a:srgbClr val="000000"/>
                </a:solidFill>
              </a:rPr>
              <a:t>k </a:t>
            </a:r>
            <a:r>
              <a:rPr lang="en-US" dirty="0">
                <a:solidFill>
                  <a:srgbClr val="000000"/>
                </a:solidFill>
              </a:rPr>
              <a:t>=</a:t>
            </a:r>
            <a:r>
              <a:rPr lang="en-US" i="1" dirty="0">
                <a:solidFill>
                  <a:srgbClr val="000000"/>
                </a:solidFill>
              </a:rPr>
              <a:t> k </a:t>
            </a:r>
            <a:r>
              <a:rPr lang="en-US" dirty="0">
                <a:solidFill>
                  <a:srgbClr val="000000"/>
                </a:solidFill>
              </a:rPr>
              <a:t>+1</a:t>
            </a:r>
          </a:p>
          <a:p>
            <a:pPr marL="457200" lvl="1" indent="0" eaLnBrk="1" hangingPunct="1">
              <a:spcBef>
                <a:spcPts val="0"/>
              </a:spcBef>
              <a:buNone/>
            </a:pPr>
            <a:r>
              <a:rPr lang="en-US" dirty="0">
                <a:solidFill>
                  <a:srgbClr val="000000"/>
                </a:solidFill>
              </a:rPr>
              <a:t>}</a:t>
            </a:r>
          </a:p>
          <a:p>
            <a:pPr marL="0" indent="0" eaLnBrk="1" hangingPunct="1">
              <a:spcBef>
                <a:spcPts val="0"/>
              </a:spcBef>
              <a:buNone/>
            </a:pPr>
            <a:r>
              <a:rPr lang="en-US" sz="2800" b="1" dirty="0"/>
              <a:t>return</a:t>
            </a:r>
            <a:r>
              <a:rPr lang="en-US" sz="2800" dirty="0"/>
              <a:t> </a:t>
            </a:r>
            <a:r>
              <a:rPr lang="en-US" sz="2800" i="1" dirty="0"/>
              <a:t>s</a:t>
            </a:r>
          </a:p>
        </p:txBody>
      </p:sp>
    </p:spTree>
    <p:extLst>
      <p:ext uri="{BB962C8B-B14F-4D97-AF65-F5344CB8AC3E}">
        <p14:creationId xmlns:p14="http://schemas.microsoft.com/office/powerpoint/2010/main" val="403351303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62918" b="-62918"/>
          <a:stretch>
            <a:fillRect/>
          </a:stretch>
        </p:blipFill>
        <p:spPr>
          <a:xfrm>
            <a:off x="-55487" y="1981200"/>
            <a:ext cx="9338042" cy="5135563"/>
          </a:xfrm>
        </p:spPr>
      </p:pic>
      <p:sp>
        <p:nvSpPr>
          <p:cNvPr id="6" name="TextBox 5"/>
          <p:cNvSpPr txBox="1"/>
          <p:nvPr/>
        </p:nvSpPr>
        <p:spPr>
          <a:xfrm>
            <a:off x="457200" y="1143000"/>
            <a:ext cx="8229600" cy="1569660"/>
          </a:xfrm>
          <a:prstGeom prst="rect">
            <a:avLst/>
          </a:prstGeom>
          <a:noFill/>
        </p:spPr>
        <p:txBody>
          <a:bodyPr wrap="square" rtlCol="0">
            <a:spAutoFit/>
          </a:bodyPr>
          <a:lstStyle/>
          <a:p>
            <a:r>
              <a:rPr lang="en-US" sz="3200" dirty="0">
                <a:latin typeface="+mn-lt"/>
              </a:rPr>
              <a:t>What is the probability of accepting each of the following moves assuming we are trying to </a:t>
            </a:r>
            <a:r>
              <a:rPr lang="en-US" sz="3200" i="1" dirty="0">
                <a:latin typeface="+mn-lt"/>
              </a:rPr>
              <a:t>maximize</a:t>
            </a:r>
            <a:r>
              <a:rPr lang="en-US" sz="3200" dirty="0">
                <a:latin typeface="+mn-lt"/>
              </a:rPr>
              <a:t> the evaluation function?</a:t>
            </a:r>
          </a:p>
        </p:txBody>
      </p:sp>
    </p:spTree>
    <p:extLst>
      <p:ext uri="{BB962C8B-B14F-4D97-AF65-F5344CB8AC3E}">
        <p14:creationId xmlns:p14="http://schemas.microsoft.com/office/powerpoint/2010/main" val="19557164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382000" cy="5715000"/>
          </a:xfrm>
        </p:spPr>
        <p:txBody>
          <a:bodyPr/>
          <a:lstStyle/>
          <a:p>
            <a:pPr marL="0" indent="0">
              <a:buNone/>
            </a:pPr>
            <a:r>
              <a:rPr lang="en-US" i="1" dirty="0"/>
              <a:t>p</a:t>
            </a:r>
            <a:r>
              <a:rPr lang="en-US" dirty="0"/>
              <a:t> = </a:t>
            </a:r>
            <a:r>
              <a:rPr lang="en-US" dirty="0" err="1"/>
              <a:t>e</a:t>
            </a:r>
            <a:r>
              <a:rPr lang="en-US" baseline="30000" dirty="0" err="1"/>
              <a:t>ΔE</a:t>
            </a:r>
            <a:r>
              <a:rPr lang="en-US" baseline="30000" dirty="0"/>
              <a:t>/T</a:t>
            </a:r>
            <a:r>
              <a:rPr lang="en-US" dirty="0"/>
              <a:t> where ΔE = </a:t>
            </a:r>
            <a:r>
              <a:rPr lang="en-US" i="1" dirty="0"/>
              <a:t>f</a:t>
            </a:r>
            <a:r>
              <a:rPr lang="en-US" dirty="0"/>
              <a:t>(successor) – </a:t>
            </a:r>
            <a:r>
              <a:rPr lang="en-US" i="1" dirty="0"/>
              <a:t>f</a:t>
            </a:r>
            <a:r>
              <a:rPr lang="en-US" dirty="0"/>
              <a:t>(current)</a:t>
            </a:r>
          </a:p>
          <a:p>
            <a:endParaRPr lang="en-US" dirty="0"/>
          </a:p>
          <a:p>
            <a:r>
              <a:rPr lang="en-US" i="1" dirty="0"/>
              <a:t>f</a:t>
            </a:r>
            <a:r>
              <a:rPr lang="en-US" dirty="0"/>
              <a:t>(current)=16, </a:t>
            </a:r>
            <a:r>
              <a:rPr lang="en-US" i="1" dirty="0"/>
              <a:t>f</a:t>
            </a:r>
            <a:r>
              <a:rPr lang="en-US" dirty="0"/>
              <a:t>(successor)=15, ΔE = -1, T=20, so </a:t>
            </a:r>
            <a:r>
              <a:rPr lang="en-US" i="1" dirty="0"/>
              <a:t>p</a:t>
            </a:r>
            <a:r>
              <a:rPr lang="en-US" dirty="0"/>
              <a:t> = 0.9512</a:t>
            </a:r>
          </a:p>
          <a:p>
            <a:r>
              <a:rPr lang="en-US" i="1" dirty="0"/>
              <a:t>f</a:t>
            </a:r>
            <a:r>
              <a:rPr lang="en-US" dirty="0"/>
              <a:t>(current)=25, </a:t>
            </a:r>
            <a:r>
              <a:rPr lang="en-US" i="1" dirty="0"/>
              <a:t>f</a:t>
            </a:r>
            <a:r>
              <a:rPr lang="en-US" dirty="0"/>
              <a:t>(successor)=13, ΔE = -12, T=25, so </a:t>
            </a:r>
            <a:r>
              <a:rPr lang="en-US" i="1" dirty="0"/>
              <a:t>p</a:t>
            </a:r>
            <a:r>
              <a:rPr lang="en-US" dirty="0"/>
              <a:t> = 0.6188</a:t>
            </a:r>
          </a:p>
          <a:p>
            <a:r>
              <a:rPr lang="en-US" i="1" dirty="0"/>
              <a:t>f</a:t>
            </a:r>
            <a:r>
              <a:rPr lang="en-US" dirty="0"/>
              <a:t>(current)=76, </a:t>
            </a:r>
            <a:r>
              <a:rPr lang="en-US" i="1" dirty="0"/>
              <a:t>f</a:t>
            </a:r>
            <a:r>
              <a:rPr lang="en-US" dirty="0"/>
              <a:t>(successor)=75, ΔE=-1, T=276, so </a:t>
            </a:r>
            <a:r>
              <a:rPr lang="en-US" i="1" dirty="0"/>
              <a:t>p</a:t>
            </a:r>
            <a:r>
              <a:rPr lang="en-US" dirty="0"/>
              <a:t> = 0.9964</a:t>
            </a:r>
          </a:p>
          <a:p>
            <a:r>
              <a:rPr lang="en-US" i="1" dirty="0"/>
              <a:t>f</a:t>
            </a:r>
            <a:r>
              <a:rPr lang="en-US" dirty="0"/>
              <a:t>(current)=1256, </a:t>
            </a:r>
            <a:r>
              <a:rPr lang="en-US" i="1" dirty="0"/>
              <a:t>f</a:t>
            </a:r>
            <a:r>
              <a:rPr lang="en-US" dirty="0"/>
              <a:t>(successor)=1378, ΔE=122, T=100, so </a:t>
            </a:r>
            <a:r>
              <a:rPr lang="en-US" i="1" dirty="0"/>
              <a:t>p</a:t>
            </a:r>
            <a:r>
              <a:rPr lang="en-US" dirty="0"/>
              <a:t> = 1</a:t>
            </a:r>
          </a:p>
        </p:txBody>
      </p:sp>
    </p:spTree>
    <p:extLst>
      <p:ext uri="{BB962C8B-B14F-4D97-AF65-F5344CB8AC3E}">
        <p14:creationId xmlns:p14="http://schemas.microsoft.com/office/powerpoint/2010/main" val="76788396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Annealing Demo</a:t>
            </a:r>
          </a:p>
        </p:txBody>
      </p:sp>
      <p:pic>
        <p:nvPicPr>
          <p:cNvPr id="3" name="Simulated Anneal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574800"/>
            <a:ext cx="6096000" cy="3708400"/>
          </a:xfrm>
          <a:prstGeom prst="rect">
            <a:avLst/>
          </a:prstGeom>
        </p:spPr>
      </p:pic>
      <p:sp>
        <p:nvSpPr>
          <p:cNvPr id="4" name="TextBox 3"/>
          <p:cNvSpPr txBox="1"/>
          <p:nvPr/>
        </p:nvSpPr>
        <p:spPr>
          <a:xfrm>
            <a:off x="1905000" y="5715000"/>
            <a:ext cx="5474576" cy="584776"/>
          </a:xfrm>
          <a:prstGeom prst="rect">
            <a:avLst/>
          </a:prstGeom>
          <a:noFill/>
        </p:spPr>
        <p:txBody>
          <a:bodyPr wrap="none" rtlCol="0">
            <a:spAutoFit/>
          </a:bodyPr>
          <a:lstStyle/>
          <a:p>
            <a:r>
              <a:rPr lang="en-US" sz="3200" dirty="0">
                <a:latin typeface="+mn-lt"/>
              </a:rPr>
              <a:t>Searching for a global minimum</a:t>
            </a:r>
          </a:p>
        </p:txBody>
      </p:sp>
    </p:spTree>
    <p:extLst>
      <p:ext uri="{BB962C8B-B14F-4D97-AF65-F5344CB8AC3E}">
        <p14:creationId xmlns:p14="http://schemas.microsoft.com/office/powerpoint/2010/main" val="3159888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Find Path from S to G in State-Space Graph</a:t>
            </a:r>
          </a:p>
        </p:txBody>
      </p:sp>
      <p:pic>
        <p:nvPicPr>
          <p:cNvPr id="4" name="Content Placeholder 3"/>
          <p:cNvPicPr>
            <a:picLocks noGrp="1" noChangeAspect="1"/>
          </p:cNvPicPr>
          <p:nvPr>
            <p:ph idx="1"/>
          </p:nvPr>
        </p:nvPicPr>
        <p:blipFill>
          <a:blip r:embed="rId2"/>
          <a:srcRect l="-11599" r="-11599"/>
          <a:stretch>
            <a:fillRect/>
          </a:stretch>
        </p:blipFill>
        <p:spPr>
          <a:xfrm>
            <a:off x="0" y="1571445"/>
            <a:ext cx="9383110" cy="5134155"/>
          </a:xfrm>
        </p:spPr>
      </p:pic>
    </p:spTree>
    <p:extLst>
      <p:ext uri="{BB962C8B-B14F-4D97-AF65-F5344CB8AC3E}">
        <p14:creationId xmlns:p14="http://schemas.microsoft.com/office/powerpoint/2010/main" val="36981856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SimulatedAnnealing   Traveling salesman_(480p).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7800" y="1219200"/>
            <a:ext cx="6299200" cy="4724400"/>
          </a:xfrm>
          <a:prstGeom prst="rect">
            <a:avLst/>
          </a:prstGeom>
        </p:spPr>
      </p:pic>
      <p:sp>
        <p:nvSpPr>
          <p:cNvPr id="2" name="Title 1"/>
          <p:cNvSpPr>
            <a:spLocks noGrp="1"/>
          </p:cNvSpPr>
          <p:nvPr>
            <p:ph type="title"/>
          </p:nvPr>
        </p:nvSpPr>
        <p:spPr>
          <a:xfrm>
            <a:off x="457200" y="274638"/>
            <a:ext cx="8229600" cy="868362"/>
          </a:xfrm>
        </p:spPr>
        <p:txBody>
          <a:bodyPr/>
          <a:lstStyle/>
          <a:p>
            <a:r>
              <a:rPr lang="en-US" dirty="0"/>
              <a:t>SA for Solving TSP</a:t>
            </a:r>
          </a:p>
        </p:txBody>
      </p:sp>
    </p:spTree>
    <p:extLst>
      <p:ext uri="{BB962C8B-B14F-4D97-AF65-F5344CB8AC3E}">
        <p14:creationId xmlns:p14="http://schemas.microsoft.com/office/powerpoint/2010/main" val="3715377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 for Solving TSP</a:t>
            </a:r>
          </a:p>
        </p:txBody>
      </p:sp>
      <p:pic>
        <p:nvPicPr>
          <p:cNvPr id="3" name="Simulated Annealing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68400" y="1524000"/>
            <a:ext cx="6604000" cy="4953000"/>
          </a:xfrm>
          <a:prstGeom prst="rect">
            <a:avLst/>
          </a:prstGeom>
        </p:spPr>
      </p:pic>
    </p:spTree>
    <p:extLst>
      <p:ext uri="{BB962C8B-B14F-4D97-AF65-F5344CB8AC3E}">
        <p14:creationId xmlns:p14="http://schemas.microsoft.com/office/powerpoint/2010/main" val="33797365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TSP – 4 Algorithms</a:t>
            </a:r>
          </a:p>
        </p:txBody>
      </p:sp>
      <p:pic>
        <p:nvPicPr>
          <p:cNvPr id="3" name="Traveling Salesman Problem, four algorithm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7800" y="1733550"/>
            <a:ext cx="6324600" cy="4743450"/>
          </a:xfrm>
          <a:prstGeom prst="rect">
            <a:avLst/>
          </a:prstGeom>
        </p:spPr>
      </p:pic>
    </p:spTree>
    <p:extLst>
      <p:ext uri="{BB962C8B-B14F-4D97-AF65-F5344CB8AC3E}">
        <p14:creationId xmlns:p14="http://schemas.microsoft.com/office/powerpoint/2010/main" val="3556614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fullScrn="1">
              <p:cMediaNode vol="80000">
                <p:cTn id="7" fill="hold" display="0">
                  <p:stCondLst>
                    <p:cond delay="indefinite"/>
                  </p:stCondLst>
                </p:cTn>
                <p:tgtEl>
                  <p:spTgt spid="3"/>
                </p:tgtEl>
              </p:cMediaNode>
            </p:video>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Tour Length Comparison</a:t>
            </a:r>
          </a:p>
        </p:txBody>
      </p:sp>
      <p:sp>
        <p:nvSpPr>
          <p:cNvPr id="4" name="Content Placeholder 3"/>
          <p:cNvSpPr>
            <a:spLocks noGrp="1"/>
          </p:cNvSpPr>
          <p:nvPr>
            <p:ph idx="1"/>
          </p:nvPr>
        </p:nvSpPr>
        <p:spPr/>
        <p:txBody>
          <a:bodyPr/>
          <a:lstStyle/>
          <a:p>
            <a:r>
              <a:rPr lang="en-US" dirty="0"/>
              <a:t>Random tour:   327,452</a:t>
            </a:r>
          </a:p>
          <a:p>
            <a:r>
              <a:rPr lang="en-US" dirty="0"/>
              <a:t>Greedy Best-First using closest next city:  36,226</a:t>
            </a:r>
          </a:p>
          <a:p>
            <a:r>
              <a:rPr lang="en-US" dirty="0"/>
              <a:t>Local search using 2-Interchange operator:  31,887</a:t>
            </a:r>
          </a:p>
          <a:p>
            <a:r>
              <a:rPr lang="en-US" dirty="0"/>
              <a:t>Simulated Annealing:  30,944</a:t>
            </a:r>
          </a:p>
        </p:txBody>
      </p:sp>
    </p:spTree>
    <p:extLst>
      <p:ext uri="{BB962C8B-B14F-4D97-AF65-F5344CB8AC3E}">
        <p14:creationId xmlns:p14="http://schemas.microsoft.com/office/powerpoint/2010/main" val="264002339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t>Simulated Annealing</a:t>
            </a:r>
          </a:p>
        </p:txBody>
      </p:sp>
      <p:sp>
        <p:nvSpPr>
          <p:cNvPr id="680963" name="Rectangle 3"/>
          <p:cNvSpPr>
            <a:spLocks noGrp="1" noChangeArrowheads="1"/>
          </p:cNvSpPr>
          <p:nvPr>
            <p:ph idx="1"/>
          </p:nvPr>
        </p:nvSpPr>
        <p:spPr/>
        <p:txBody>
          <a:bodyPr/>
          <a:lstStyle/>
          <a:p>
            <a:pPr marL="457200" indent="-457200" eaLnBrk="1" hangingPunct="1">
              <a:buFont typeface="Wingdings" pitchFamily="2" charset="2"/>
              <a:buNone/>
            </a:pPr>
            <a:r>
              <a:rPr lang="en-US" sz="1600">
                <a:solidFill>
                  <a:srgbClr val="7030A0"/>
                </a:solidFill>
                <a:latin typeface="Courier New" pitchFamily="49" charset="0"/>
              </a:rPr>
              <a:t>//finds minima, VF </a:t>
            </a:r>
            <a:r>
              <a:rPr lang="en-US" sz="1600" i="1">
                <a:solidFill>
                  <a:srgbClr val="7030A0"/>
                </a:solidFill>
                <a:latin typeface="Courier New" pitchFamily="49" charset="0"/>
              </a:rPr>
              <a:t>valley finding</a:t>
            </a:r>
          </a:p>
          <a:p>
            <a:pPr marL="457200" indent="-457200" eaLnBrk="1" hangingPunct="1">
              <a:buFont typeface="Wingdings" pitchFamily="2" charset="2"/>
              <a:buNone/>
            </a:pPr>
            <a:r>
              <a:rPr lang="en-US" sz="1600">
                <a:latin typeface="Courier New" pitchFamily="49" charset="0"/>
              </a:rPr>
              <a:t>Node simulatedAnnealing (Problem problem) {</a:t>
            </a:r>
          </a:p>
          <a:p>
            <a:pPr marL="457200" indent="-457200" eaLnBrk="1" hangingPunct="1">
              <a:buFont typeface="Wingdings" pitchFamily="2" charset="2"/>
              <a:buNone/>
            </a:pPr>
            <a:r>
              <a:rPr lang="en-US" sz="1600">
                <a:latin typeface="Courier New" pitchFamily="49" charset="0"/>
              </a:rPr>
              <a:t>  int  temperature = problem.getIntialTemperature();</a:t>
            </a:r>
          </a:p>
          <a:p>
            <a:pPr marL="457200" indent="-457200" eaLnBrk="1" hangingPunct="1">
              <a:buFont typeface="Wingdings" pitchFamily="2" charset="2"/>
              <a:buNone/>
            </a:pPr>
            <a:r>
              <a:rPr lang="en-US" sz="1600">
                <a:latin typeface="Courier New" pitchFamily="49" charset="0"/>
              </a:rPr>
              <a:t>  Node currentNode = new Node(problem.getStartPoint());</a:t>
            </a:r>
          </a:p>
          <a:p>
            <a:pPr marL="457200" indent="-457200" eaLnBrk="1" hangingPunct="1">
              <a:buFont typeface="Wingdings" pitchFamily="2" charset="2"/>
              <a:buNone/>
            </a:pPr>
            <a:r>
              <a:rPr lang="en-US" sz="1600">
                <a:latin typeface="Courier New" pitchFamily="49" charset="0"/>
              </a:rPr>
              <a:t>  Node bestNode    = currentNode;</a:t>
            </a:r>
          </a:p>
          <a:p>
            <a:pPr marL="457200" indent="-457200" eaLnBrk="1" hangingPunct="1">
              <a:buFont typeface="Wingdings" pitchFamily="2" charset="2"/>
              <a:buNone/>
            </a:pPr>
            <a:r>
              <a:rPr lang="en-US" sz="1600">
                <a:latin typeface="Courier New" pitchFamily="49" charset="0"/>
              </a:rPr>
              <a:t>  while (temperature &gt; problem.getStoppingTemperature()) {</a:t>
            </a:r>
          </a:p>
          <a:p>
            <a:pPr marL="457200" indent="-457200" eaLnBrk="1" hangingPunct="1">
              <a:buFont typeface="Wingdings" pitchFamily="2" charset="2"/>
              <a:buNone/>
            </a:pPr>
            <a:r>
              <a:rPr lang="en-US" sz="1600">
                <a:latin typeface="Courier New" pitchFamily="49" charset="0"/>
              </a:rPr>
              <a:t>    Node newNode = </a:t>
            </a:r>
            <a:r>
              <a:rPr lang="en-US" sz="1600">
                <a:solidFill>
                  <a:srgbClr val="CC3300"/>
                </a:solidFill>
                <a:latin typeface="Courier New" pitchFamily="49" charset="0"/>
              </a:rPr>
              <a:t>random neighbor of currentNode</a:t>
            </a:r>
            <a:r>
              <a:rPr lang="en-US" sz="1600">
                <a:latin typeface="Courier New" pitchFamily="49" charset="0"/>
              </a:rPr>
              <a:t>;</a:t>
            </a:r>
          </a:p>
          <a:p>
            <a:pPr marL="457200" indent="-457200" eaLnBrk="1" hangingPunct="1">
              <a:buFont typeface="Wingdings" pitchFamily="2" charset="2"/>
              <a:buNone/>
            </a:pPr>
            <a:r>
              <a:rPr lang="en-US" sz="1600">
                <a:solidFill>
                  <a:srgbClr val="CC3300"/>
                </a:solidFill>
                <a:latin typeface="Courier New" pitchFamily="49" charset="0"/>
              </a:rPr>
              <a:t>    check if newNode is accepted</a:t>
            </a:r>
          </a:p>
          <a:p>
            <a:pPr marL="457200" indent="-457200" eaLnBrk="1" hangingPunct="1">
              <a:buFont typeface="Wingdings" pitchFamily="2" charset="2"/>
              <a:buNone/>
            </a:pPr>
            <a:r>
              <a:rPr lang="en-US" sz="1600">
                <a:solidFill>
                  <a:srgbClr val="CC3300"/>
                </a:solidFill>
                <a:latin typeface="Courier New" pitchFamily="49" charset="0"/>
              </a:rPr>
              <a:t>    check if newNode is better than bestNode</a:t>
            </a:r>
          </a:p>
          <a:p>
            <a:pPr marL="457200" indent="-457200" eaLnBrk="1" hangingPunct="1">
              <a:buFont typeface="Wingdings" pitchFamily="2" charset="2"/>
              <a:buNone/>
            </a:pPr>
            <a:r>
              <a:rPr lang="en-US" sz="1600">
                <a:latin typeface="Courier New" pitchFamily="49" charset="0"/>
              </a:rPr>
              <a:t>	temperature  = problem.schedule(temperature);</a:t>
            </a:r>
          </a:p>
          <a:p>
            <a:pPr marL="457200" indent="-457200" eaLnBrk="1" hangingPunct="1">
              <a:buFont typeface="Wingdings" pitchFamily="2" charset="2"/>
              <a:buNone/>
            </a:pPr>
            <a:r>
              <a:rPr lang="en-US" sz="1600">
                <a:latin typeface="Courier New" pitchFamily="49" charset="0"/>
              </a:rPr>
              <a:t>  }</a:t>
            </a:r>
          </a:p>
          <a:p>
            <a:pPr marL="457200" indent="-457200" eaLnBrk="1" hangingPunct="1">
              <a:buFont typeface="Wingdings" pitchFamily="2" charset="2"/>
              <a:buNone/>
            </a:pPr>
            <a:r>
              <a:rPr lang="en-US" sz="1600">
                <a:latin typeface="Courier New" pitchFamily="49" charset="0"/>
              </a:rPr>
              <a:t>  return bestNode;</a:t>
            </a:r>
          </a:p>
          <a:p>
            <a:pPr marL="457200" indent="-457200" eaLnBrk="1" hangingPunct="1">
              <a:buFont typeface="Wingdings" pitchFamily="2" charset="2"/>
              <a:buNone/>
            </a:pPr>
            <a:r>
              <a:rPr lang="en-US" sz="1600">
                <a:latin typeface="Courier New" pitchFamily="49" charset="0"/>
              </a:rPr>
              <a:t>}</a:t>
            </a:r>
          </a:p>
        </p:txBody>
      </p: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r>
              <a:rPr lang="en-US"/>
              <a:t>Simulated Annealing</a:t>
            </a:r>
          </a:p>
        </p:txBody>
      </p:sp>
      <p:sp>
        <p:nvSpPr>
          <p:cNvPr id="687107" name="Rectangle 3"/>
          <p:cNvSpPr>
            <a:spLocks noGrp="1" noChangeArrowheads="1"/>
          </p:cNvSpPr>
          <p:nvPr>
            <p:ph idx="1"/>
          </p:nvPr>
        </p:nvSpPr>
        <p:spPr/>
        <p:txBody>
          <a:bodyPr/>
          <a:lstStyle/>
          <a:p>
            <a:pPr marL="457200" indent="-457200" eaLnBrk="1" hangingPunct="1">
              <a:buFont typeface="Wingdings" pitchFamily="2" charset="2"/>
              <a:buNone/>
            </a:pPr>
            <a:r>
              <a:rPr lang="en-US" sz="1600">
                <a:solidFill>
                  <a:srgbClr val="7030A0"/>
                </a:solidFill>
                <a:latin typeface="Courier New" pitchFamily="49" charset="0"/>
              </a:rPr>
              <a:t>//check if newNode is accepted</a:t>
            </a:r>
          </a:p>
          <a:p>
            <a:pPr marL="457200" indent="-457200" eaLnBrk="1" hangingPunct="1">
              <a:buFont typeface="Wingdings" pitchFamily="2" charset="2"/>
              <a:buNone/>
            </a:pPr>
            <a:r>
              <a:rPr lang="en-US" sz="1600">
                <a:latin typeface="Courier New" pitchFamily="49" charset="0"/>
              </a:rPr>
              <a:t>int deltaE = problem.f(currentNode) - problem.f(newNode));</a:t>
            </a:r>
          </a:p>
          <a:p>
            <a:pPr marL="457200" indent="-457200" eaLnBrk="1" hangingPunct="1">
              <a:buFont typeface="Wingdings" pitchFamily="2" charset="2"/>
              <a:buNone/>
            </a:pPr>
            <a:r>
              <a:rPr lang="en-US" sz="1600">
                <a:latin typeface="Courier New" pitchFamily="49" charset="0"/>
              </a:rPr>
              <a:t>if (deltaE &gt; 0) </a:t>
            </a:r>
            <a:r>
              <a:rPr lang="en-US" sz="1600">
                <a:solidFill>
                  <a:srgbClr val="7030A0"/>
                </a:solidFill>
                <a:latin typeface="Courier New" pitchFamily="49" charset="0"/>
              </a:rPr>
              <a:t>//VF: newNode is better</a:t>
            </a:r>
          </a:p>
          <a:p>
            <a:pPr marL="457200" indent="-457200" eaLnBrk="1" hangingPunct="1">
              <a:buFont typeface="Wingdings" pitchFamily="2" charset="2"/>
              <a:buNone/>
            </a:pPr>
            <a:r>
              <a:rPr lang="en-US" sz="1600">
                <a:latin typeface="Courier New" pitchFamily="49" charset="0"/>
              </a:rPr>
              <a:t>  currentNode = newNode;</a:t>
            </a:r>
          </a:p>
          <a:p>
            <a:pPr marL="457200" indent="-457200" eaLnBrk="1" hangingPunct="1">
              <a:buFont typeface="Wingdings" pitchFamily="2" charset="2"/>
              <a:buNone/>
            </a:pPr>
            <a:r>
              <a:rPr lang="en-US" sz="1600">
                <a:latin typeface="Courier New" pitchFamily="49" charset="0"/>
              </a:rPr>
              <a:t>else </a:t>
            </a:r>
            <a:r>
              <a:rPr lang="en-US" sz="1600">
                <a:solidFill>
                  <a:srgbClr val="7030A0"/>
                </a:solidFill>
                <a:latin typeface="Courier New" pitchFamily="49" charset="0"/>
              </a:rPr>
              <a:t>//allow for backtracking</a:t>
            </a:r>
          </a:p>
          <a:p>
            <a:pPr marL="457200" indent="-457200" eaLnBrk="1" hangingPunct="1">
              <a:buFont typeface="Wingdings" pitchFamily="2" charset="2"/>
              <a:buNone/>
            </a:pPr>
            <a:r>
              <a:rPr lang="en-US" sz="1600">
                <a:latin typeface="Courier New" pitchFamily="49" charset="0"/>
              </a:rPr>
              <a:t>  currentNode = newNode </a:t>
            </a:r>
            <a:r>
              <a:rPr lang="en-US" sz="1600">
                <a:solidFill>
                  <a:srgbClr val="CC3300"/>
                </a:solidFill>
                <a:latin typeface="Courier New" pitchFamily="49" charset="0"/>
              </a:rPr>
              <a:t>with probability p = e^(deltaE/T)</a:t>
            </a:r>
            <a:r>
              <a:rPr lang="en-US" sz="1600">
                <a:latin typeface="Courier New" pitchFamily="49" charset="0"/>
              </a:rPr>
              <a:t>;</a:t>
            </a:r>
          </a:p>
          <a:p>
            <a:pPr marL="457200" indent="-457200" eaLnBrk="1" hangingPunct="1">
              <a:buFont typeface="Wingdings" pitchFamily="2" charset="2"/>
              <a:buNone/>
            </a:pPr>
            <a:endParaRPr lang="en-US" sz="1600">
              <a:solidFill>
                <a:schemeClr val="accent1"/>
              </a:solidFill>
              <a:latin typeface="Courier New" pitchFamily="49" charset="0"/>
            </a:endParaRPr>
          </a:p>
          <a:p>
            <a:pPr marL="457200" indent="-457200" eaLnBrk="1" hangingPunct="1">
              <a:buFont typeface="Wingdings" pitchFamily="2" charset="2"/>
              <a:buNone/>
            </a:pPr>
            <a:r>
              <a:rPr lang="en-US" sz="1600">
                <a:solidFill>
                  <a:srgbClr val="7030A0"/>
                </a:solidFill>
                <a:latin typeface="Courier New" pitchFamily="49" charset="0"/>
              </a:rPr>
              <a:t>//check if newNode is better than bestNode</a:t>
            </a:r>
          </a:p>
          <a:p>
            <a:pPr marL="457200" indent="-457200" eaLnBrk="1" hangingPunct="1">
              <a:buFont typeface="Wingdings" pitchFamily="2" charset="2"/>
              <a:buNone/>
            </a:pPr>
            <a:r>
              <a:rPr lang="en-US" sz="1600">
                <a:solidFill>
                  <a:srgbClr val="7030A0"/>
                </a:solidFill>
                <a:latin typeface="Courier New" pitchFamily="49" charset="0"/>
              </a:rPr>
              <a:t>//needed since current node may not be best</a:t>
            </a:r>
          </a:p>
          <a:p>
            <a:pPr marL="457200" indent="-457200" eaLnBrk="1" hangingPunct="1">
              <a:buFont typeface="Wingdings" pitchFamily="2" charset="2"/>
              <a:buNone/>
            </a:pPr>
            <a:r>
              <a:rPr lang="en-US" sz="1600">
                <a:latin typeface="Courier New" pitchFamily="49" charset="0"/>
              </a:rPr>
              <a:t>if (problem.f(currentNode) &lt; problem.f(bestNode))</a:t>
            </a:r>
          </a:p>
          <a:p>
            <a:pPr marL="457200" indent="-457200" eaLnBrk="1" hangingPunct="1">
              <a:buFont typeface="Wingdings" pitchFamily="2" charset="2"/>
              <a:buNone/>
            </a:pPr>
            <a:r>
              <a:rPr lang="en-US" sz="1600">
                <a:latin typeface="Courier New" pitchFamily="49" charset="0"/>
              </a:rPr>
              <a:t>  bestNode = currentNode;</a:t>
            </a:r>
          </a:p>
        </p:txBody>
      </p:sp>
    </p:spTree>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eaLnBrk="1" hangingPunct="1"/>
            <a:r>
              <a:rPr lang="en-US" dirty="0"/>
              <a:t>Simulated Annealing Summary</a:t>
            </a:r>
          </a:p>
        </p:txBody>
      </p:sp>
      <p:sp>
        <p:nvSpPr>
          <p:cNvPr id="683011" name="Rectangle 3"/>
          <p:cNvSpPr>
            <a:spLocks noGrp="1" noChangeArrowheads="1"/>
          </p:cNvSpPr>
          <p:nvPr>
            <p:ph idx="1"/>
          </p:nvPr>
        </p:nvSpPr>
        <p:spPr>
          <a:xfrm>
            <a:off x="685800" y="1600200"/>
            <a:ext cx="8001000" cy="4525963"/>
          </a:xfrm>
        </p:spPr>
        <p:txBody>
          <a:bodyPr rtlCol="0">
            <a:normAutofit fontScale="92500"/>
          </a:bodyPr>
          <a:lstStyle/>
          <a:p>
            <a:pPr eaLnBrk="1" fontAlgn="auto" hangingPunct="1">
              <a:spcAft>
                <a:spcPts val="0"/>
              </a:spcAft>
              <a:defRPr/>
            </a:pPr>
            <a:r>
              <a:rPr lang="en-US" dirty="0"/>
              <a:t>Can perform multiple “worse” steps in a row </a:t>
            </a:r>
            <a:br>
              <a:rPr lang="en-US" dirty="0"/>
            </a:br>
            <a:r>
              <a:rPr lang="en-US" dirty="0"/>
              <a:t>to escape a local optimum</a:t>
            </a:r>
          </a:p>
          <a:p>
            <a:pPr eaLnBrk="1" fontAlgn="auto" hangingPunct="1">
              <a:spcAft>
                <a:spcPts val="0"/>
              </a:spcAft>
              <a:defRPr/>
            </a:pPr>
            <a:r>
              <a:rPr lang="en-US" dirty="0"/>
              <a:t>Chance of finding a global optimum increased</a:t>
            </a:r>
          </a:p>
          <a:p>
            <a:pPr eaLnBrk="1" fontAlgn="auto" hangingPunct="1">
              <a:spcAft>
                <a:spcPts val="0"/>
              </a:spcAft>
              <a:defRPr/>
            </a:pPr>
            <a:r>
              <a:rPr lang="en-US" dirty="0"/>
              <a:t>Fast</a:t>
            </a:r>
          </a:p>
          <a:p>
            <a:pPr marL="914400" lvl="1" indent="-457200" eaLnBrk="1" fontAlgn="auto" hangingPunct="1">
              <a:spcAft>
                <a:spcPts val="0"/>
              </a:spcAft>
              <a:buFont typeface="Arial" pitchFamily="34" charset="0"/>
              <a:buChar char="–"/>
              <a:defRPr/>
            </a:pPr>
            <a:r>
              <a:rPr lang="en-US" dirty="0"/>
              <a:t>only one neighbor generated at each iteration</a:t>
            </a:r>
          </a:p>
          <a:p>
            <a:pPr marL="914400" lvl="1" indent="-457200" eaLnBrk="1" fontAlgn="auto" hangingPunct="1">
              <a:spcAft>
                <a:spcPts val="0"/>
              </a:spcAft>
              <a:buFont typeface="Arial" pitchFamily="34" charset="0"/>
              <a:buChar char="–"/>
              <a:defRPr/>
            </a:pPr>
            <a:r>
              <a:rPr lang="en-US" dirty="0"/>
              <a:t>whole neighborhood isn't checked to find best neighbor as in HC</a:t>
            </a:r>
          </a:p>
          <a:p>
            <a:pPr marL="514350" indent="-457200" eaLnBrk="1" fontAlgn="auto" hangingPunct="1">
              <a:spcAft>
                <a:spcPts val="0"/>
              </a:spcAft>
              <a:buFont typeface="Arial" pitchFamily="34" charset="0"/>
              <a:buChar char="–"/>
              <a:defRPr/>
            </a:pPr>
            <a:r>
              <a:rPr lang="en-US" dirty="0"/>
              <a:t>Usually finds a good quality solution in a very short amount of time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30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30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30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0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30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dirty="0"/>
              <a:t>Simulated Annealing Summary</a:t>
            </a:r>
          </a:p>
        </p:txBody>
      </p:sp>
      <p:sp>
        <p:nvSpPr>
          <p:cNvPr id="685059" name="Rectangle 3"/>
          <p:cNvSpPr>
            <a:spLocks noGrp="1" noChangeArrowheads="1"/>
          </p:cNvSpPr>
          <p:nvPr>
            <p:ph idx="1"/>
          </p:nvPr>
        </p:nvSpPr>
        <p:spPr>
          <a:xfrm>
            <a:off x="685800" y="1600200"/>
            <a:ext cx="8001000" cy="4525963"/>
          </a:xfrm>
        </p:spPr>
        <p:txBody>
          <a:bodyPr rtlCol="0">
            <a:normAutofit/>
          </a:bodyPr>
          <a:lstStyle/>
          <a:p>
            <a:pPr marL="0" indent="0" eaLnBrk="1" fontAlgn="auto" hangingPunct="1">
              <a:spcAft>
                <a:spcPts val="0"/>
              </a:spcAft>
              <a:buNone/>
              <a:defRPr/>
            </a:pPr>
            <a:r>
              <a:rPr lang="en-US" dirty="0"/>
              <a:t>Requires several parameters to be set</a:t>
            </a:r>
          </a:p>
          <a:p>
            <a:pPr marL="914400" lvl="1" indent="-457200" eaLnBrk="1" fontAlgn="auto" hangingPunct="1">
              <a:spcAft>
                <a:spcPts val="0"/>
              </a:spcAft>
              <a:buFont typeface="Arial" pitchFamily="34" charset="0"/>
              <a:buChar char="–"/>
              <a:defRPr/>
            </a:pPr>
            <a:r>
              <a:rPr lang="en-US" sz="3000" dirty="0"/>
              <a:t>starting temperature</a:t>
            </a:r>
          </a:p>
          <a:p>
            <a:pPr marL="1295400" lvl="2" indent="-381000" eaLnBrk="1" fontAlgn="auto" hangingPunct="1">
              <a:spcAft>
                <a:spcPts val="0"/>
              </a:spcAft>
              <a:buFont typeface="Arial" pitchFamily="34" charset="0"/>
              <a:buChar char="•"/>
              <a:defRPr/>
            </a:pPr>
            <a:r>
              <a:rPr lang="en-US" sz="2600" dirty="0"/>
              <a:t>must be high enough to escape local optima</a:t>
            </a:r>
            <a:br>
              <a:rPr lang="en-US" sz="2600" dirty="0"/>
            </a:br>
            <a:r>
              <a:rPr lang="en-US" sz="2600" dirty="0"/>
              <a:t>but not too high to be random exploration of space</a:t>
            </a:r>
          </a:p>
          <a:p>
            <a:pPr marL="914400" lvl="1" indent="-457200" eaLnBrk="1" fontAlgn="auto" hangingPunct="1">
              <a:spcAft>
                <a:spcPts val="0"/>
              </a:spcAft>
              <a:buFont typeface="Arial" pitchFamily="34" charset="0"/>
              <a:buChar char="–"/>
              <a:defRPr/>
            </a:pPr>
            <a:r>
              <a:rPr lang="en-US" sz="3000" dirty="0"/>
              <a:t>cooling schedule</a:t>
            </a:r>
          </a:p>
          <a:p>
            <a:pPr marL="1295400" lvl="2" indent="-381000" eaLnBrk="1" fontAlgn="auto" hangingPunct="1">
              <a:spcAft>
                <a:spcPts val="0"/>
              </a:spcAft>
              <a:buFont typeface="Arial" pitchFamily="34" charset="0"/>
              <a:buChar char="•"/>
              <a:defRPr/>
            </a:pPr>
            <a:r>
              <a:rPr lang="en-US" sz="2600" dirty="0"/>
              <a:t>typically exponential</a:t>
            </a:r>
          </a:p>
          <a:p>
            <a:pPr marL="914400" lvl="1" indent="-457200" eaLnBrk="1" fontAlgn="auto" hangingPunct="1">
              <a:spcAft>
                <a:spcPts val="0"/>
              </a:spcAft>
              <a:buFont typeface="Arial" pitchFamily="34" charset="0"/>
              <a:buChar char="–"/>
              <a:defRPr/>
            </a:pPr>
            <a:r>
              <a:rPr lang="en-US" sz="3000" dirty="0"/>
              <a:t>halting temperature</a:t>
            </a:r>
          </a:p>
        </p:txBody>
      </p:sp>
    </p:spTree>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304800" y="381000"/>
            <a:ext cx="8610600" cy="762000"/>
          </a:xfrm>
        </p:spPr>
        <p:txBody>
          <a:bodyPr/>
          <a:lstStyle/>
          <a:p>
            <a:pPr eaLnBrk="1" hangingPunct="1"/>
            <a:r>
              <a:rPr lang="en-US" dirty="0"/>
              <a:t>Simulated Annealing Issues</a:t>
            </a:r>
          </a:p>
        </p:txBody>
      </p:sp>
      <p:sp>
        <p:nvSpPr>
          <p:cNvPr id="116739" name="Rectangle 3"/>
          <p:cNvSpPr>
            <a:spLocks noGrp="1" noChangeArrowheads="1"/>
          </p:cNvSpPr>
          <p:nvPr>
            <p:ph idx="1"/>
          </p:nvPr>
        </p:nvSpPr>
        <p:spPr>
          <a:xfrm>
            <a:off x="533400" y="1295400"/>
            <a:ext cx="8001000" cy="5105400"/>
          </a:xfrm>
        </p:spPr>
        <p:txBody>
          <a:bodyPr/>
          <a:lstStyle/>
          <a:p>
            <a:pPr eaLnBrk="1" hangingPunct="1">
              <a:spcBef>
                <a:spcPct val="50000"/>
              </a:spcBef>
            </a:pPr>
            <a:r>
              <a:rPr lang="en-US" sz="2600" dirty="0"/>
              <a:t>Neighborhood design is critical.  This is the real ingenuity</a:t>
            </a:r>
          </a:p>
          <a:p>
            <a:pPr eaLnBrk="1" hangingPunct="1">
              <a:spcBef>
                <a:spcPct val="50000"/>
              </a:spcBef>
            </a:pPr>
            <a:r>
              <a:rPr lang="en-US" sz="2600" dirty="0"/>
              <a:t>Evaluation function design is often critical</a:t>
            </a:r>
          </a:p>
          <a:p>
            <a:pPr eaLnBrk="1" hangingPunct="1">
              <a:spcBef>
                <a:spcPct val="50000"/>
              </a:spcBef>
            </a:pPr>
            <a:r>
              <a:rPr lang="en-US" sz="2600" dirty="0"/>
              <a:t>Annealing schedule is often critical</a:t>
            </a:r>
          </a:p>
          <a:p>
            <a:pPr eaLnBrk="1" hangingPunct="1">
              <a:spcBef>
                <a:spcPct val="50000"/>
              </a:spcBef>
            </a:pPr>
            <a:r>
              <a:rPr lang="en-US" sz="2600" dirty="0"/>
              <a:t>What if approximate evaluation is cheaper than accurate evaluation?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Rectangle 2"/>
          <p:cNvSpPr>
            <a:spLocks noGrp="1" noChangeArrowheads="1"/>
          </p:cNvSpPr>
          <p:nvPr>
            <p:ph type="title"/>
          </p:nvPr>
        </p:nvSpPr>
        <p:spPr>
          <a:xfrm>
            <a:off x="838200" y="457200"/>
            <a:ext cx="8077200" cy="1219200"/>
          </a:xfrm>
        </p:spPr>
        <p:txBody>
          <a:bodyPr rtlCol="0">
            <a:normAutofit fontScale="90000"/>
          </a:bodyPr>
          <a:lstStyle/>
          <a:p>
            <a:pPr eaLnBrk="1" fontAlgn="auto" hangingPunct="1">
              <a:spcAft>
                <a:spcPts val="0"/>
              </a:spcAft>
              <a:defRPr/>
            </a:pPr>
            <a:r>
              <a:rPr lang="en-US" dirty="0"/>
              <a:t>Implementation of Simulated Annealing</a:t>
            </a:r>
          </a:p>
        </p:txBody>
      </p:sp>
      <p:sp>
        <p:nvSpPr>
          <p:cNvPr id="117763" name="Text Box 4"/>
          <p:cNvSpPr txBox="1">
            <a:spLocks noChangeArrowheads="1"/>
          </p:cNvSpPr>
          <p:nvPr/>
        </p:nvSpPr>
        <p:spPr bwMode="auto">
          <a:xfrm>
            <a:off x="533400" y="2133600"/>
            <a:ext cx="8001000" cy="3046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80988" indent="-280988" eaLnBrk="0" hangingPunct="0">
              <a:defRPr sz="2400">
                <a:solidFill>
                  <a:schemeClr val="tx1"/>
                </a:solidFill>
                <a:latin typeface="Times New Roman" pitchFamily="18" charset="0"/>
              </a:defRPr>
            </a:lvl1pPr>
            <a:lvl2pPr marL="738188" indent="-280988"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buFontTx/>
              <a:buChar char="•"/>
            </a:pPr>
            <a:r>
              <a:rPr lang="en-US" dirty="0">
                <a:latin typeface="Verdana" pitchFamily="34" charset="0"/>
              </a:rPr>
              <a:t>This is a stochastic algorithm; the outcome may be different at different trials</a:t>
            </a:r>
          </a:p>
          <a:p>
            <a:pPr eaLnBrk="1" hangingPunct="1">
              <a:buFontTx/>
              <a:buChar char="•"/>
            </a:pPr>
            <a:endParaRPr lang="en-US" dirty="0">
              <a:latin typeface="Verdana" pitchFamily="34" charset="0"/>
            </a:endParaRPr>
          </a:p>
          <a:p>
            <a:pPr eaLnBrk="1" hangingPunct="1">
              <a:buFontTx/>
              <a:buChar char="•"/>
            </a:pPr>
            <a:r>
              <a:rPr lang="en-US" dirty="0">
                <a:latin typeface="Verdana" pitchFamily="34" charset="0"/>
              </a:rPr>
              <a:t>Convergence to global optimum can only be realized in an asymptotic sense</a:t>
            </a:r>
          </a:p>
          <a:p>
            <a:pPr marL="0" indent="0" eaLnBrk="1" hangingPunct="1"/>
            <a:endParaRPr lang="en-US" dirty="0">
              <a:latin typeface="Verdana" pitchFamily="34" charset="0"/>
            </a:endParaRPr>
          </a:p>
          <a:p>
            <a:pPr eaLnBrk="1" hangingPunct="1">
              <a:buFontTx/>
              <a:buChar char="•"/>
            </a:pPr>
            <a:r>
              <a:rPr lang="en-US" dirty="0">
                <a:latin typeface="Verdana" pitchFamily="34" charset="0"/>
              </a:rPr>
              <a:t>With an </a:t>
            </a:r>
            <a:r>
              <a:rPr lang="en-US" b="1" dirty="0">
                <a:latin typeface="Verdana" pitchFamily="34" charset="0"/>
              </a:rPr>
              <a:t>infinitely slow cooling rate</a:t>
            </a:r>
            <a:r>
              <a:rPr lang="en-US" dirty="0">
                <a:latin typeface="Verdana" pitchFamily="34" charset="0"/>
              </a:rPr>
              <a:t>, SA finds the global optimum with probability 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Greedy Best-First = ?</a:t>
            </a:r>
          </a:p>
        </p:txBody>
      </p:sp>
    </p:spTree>
    <p:extLst>
      <p:ext uri="{BB962C8B-B14F-4D97-AF65-F5344CB8AC3E}">
        <p14:creationId xmlns:p14="http://schemas.microsoft.com/office/powerpoint/2010/main" val="310015876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838200" y="457200"/>
            <a:ext cx="8077200" cy="762000"/>
          </a:xfrm>
        </p:spPr>
        <p:txBody>
          <a:bodyPr/>
          <a:lstStyle/>
          <a:p>
            <a:pPr eaLnBrk="1" hangingPunct="1"/>
            <a:r>
              <a:rPr lang="en-US"/>
              <a:t>SA Discussion</a:t>
            </a:r>
          </a:p>
        </p:txBody>
      </p:sp>
      <p:sp>
        <p:nvSpPr>
          <p:cNvPr id="102404" name="Rectangle 3"/>
          <p:cNvSpPr>
            <a:spLocks noGrp="1" noChangeArrowheads="1"/>
          </p:cNvSpPr>
          <p:nvPr>
            <p:ph idx="1"/>
          </p:nvPr>
        </p:nvSpPr>
        <p:spPr>
          <a:xfrm>
            <a:off x="762000" y="1600200"/>
            <a:ext cx="8001000" cy="4876800"/>
          </a:xfrm>
        </p:spPr>
        <p:txBody>
          <a:bodyPr rtlCol="0">
            <a:normAutofit lnSpcReduction="10000"/>
          </a:bodyPr>
          <a:lstStyle/>
          <a:p>
            <a:pPr eaLnBrk="1" fontAlgn="auto" hangingPunct="1">
              <a:spcBef>
                <a:spcPct val="45000"/>
              </a:spcBef>
              <a:spcAft>
                <a:spcPts val="0"/>
              </a:spcAft>
              <a:defRPr/>
            </a:pPr>
            <a:r>
              <a:rPr lang="en-US" dirty="0"/>
              <a:t>Simulated annealing is empirically much better at avoiding local maxima than hill-climbing.  It is a successful, frequently-used, algorithm.  Worth putting in your algorithmic toolbox.  </a:t>
            </a:r>
          </a:p>
          <a:p>
            <a:pPr eaLnBrk="1" fontAlgn="auto" hangingPunct="1">
              <a:spcBef>
                <a:spcPct val="45000"/>
              </a:spcBef>
              <a:spcAft>
                <a:spcPts val="0"/>
              </a:spcAft>
              <a:defRPr/>
            </a:pPr>
            <a:r>
              <a:rPr lang="en-US" dirty="0"/>
              <a:t>Sadly, not much opportunity to say anything formal about it  </a:t>
            </a:r>
          </a:p>
          <a:p>
            <a:pPr eaLnBrk="1" fontAlgn="auto" hangingPunct="1">
              <a:spcBef>
                <a:spcPct val="45000"/>
              </a:spcBef>
              <a:spcAft>
                <a:spcPts val="0"/>
              </a:spcAft>
              <a:defRPr/>
            </a:pPr>
            <a:r>
              <a:rPr lang="en-US" dirty="0"/>
              <a:t>There are many practical, and problem-specific, papers on improvements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838200" y="762000"/>
            <a:ext cx="8077200" cy="914400"/>
          </a:xfrm>
        </p:spPr>
        <p:txBody>
          <a:bodyPr/>
          <a:lstStyle/>
          <a:p>
            <a:pPr eaLnBrk="1" hangingPunct="1"/>
            <a:r>
              <a:rPr lang="en-US"/>
              <a:t>Summary</a:t>
            </a:r>
          </a:p>
        </p:txBody>
      </p:sp>
      <p:sp>
        <p:nvSpPr>
          <p:cNvPr id="693251" name="Rectangle 3"/>
          <p:cNvSpPr>
            <a:spLocks noGrp="1" noChangeArrowheads="1"/>
          </p:cNvSpPr>
          <p:nvPr>
            <p:ph idx="1"/>
          </p:nvPr>
        </p:nvSpPr>
        <p:spPr/>
        <p:txBody>
          <a:bodyPr/>
          <a:lstStyle/>
          <a:p>
            <a:pPr eaLnBrk="1" hangingPunct="1"/>
            <a:endParaRPr lang="en-US">
              <a:solidFill>
                <a:srgbClr val="CC3300"/>
              </a:solidFill>
            </a:endParaRPr>
          </a:p>
          <a:p>
            <a:pPr eaLnBrk="1" hangingPunct="1"/>
            <a:r>
              <a:rPr lang="en-US">
                <a:solidFill>
                  <a:srgbClr val="CC3300"/>
                </a:solidFill>
              </a:rPr>
              <a:t>Systematic Searching</a:t>
            </a:r>
          </a:p>
          <a:p>
            <a:pPr lvl="1" eaLnBrk="1" hangingPunct="1"/>
            <a:r>
              <a:rPr lang="en-US"/>
              <a:t>look through state space for a goal from which solution path can be determined</a:t>
            </a:r>
          </a:p>
          <a:p>
            <a:pPr lvl="1" eaLnBrk="1" hangingPunct="1"/>
            <a:r>
              <a:rPr lang="en-US" b="1"/>
              <a:t>nodes</a:t>
            </a:r>
            <a:r>
              <a:rPr lang="en-US"/>
              <a:t>: state descriptions, partial solution path</a:t>
            </a:r>
          </a:p>
          <a:p>
            <a:pPr lvl="1" eaLnBrk="1" hangingPunct="1"/>
            <a:r>
              <a:rPr lang="en-US" b="1"/>
              <a:t>arcs</a:t>
            </a:r>
            <a:r>
              <a:rPr lang="en-US"/>
              <a:t>: operator changes state for some cost</a:t>
            </a:r>
          </a:p>
          <a:p>
            <a:pPr lvl="1" eaLnBrk="1" hangingPunct="1"/>
            <a:r>
              <a:rPr lang="en-US" b="1"/>
              <a:t>solution</a:t>
            </a:r>
            <a:r>
              <a:rPr lang="en-US"/>
              <a:t>: sequence of operators that change from start to goal state</a:t>
            </a: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a:t>Summary</a:t>
            </a:r>
          </a:p>
        </p:txBody>
      </p:sp>
      <p:sp>
        <p:nvSpPr>
          <p:cNvPr id="695299" name="Rectangle 3"/>
          <p:cNvSpPr>
            <a:spLocks noGrp="1" noChangeArrowheads="1"/>
          </p:cNvSpPr>
          <p:nvPr>
            <p:ph idx="1"/>
          </p:nvPr>
        </p:nvSpPr>
        <p:spPr/>
        <p:txBody>
          <a:bodyPr rtlCol="0">
            <a:normAutofit fontScale="92500" lnSpcReduction="10000"/>
          </a:bodyPr>
          <a:lstStyle/>
          <a:p>
            <a:pPr eaLnBrk="1" fontAlgn="auto" hangingPunct="1">
              <a:spcAft>
                <a:spcPts val="0"/>
              </a:spcAft>
              <a:buFont typeface="Arial" pitchFamily="34" charset="0"/>
              <a:buChar char="•"/>
              <a:defRPr/>
            </a:pPr>
            <a:r>
              <a:rPr lang="en-US" dirty="0">
                <a:solidFill>
                  <a:srgbClr val="CC3300"/>
                </a:solidFill>
              </a:rPr>
              <a:t>Systematic Searching</a:t>
            </a:r>
          </a:p>
          <a:p>
            <a:pPr lvl="1" eaLnBrk="1" fontAlgn="auto" hangingPunct="1">
              <a:spcAft>
                <a:spcPts val="0"/>
              </a:spcAft>
              <a:buFont typeface="Arial" pitchFamily="34" charset="0"/>
              <a:buChar char="–"/>
              <a:defRPr/>
            </a:pPr>
            <a:r>
              <a:rPr lang="en-US" dirty="0">
                <a:solidFill>
                  <a:srgbClr val="CC3300"/>
                </a:solidFill>
              </a:rPr>
              <a:t>Uninformed</a:t>
            </a:r>
            <a:r>
              <a:rPr lang="en-US" dirty="0"/>
              <a:t>: domain info not used to guide search</a:t>
            </a:r>
          </a:p>
          <a:p>
            <a:pPr lvl="2" eaLnBrk="1" fontAlgn="auto" hangingPunct="1">
              <a:spcAft>
                <a:spcPts val="0"/>
              </a:spcAft>
              <a:buFont typeface="Arial" pitchFamily="34" charset="0"/>
              <a:buChar char="•"/>
              <a:defRPr/>
            </a:pPr>
            <a:r>
              <a:rPr lang="en-US" dirty="0"/>
              <a:t>complete/optimal if arc costs uniform: BFS, IDS</a:t>
            </a:r>
          </a:p>
          <a:p>
            <a:pPr lvl="2" eaLnBrk="1" fontAlgn="auto" hangingPunct="1">
              <a:spcAft>
                <a:spcPts val="0"/>
              </a:spcAft>
              <a:buFont typeface="Arial" pitchFamily="34" charset="0"/>
              <a:buChar char="•"/>
              <a:defRPr/>
            </a:pPr>
            <a:r>
              <a:rPr lang="en-US" dirty="0"/>
              <a:t>complete/optimal: UCS (uses arc costs)</a:t>
            </a:r>
          </a:p>
          <a:p>
            <a:pPr lvl="2" eaLnBrk="1" fontAlgn="auto" hangingPunct="1">
              <a:spcAft>
                <a:spcPts val="0"/>
              </a:spcAft>
              <a:buFont typeface="Arial" pitchFamily="34" charset="0"/>
              <a:buChar char="•"/>
              <a:defRPr/>
            </a:pPr>
            <a:r>
              <a:rPr lang="en-US" dirty="0"/>
              <a:t>not complete/optimal: DFS</a:t>
            </a:r>
          </a:p>
          <a:p>
            <a:pPr lvl="1" eaLnBrk="1" fontAlgn="auto" hangingPunct="1">
              <a:spcAft>
                <a:spcPts val="0"/>
              </a:spcAft>
              <a:buFont typeface="Arial" pitchFamily="34" charset="0"/>
              <a:buChar char="–"/>
              <a:defRPr/>
            </a:pPr>
            <a:r>
              <a:rPr lang="en-US" dirty="0">
                <a:solidFill>
                  <a:srgbClr val="CC3300"/>
                </a:solidFill>
              </a:rPr>
              <a:t>Informed</a:t>
            </a:r>
            <a:r>
              <a:rPr lang="en-US" dirty="0"/>
              <a:t>: domain info weakly used to guide search</a:t>
            </a:r>
          </a:p>
          <a:p>
            <a:pPr lvl="2" eaLnBrk="1" fontAlgn="auto" hangingPunct="1">
              <a:spcAft>
                <a:spcPts val="0"/>
              </a:spcAft>
              <a:buFont typeface="Arial" pitchFamily="34" charset="0"/>
              <a:buChar char="•"/>
              <a:defRPr/>
            </a:pPr>
            <a:r>
              <a:rPr lang="en-US" i="1" dirty="0">
                <a:latin typeface="Palatino" pitchFamily="18" charset="0"/>
              </a:rPr>
              <a:t>g</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cost from start to </a:t>
            </a:r>
            <a:r>
              <a:rPr lang="en-US" i="1" dirty="0">
                <a:latin typeface="Palatino" pitchFamily="18" charset="0"/>
              </a:rPr>
              <a:t>n</a:t>
            </a:r>
          </a:p>
          <a:p>
            <a:pPr lvl="2" eaLnBrk="1" fontAlgn="auto" hangingPunct="1">
              <a:spcAft>
                <a:spcPts val="0"/>
              </a:spcAft>
              <a:buFont typeface="Arial" pitchFamily="34" charset="0"/>
              <a:buChar char="•"/>
              <a:defRPr/>
            </a:pP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estimated cost from </a:t>
            </a:r>
            <a:r>
              <a:rPr lang="en-US" i="1" dirty="0">
                <a:latin typeface="Palatino" pitchFamily="18" charset="0"/>
              </a:rPr>
              <a:t>n</a:t>
            </a:r>
            <a:r>
              <a:rPr lang="en-US" dirty="0"/>
              <a:t> to goal, </a:t>
            </a:r>
            <a:r>
              <a:rPr lang="en-US" dirty="0">
                <a:solidFill>
                  <a:srgbClr val="CC3300"/>
                </a:solidFill>
              </a:rPr>
              <a:t>heuristic</a:t>
            </a:r>
          </a:p>
          <a:p>
            <a:pPr lvl="2" eaLnBrk="1" fontAlgn="auto" hangingPunct="1">
              <a:spcAft>
                <a:spcPts val="0"/>
              </a:spcAft>
              <a:buFont typeface="Arial" pitchFamily="34" charset="0"/>
              <a:buChar char="•"/>
              <a:defRPr/>
            </a:pPr>
            <a:r>
              <a:rPr lang="en-US" i="1" dirty="0">
                <a:latin typeface="Palatino" pitchFamily="18" charset="0"/>
              </a:rPr>
              <a:t>f</a:t>
            </a:r>
            <a:r>
              <a:rPr lang="en-US" dirty="0">
                <a:latin typeface="Palatino" pitchFamily="18" charset="0"/>
              </a:rPr>
              <a:t>(</a:t>
            </a:r>
            <a:r>
              <a:rPr lang="en-US" i="1" dirty="0">
                <a:latin typeface="Palatino" pitchFamily="18" charset="0"/>
              </a:rPr>
              <a:t>n</a:t>
            </a:r>
            <a:r>
              <a:rPr lang="en-US" dirty="0">
                <a:latin typeface="Palatino" pitchFamily="18" charset="0"/>
              </a:rPr>
              <a:t>)</a:t>
            </a:r>
            <a:r>
              <a:rPr lang="en-US" i="1" dirty="0">
                <a:latin typeface="Palatino" pitchFamily="18" charset="0"/>
              </a:rPr>
              <a:t> = g</a:t>
            </a:r>
            <a:r>
              <a:rPr lang="en-US" dirty="0">
                <a:latin typeface="Palatino" pitchFamily="18" charset="0"/>
              </a:rPr>
              <a:t>(</a:t>
            </a:r>
            <a:r>
              <a:rPr lang="en-US" i="1" dirty="0">
                <a:latin typeface="Palatino" pitchFamily="18" charset="0"/>
              </a:rPr>
              <a:t>n</a:t>
            </a:r>
            <a:r>
              <a:rPr lang="en-US" dirty="0">
                <a:latin typeface="Palatino" pitchFamily="18" charset="0"/>
              </a:rPr>
              <a:t>)</a:t>
            </a:r>
            <a:r>
              <a:rPr lang="en-US" i="1" dirty="0">
                <a:latin typeface="Palatino" pitchFamily="18" charset="0"/>
              </a:rPr>
              <a:t> + 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estimated cost of solution through </a:t>
            </a:r>
            <a:r>
              <a:rPr lang="en-US" i="1" dirty="0">
                <a:latin typeface="Palatino" pitchFamily="18" charset="0"/>
              </a:rPr>
              <a:t>n</a:t>
            </a:r>
          </a:p>
          <a:p>
            <a:pPr lvl="2" eaLnBrk="1" fontAlgn="auto" hangingPunct="1">
              <a:spcAft>
                <a:spcPts val="0"/>
              </a:spcAft>
              <a:buFont typeface="Arial" pitchFamily="34" charset="0"/>
              <a:buChar char="•"/>
              <a:defRPr/>
            </a:pPr>
            <a:r>
              <a:rPr lang="en-US" dirty="0"/>
              <a:t>complete/optimal: A* when </a:t>
            </a: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admissible</a:t>
            </a:r>
          </a:p>
          <a:p>
            <a:pPr lvl="2" eaLnBrk="1" fontAlgn="auto" hangingPunct="1">
              <a:spcAft>
                <a:spcPts val="0"/>
              </a:spcAft>
              <a:buFont typeface="Arial" pitchFamily="34" charset="0"/>
              <a:buChar char="•"/>
              <a:defRPr/>
            </a:pPr>
            <a:r>
              <a:rPr lang="en-US" dirty="0"/>
              <a:t>not complete/optimal: Greedy Best-First, Beam, A</a:t>
            </a:r>
          </a:p>
        </p:txBody>
      </p:sp>
    </p:spTree>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457200" y="274638"/>
            <a:ext cx="8229600" cy="944562"/>
          </a:xfrm>
        </p:spPr>
        <p:txBody>
          <a:bodyPr/>
          <a:lstStyle/>
          <a:p>
            <a:pPr eaLnBrk="1" hangingPunct="1"/>
            <a:r>
              <a:rPr lang="en-US" dirty="0"/>
              <a:t>Summary</a:t>
            </a:r>
          </a:p>
        </p:txBody>
      </p:sp>
      <p:sp>
        <p:nvSpPr>
          <p:cNvPr id="694275" name="Rectangle 3"/>
          <p:cNvSpPr>
            <a:spLocks noGrp="1" noChangeArrowheads="1"/>
          </p:cNvSpPr>
          <p:nvPr>
            <p:ph idx="1"/>
          </p:nvPr>
        </p:nvSpPr>
        <p:spPr>
          <a:xfrm>
            <a:off x="685800" y="1600200"/>
            <a:ext cx="8001000" cy="4525963"/>
          </a:xfrm>
        </p:spPr>
        <p:txBody>
          <a:bodyPr rtlCol="0">
            <a:normAutofit lnSpcReduction="10000"/>
          </a:bodyPr>
          <a:lstStyle/>
          <a:p>
            <a:pPr marL="0" indent="0" eaLnBrk="1" fontAlgn="auto" hangingPunct="1">
              <a:spcAft>
                <a:spcPts val="0"/>
              </a:spcAft>
              <a:buNone/>
              <a:defRPr/>
            </a:pPr>
            <a:r>
              <a:rPr lang="en-US" dirty="0">
                <a:solidFill>
                  <a:srgbClr val="CC3300"/>
                </a:solidFill>
              </a:rPr>
              <a:t>Local Searching</a:t>
            </a:r>
          </a:p>
          <a:p>
            <a:pPr lvl="1" eaLnBrk="1" fontAlgn="auto" hangingPunct="1">
              <a:spcAft>
                <a:spcPts val="0"/>
              </a:spcAft>
              <a:defRPr/>
            </a:pPr>
            <a:r>
              <a:rPr lang="en-US" dirty="0"/>
              <a:t>Iteratively improve solution</a:t>
            </a:r>
          </a:p>
          <a:p>
            <a:pPr lvl="1" eaLnBrk="1" fontAlgn="auto" hangingPunct="1">
              <a:spcAft>
                <a:spcPts val="0"/>
              </a:spcAft>
              <a:buFont typeface="Wingdings 2" pitchFamily="18" charset="2"/>
              <a:buNone/>
              <a:defRPr/>
            </a:pPr>
            <a:endParaRPr lang="en-US" i="1" dirty="0"/>
          </a:p>
          <a:p>
            <a:pPr lvl="1" eaLnBrk="1" fontAlgn="auto" hangingPunct="1">
              <a:spcAft>
                <a:spcPts val="0"/>
              </a:spcAft>
              <a:buFont typeface="Arial" pitchFamily="34" charset="0"/>
              <a:buChar char="–"/>
              <a:defRPr/>
            </a:pPr>
            <a:r>
              <a:rPr lang="en-US" b="1" dirty="0"/>
              <a:t>nodes</a:t>
            </a:r>
            <a:r>
              <a:rPr lang="en-US" dirty="0"/>
              <a:t>: complete solution</a:t>
            </a:r>
          </a:p>
          <a:p>
            <a:pPr lvl="1" eaLnBrk="1" fontAlgn="auto" hangingPunct="1">
              <a:spcAft>
                <a:spcPts val="0"/>
              </a:spcAft>
              <a:buFont typeface="Arial" pitchFamily="34" charset="0"/>
              <a:buChar char="–"/>
              <a:defRPr/>
            </a:pPr>
            <a:r>
              <a:rPr lang="en-US" b="1" dirty="0"/>
              <a:t>arcs</a:t>
            </a:r>
            <a:r>
              <a:rPr lang="en-US" dirty="0"/>
              <a:t>: operator changes to another solution</a:t>
            </a:r>
          </a:p>
          <a:p>
            <a:pPr lvl="1" eaLnBrk="1" fontAlgn="auto" hangingPunct="1">
              <a:spcAft>
                <a:spcPts val="0"/>
              </a:spcAft>
              <a:buFont typeface="Arial" pitchFamily="34" charset="0"/>
              <a:buChar char="–"/>
              <a:defRPr/>
            </a:pPr>
            <a:r>
              <a:rPr lang="en-US" dirty="0"/>
              <a:t>can stop at any time</a:t>
            </a:r>
          </a:p>
          <a:p>
            <a:pPr lvl="1" eaLnBrk="1" fontAlgn="auto" hangingPunct="1">
              <a:spcAft>
                <a:spcPts val="0"/>
              </a:spcAft>
              <a:buFont typeface="Arial" pitchFamily="34" charset="0"/>
              <a:buChar char="–"/>
              <a:defRPr/>
            </a:pPr>
            <a:r>
              <a:rPr lang="en-US" dirty="0"/>
              <a:t>technique suited for:</a:t>
            </a:r>
          </a:p>
          <a:p>
            <a:pPr lvl="2" eaLnBrk="1" fontAlgn="auto" hangingPunct="1">
              <a:spcAft>
                <a:spcPts val="0"/>
              </a:spcAft>
              <a:buFont typeface="Arial" pitchFamily="34" charset="0"/>
              <a:buChar char="•"/>
              <a:defRPr/>
            </a:pPr>
            <a:r>
              <a:rPr lang="en-US" dirty="0"/>
              <a:t>hard problems, e.g., TSP</a:t>
            </a:r>
          </a:p>
          <a:p>
            <a:pPr lvl="2" eaLnBrk="1" fontAlgn="auto" hangingPunct="1">
              <a:spcAft>
                <a:spcPts val="0"/>
              </a:spcAft>
              <a:buFont typeface="Arial" pitchFamily="34" charset="0"/>
              <a:buChar char="•"/>
              <a:defRPr/>
            </a:pPr>
            <a:r>
              <a:rPr lang="en-US" dirty="0"/>
              <a:t>optimization problems</a:t>
            </a:r>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57200" y="274638"/>
            <a:ext cx="8229600" cy="792162"/>
          </a:xfrm>
        </p:spPr>
        <p:txBody>
          <a:bodyPr/>
          <a:lstStyle/>
          <a:p>
            <a:pPr eaLnBrk="1" hangingPunct="1"/>
            <a:r>
              <a:rPr lang="en-US" dirty="0"/>
              <a:t>Summary</a:t>
            </a:r>
          </a:p>
        </p:txBody>
      </p:sp>
      <p:sp>
        <p:nvSpPr>
          <p:cNvPr id="699395" name="Rectangle 3"/>
          <p:cNvSpPr>
            <a:spLocks noGrp="1" noChangeArrowheads="1"/>
          </p:cNvSpPr>
          <p:nvPr>
            <p:ph idx="1"/>
          </p:nvPr>
        </p:nvSpPr>
        <p:spPr>
          <a:xfrm>
            <a:off x="609600" y="1447800"/>
            <a:ext cx="8077200" cy="5029200"/>
          </a:xfrm>
        </p:spPr>
        <p:txBody>
          <a:bodyPr rtlCol="0">
            <a:normAutofit fontScale="92500" lnSpcReduction="20000"/>
          </a:bodyPr>
          <a:lstStyle/>
          <a:p>
            <a:pPr marL="0" indent="0" eaLnBrk="1" fontAlgn="auto" hangingPunct="1">
              <a:spcAft>
                <a:spcPts val="0"/>
              </a:spcAft>
              <a:buNone/>
              <a:defRPr/>
            </a:pPr>
            <a:r>
              <a:rPr lang="en-US" dirty="0">
                <a:solidFill>
                  <a:srgbClr val="CC3300"/>
                </a:solidFill>
              </a:rPr>
              <a:t>Local Searching</a:t>
            </a:r>
          </a:p>
          <a:p>
            <a:pPr lvl="1" eaLnBrk="1" fontAlgn="auto" hangingPunct="1">
              <a:spcAft>
                <a:spcPts val="0"/>
              </a:spcAft>
              <a:buFont typeface="Arial" pitchFamily="34" charset="0"/>
              <a:buChar char="–"/>
              <a:defRPr/>
            </a:pPr>
            <a:r>
              <a:rPr lang="en-US" sz="3000" i="1" dirty="0">
                <a:latin typeface="Palatino" pitchFamily="18" charset="0"/>
              </a:rPr>
              <a:t>f</a:t>
            </a:r>
            <a:r>
              <a:rPr lang="en-US" sz="3000" dirty="0">
                <a:latin typeface="Palatino" pitchFamily="18" charset="0"/>
              </a:rPr>
              <a:t>(</a:t>
            </a:r>
            <a:r>
              <a:rPr lang="en-US" sz="3000" i="1" dirty="0">
                <a:latin typeface="Palatino" pitchFamily="18" charset="0"/>
              </a:rPr>
              <a:t>n</a:t>
            </a:r>
            <a:r>
              <a:rPr lang="en-US" sz="3000" dirty="0">
                <a:latin typeface="Palatino" pitchFamily="18" charset="0"/>
              </a:rPr>
              <a:t>)</a:t>
            </a:r>
            <a:r>
              <a:rPr lang="en-US" sz="3000" dirty="0"/>
              <a:t> evaluates quality of solution by weakly using domain knowledge</a:t>
            </a:r>
            <a:endParaRPr lang="en-US" sz="3000" i="1" dirty="0">
              <a:latin typeface="Palatino" pitchFamily="18" charset="0"/>
            </a:endParaRPr>
          </a:p>
          <a:p>
            <a:pPr lvl="1" eaLnBrk="1" fontAlgn="auto" hangingPunct="1">
              <a:spcAft>
                <a:spcPts val="0"/>
              </a:spcAft>
              <a:buFont typeface="Arial" pitchFamily="34" charset="0"/>
              <a:buChar char="–"/>
              <a:defRPr/>
            </a:pPr>
            <a:r>
              <a:rPr lang="en-US" sz="3000" dirty="0"/>
              <a:t>HC: maximizes </a:t>
            </a:r>
            <a:r>
              <a:rPr lang="en-US" sz="3000" i="1" dirty="0">
                <a:latin typeface="Palatino" pitchFamily="18" charset="0"/>
              </a:rPr>
              <a:t>f</a:t>
            </a:r>
            <a:r>
              <a:rPr lang="en-US" sz="3000" dirty="0">
                <a:latin typeface="Palatino" pitchFamily="18" charset="0"/>
              </a:rPr>
              <a:t>(</a:t>
            </a:r>
            <a:r>
              <a:rPr lang="en-US" sz="3000" i="1" dirty="0">
                <a:latin typeface="Palatino" pitchFamily="18" charset="0"/>
              </a:rPr>
              <a:t>n</a:t>
            </a:r>
            <a:r>
              <a:rPr lang="en-US" sz="3000" dirty="0">
                <a:latin typeface="Palatino" pitchFamily="18" charset="0"/>
              </a:rPr>
              <a:t>)</a:t>
            </a:r>
            <a:r>
              <a:rPr lang="en-US" sz="3000" dirty="0"/>
              <a:t>, VF: minimizes</a:t>
            </a:r>
            <a:r>
              <a:rPr lang="en-US" sz="3000" i="1" dirty="0">
                <a:latin typeface="Palatino" pitchFamily="18" charset="0"/>
              </a:rPr>
              <a:t> f</a:t>
            </a:r>
            <a:r>
              <a:rPr lang="en-US" sz="3000" dirty="0">
                <a:latin typeface="Palatino" pitchFamily="18" charset="0"/>
              </a:rPr>
              <a:t>(</a:t>
            </a:r>
            <a:r>
              <a:rPr lang="en-US" sz="3000" i="1" dirty="0">
                <a:latin typeface="Palatino" pitchFamily="18" charset="0"/>
              </a:rPr>
              <a:t>n</a:t>
            </a:r>
            <a:r>
              <a:rPr lang="en-US" sz="3000" dirty="0">
                <a:latin typeface="Palatino" pitchFamily="18" charset="0"/>
              </a:rPr>
              <a:t>)</a:t>
            </a:r>
          </a:p>
          <a:p>
            <a:pPr lvl="2" eaLnBrk="1" fontAlgn="auto" hangingPunct="1">
              <a:spcAft>
                <a:spcPts val="0"/>
              </a:spcAft>
              <a:buFont typeface="Arial" pitchFamily="34" charset="0"/>
              <a:buChar char="•"/>
              <a:defRPr/>
            </a:pPr>
            <a:r>
              <a:rPr lang="en-US" sz="3000" dirty="0"/>
              <a:t>solution found determined by starting point</a:t>
            </a:r>
          </a:p>
          <a:p>
            <a:pPr lvl="2" eaLnBrk="1" fontAlgn="auto" hangingPunct="1">
              <a:spcAft>
                <a:spcPts val="0"/>
              </a:spcAft>
              <a:buFont typeface="Arial" pitchFamily="34" charset="0"/>
              <a:buChar char="•"/>
              <a:defRPr/>
            </a:pPr>
            <a:r>
              <a:rPr lang="en-US" sz="3000" dirty="0"/>
              <a:t>can get stuck, which prevents finding global optimum</a:t>
            </a:r>
          </a:p>
          <a:p>
            <a:pPr lvl="1" eaLnBrk="1" fontAlgn="auto" hangingPunct="1">
              <a:spcAft>
                <a:spcPts val="0"/>
              </a:spcAft>
              <a:buFont typeface="Arial" pitchFamily="34" charset="0"/>
              <a:buChar char="–"/>
              <a:defRPr/>
            </a:pPr>
            <a:r>
              <a:rPr lang="en-US" sz="3000" dirty="0"/>
              <a:t>SA: explores, then settles down</a:t>
            </a:r>
          </a:p>
          <a:p>
            <a:pPr lvl="2" eaLnBrk="1" fontAlgn="auto" hangingPunct="1">
              <a:spcAft>
                <a:spcPts val="0"/>
              </a:spcAft>
              <a:buFont typeface="Arial" pitchFamily="34" charset="0"/>
              <a:buChar char="•"/>
              <a:defRPr/>
            </a:pPr>
            <a:r>
              <a:rPr lang="en-US" sz="3000" dirty="0"/>
              <a:t>bad moves accepted with probability that decreases as the search progress (</a:t>
            </a:r>
            <a:r>
              <a:rPr lang="en-US" sz="3000" i="1" dirty="0"/>
              <a:t>T</a:t>
            </a:r>
            <a:r>
              <a:rPr lang="en-US" sz="3000" dirty="0"/>
              <a:t> decreases) and with the badness of move (</a:t>
            </a:r>
            <a:r>
              <a:rPr lang="en-US" sz="3000" dirty="0">
                <a:sym typeface="Symbol" pitchFamily="18" charset="2"/>
              </a:rPr>
              <a:t>Δ</a:t>
            </a:r>
            <a:r>
              <a:rPr lang="en-US" sz="3000" i="1" dirty="0"/>
              <a:t>E</a:t>
            </a:r>
            <a:r>
              <a:rPr lang="en-US" sz="3000" dirty="0"/>
              <a:t> worsens)</a:t>
            </a:r>
          </a:p>
          <a:p>
            <a:pPr lvl="2" eaLnBrk="1" fontAlgn="auto" hangingPunct="1">
              <a:spcAft>
                <a:spcPts val="0"/>
              </a:spcAft>
              <a:buFont typeface="Arial" pitchFamily="34" charset="0"/>
              <a:buChar char="•"/>
              <a:defRPr/>
            </a:pPr>
            <a:r>
              <a:rPr lang="en-US" sz="3000" dirty="0"/>
              <a:t>requires parameters to be set</a:t>
            </a:r>
          </a:p>
        </p:txBody>
      </p:sp>
    </p:spTree>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1342D-3788-F741-BCF6-8C576F86D22F}"/>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A47E97D4-9F82-DD49-9805-AC4E7715891B}"/>
              </a:ext>
            </a:extLst>
          </p:cNvPr>
          <p:cNvSpPr>
            <a:spLocks noGrp="1"/>
          </p:cNvSpPr>
          <p:nvPr>
            <p:ph idx="1"/>
          </p:nvPr>
        </p:nvSpPr>
        <p:spPr/>
        <p:txBody>
          <a:bodyPr/>
          <a:lstStyle/>
          <a:p>
            <a:pPr marL="0" lvl="0" indent="0">
              <a:buNone/>
            </a:pPr>
            <a:r>
              <a:rPr lang="en-US" b="1" dirty="0"/>
              <a:t>Who are the </a:t>
            </a:r>
            <a:r>
              <a:rPr lang="en-US" b="1" i="1" dirty="0"/>
              <a:t>four</a:t>
            </a:r>
            <a:r>
              <a:rPr lang="en-US" b="1" dirty="0"/>
              <a:t> people considered to be the founders of the field of Artificial Intelligence and which one was born in Wisconsin?  </a:t>
            </a:r>
          </a:p>
          <a:p>
            <a:pPr marL="0" lvl="0" indent="0">
              <a:buNone/>
            </a:pPr>
            <a:endParaRPr lang="en-US" b="1" dirty="0"/>
          </a:p>
          <a:p>
            <a:pPr marL="0" indent="0">
              <a:buNone/>
            </a:pPr>
            <a:r>
              <a:rPr lang="en-US" dirty="0"/>
              <a:t>	</a:t>
            </a:r>
            <a:r>
              <a:rPr lang="en-US" b="1" dirty="0"/>
              <a:t>Marvin Minsky </a:t>
            </a:r>
            <a:r>
              <a:rPr lang="en-US" dirty="0"/>
              <a:t>(MIT), </a:t>
            </a:r>
            <a:r>
              <a:rPr lang="en-US" b="1" dirty="0"/>
              <a:t>John McCarthy </a:t>
            </a:r>
            <a:r>
              <a:rPr lang="en-US" dirty="0"/>
              <a:t>	(Stanford), </a:t>
            </a:r>
            <a:r>
              <a:rPr lang="en-US" b="1" dirty="0"/>
              <a:t>Alan Newell </a:t>
            </a:r>
            <a:r>
              <a:rPr lang="en-US" dirty="0"/>
              <a:t>(CMU) and </a:t>
            </a:r>
            <a:r>
              <a:rPr lang="en-US" b="1" dirty="0"/>
              <a:t>Herb 	Simon</a:t>
            </a:r>
            <a:r>
              <a:rPr lang="en-US" dirty="0"/>
              <a:t> (CMU), who was born in Milwaukee</a:t>
            </a:r>
          </a:p>
          <a:p>
            <a:endParaRPr lang="en-US" dirty="0"/>
          </a:p>
        </p:txBody>
      </p:sp>
    </p:spTree>
    <p:extLst>
      <p:ext uri="{BB962C8B-B14F-4D97-AF65-F5344CB8AC3E}">
        <p14:creationId xmlns:p14="http://schemas.microsoft.com/office/powerpoint/2010/main" val="13250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2C2454-0097-FE43-AC56-38B9F1A2E439}"/>
              </a:ext>
            </a:extLst>
          </p:cNvPr>
          <p:cNvSpPr>
            <a:spLocks noGrp="1"/>
          </p:cNvSpPr>
          <p:nvPr>
            <p:ph idx="1"/>
          </p:nvPr>
        </p:nvSpPr>
        <p:spPr>
          <a:xfrm>
            <a:off x="457200" y="762000"/>
            <a:ext cx="8229600" cy="6096000"/>
          </a:xfrm>
        </p:spPr>
        <p:txBody>
          <a:bodyPr/>
          <a:lstStyle/>
          <a:p>
            <a:pPr marL="0" lvl="0" indent="0">
              <a:buNone/>
            </a:pPr>
            <a:r>
              <a:rPr lang="en-US" dirty="0"/>
              <a:t>Fill in the following with either “</a:t>
            </a:r>
            <a:r>
              <a:rPr lang="en-US" i="1" dirty="0"/>
              <a:t>criterion</a:t>
            </a:r>
            <a:r>
              <a:rPr lang="en-US" dirty="0"/>
              <a:t>,” “</a:t>
            </a:r>
            <a:r>
              <a:rPr lang="en-US" i="1" dirty="0"/>
              <a:t>criteria</a:t>
            </a:r>
            <a:r>
              <a:rPr lang="en-US" dirty="0"/>
              <a:t>,” “</a:t>
            </a:r>
            <a:r>
              <a:rPr lang="en-US" i="1" dirty="0"/>
              <a:t>i.e.</a:t>
            </a:r>
            <a:r>
              <a:rPr lang="en-US" dirty="0"/>
              <a:t>,” “</a:t>
            </a:r>
            <a:r>
              <a:rPr lang="en-US" i="1" dirty="0"/>
              <a:t>e.g.</a:t>
            </a:r>
            <a:r>
              <a:rPr lang="en-US" dirty="0"/>
              <a:t>,” or “</a:t>
            </a:r>
            <a:r>
              <a:rPr lang="en-US" i="1" dirty="0"/>
              <a:t>aka”</a:t>
            </a:r>
            <a:endParaRPr lang="en-US" dirty="0"/>
          </a:p>
          <a:p>
            <a:pPr marL="514350" indent="-514350">
              <a:buFont typeface="+mj-lt"/>
              <a:buAutoNum type="arabicPeriod"/>
            </a:pPr>
            <a:r>
              <a:rPr lang="en-US" dirty="0"/>
              <a:t>The only  </a:t>
            </a:r>
            <a:r>
              <a:rPr lang="en-US" u="sng" dirty="0"/>
              <a:t>      </a:t>
            </a:r>
            <a:r>
              <a:rPr lang="en-US" dirty="0"/>
              <a:t> for participating is enthusiasm </a:t>
            </a:r>
          </a:p>
          <a:p>
            <a:pPr marL="514350" indent="-514350">
              <a:buFont typeface="+mj-lt"/>
              <a:buAutoNum type="arabicPeriod"/>
            </a:pPr>
            <a:r>
              <a:rPr lang="en-US" dirty="0"/>
              <a:t>I like card games, </a:t>
            </a:r>
            <a:r>
              <a:rPr lang="en-US" u="sng" dirty="0"/>
              <a:t>     </a:t>
            </a:r>
            <a:r>
              <a:rPr lang="en-US" dirty="0"/>
              <a:t>, bridge and crazy eights</a:t>
            </a:r>
          </a:p>
          <a:p>
            <a:pPr marL="514350" indent="-514350">
              <a:buFont typeface="+mj-lt"/>
              <a:buAutoNum type="arabicPeriod"/>
            </a:pPr>
            <a:r>
              <a:rPr lang="en-US" dirty="0"/>
              <a:t>Squiggly loves watching Donald Duck's three nephews (</a:t>
            </a:r>
            <a:r>
              <a:rPr lang="en-US" u="sng" dirty="0"/>
              <a:t>     </a:t>
            </a:r>
            <a:r>
              <a:rPr lang="en-US" dirty="0"/>
              <a:t>, Huey, Dewey, and Louie) </a:t>
            </a:r>
          </a:p>
          <a:p>
            <a:pPr marL="514350" indent="-514350">
              <a:buFont typeface="+mj-lt"/>
              <a:buAutoNum type="arabicPeriod"/>
            </a:pPr>
            <a:r>
              <a:rPr lang="en-US" dirty="0"/>
              <a:t>My name is Charles, </a:t>
            </a:r>
            <a:r>
              <a:rPr lang="en-US" u="sng" dirty="0"/>
              <a:t>     </a:t>
            </a:r>
            <a:r>
              <a:rPr lang="en-US" dirty="0"/>
              <a:t> Chuck</a:t>
            </a:r>
          </a:p>
          <a:p>
            <a:pPr marL="0" indent="0">
              <a:buNone/>
            </a:pPr>
            <a:endParaRPr lang="en-US" dirty="0"/>
          </a:p>
          <a:p>
            <a:pPr marL="0" indent="0">
              <a:buNone/>
            </a:pPr>
            <a:r>
              <a:rPr lang="en-US" dirty="0"/>
              <a:t>	Answer:  criterion, e.g., i.e., aka </a:t>
            </a:r>
          </a:p>
          <a:p>
            <a:endParaRPr lang="en-US" dirty="0"/>
          </a:p>
        </p:txBody>
      </p:sp>
    </p:spTree>
    <p:extLst>
      <p:ext uri="{BB962C8B-B14F-4D97-AF65-F5344CB8AC3E}">
        <p14:creationId xmlns:p14="http://schemas.microsoft.com/office/powerpoint/2010/main" val="197782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t>Greedy Best-First Search</a:t>
            </a:r>
          </a:p>
        </p:txBody>
      </p:sp>
      <p:sp>
        <p:nvSpPr>
          <p:cNvPr id="554010" name="Rectangle 26"/>
          <p:cNvSpPr>
            <a:spLocks noGrp="1" noChangeArrowheads="1"/>
          </p:cNvSpPr>
          <p:nvPr>
            <p:ph idx="1"/>
          </p:nvPr>
        </p:nvSpPr>
        <p:spPr>
          <a:xfrm>
            <a:off x="914400" y="2743200"/>
            <a:ext cx="5181600" cy="914400"/>
          </a:xfrm>
        </p:spPr>
        <p:txBody>
          <a:bodyPr rtlCol="0">
            <a:normAutofit fontScale="92500" lnSpcReduction="20000"/>
          </a:bodyPr>
          <a:lstStyle/>
          <a:p>
            <a:pPr eaLnBrk="1" fontAlgn="auto" hangingPunct="1">
              <a:spcAft>
                <a:spcPts val="0"/>
              </a:spcAft>
              <a:buFont typeface="Arial" pitchFamily="34" charset="0"/>
              <a:buChar char="•"/>
              <a:defRPr/>
            </a:pPr>
            <a:r>
              <a:rPr lang="en-US" dirty="0">
                <a:solidFill>
                  <a:srgbClr val="FF5050"/>
                </a:solidFill>
              </a:rPr>
              <a:t>Not complete</a:t>
            </a:r>
          </a:p>
          <a:p>
            <a:pPr eaLnBrk="1" fontAlgn="auto" hangingPunct="1">
              <a:spcAft>
                <a:spcPts val="0"/>
              </a:spcAft>
              <a:buFont typeface="Arial" pitchFamily="34" charset="0"/>
              <a:buChar char="•"/>
              <a:defRPr/>
            </a:pPr>
            <a:r>
              <a:rPr lang="en-US" dirty="0">
                <a:solidFill>
                  <a:srgbClr val="FF5050"/>
                </a:solidFill>
              </a:rPr>
              <a:t>Not optimal/admissible</a:t>
            </a:r>
          </a:p>
        </p:txBody>
      </p:sp>
      <p:grpSp>
        <p:nvGrpSpPr>
          <p:cNvPr id="2" name="Group 3"/>
          <p:cNvGrpSpPr>
            <a:grpSpLocks/>
          </p:cNvGrpSpPr>
          <p:nvPr/>
        </p:nvGrpSpPr>
        <p:grpSpPr bwMode="auto">
          <a:xfrm>
            <a:off x="6324600" y="2362200"/>
            <a:ext cx="1758950" cy="4343400"/>
            <a:chOff x="3984" y="1488"/>
            <a:chExt cx="1108" cy="2736"/>
          </a:xfrm>
        </p:grpSpPr>
        <p:sp>
          <p:nvSpPr>
            <p:cNvPr id="14342" name="Text Box 4"/>
            <p:cNvSpPr txBox="1">
              <a:spLocks noChangeArrowheads="1"/>
            </p:cNvSpPr>
            <p:nvPr/>
          </p:nvSpPr>
          <p:spPr bwMode="auto">
            <a:xfrm>
              <a:off x="4128" y="172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sp>
          <p:nvSpPr>
            <p:cNvPr id="14343" name="Text Box 5"/>
            <p:cNvSpPr txBox="1">
              <a:spLocks noChangeArrowheads="1"/>
            </p:cNvSpPr>
            <p:nvPr/>
          </p:nvSpPr>
          <p:spPr bwMode="auto">
            <a:xfrm>
              <a:off x="4752" y="172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sp>
          <p:nvSpPr>
            <p:cNvPr id="14344" name="Text Box 6"/>
            <p:cNvSpPr txBox="1">
              <a:spLocks noChangeArrowheads="1"/>
            </p:cNvSpPr>
            <p:nvPr/>
          </p:nvSpPr>
          <p:spPr bwMode="auto">
            <a:xfrm>
              <a:off x="3984" y="235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4345" name="Text Box 7"/>
            <p:cNvSpPr txBox="1">
              <a:spLocks noChangeArrowheads="1"/>
            </p:cNvSpPr>
            <p:nvPr/>
          </p:nvSpPr>
          <p:spPr bwMode="auto">
            <a:xfrm>
              <a:off x="4896" y="235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sp>
          <p:nvSpPr>
            <p:cNvPr id="14346" name="Oval 8"/>
            <p:cNvSpPr>
              <a:spLocks noChangeArrowheads="1"/>
            </p:cNvSpPr>
            <p:nvPr/>
          </p:nvSpPr>
          <p:spPr bwMode="auto">
            <a:xfrm>
              <a:off x="4320" y="1488"/>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a:solidFill>
                    <a:schemeClr val="bg1"/>
                  </a:solidFill>
                  <a:latin typeface="Arial" charset="0"/>
                </a:rPr>
                <a:t>h=5</a:t>
              </a:r>
            </a:p>
          </p:txBody>
        </p:sp>
        <p:sp>
          <p:nvSpPr>
            <p:cNvPr id="14347" name="Oval 9"/>
            <p:cNvSpPr>
              <a:spLocks noChangeArrowheads="1"/>
            </p:cNvSpPr>
            <p:nvPr/>
          </p:nvSpPr>
          <p:spPr bwMode="auto">
            <a:xfrm>
              <a:off x="4032" y="1920"/>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A</a:t>
              </a:r>
              <a:br>
                <a:rPr lang="en-US" sz="2000" b="1">
                  <a:latin typeface="Arial" charset="0"/>
                </a:rPr>
              </a:br>
              <a:r>
                <a:rPr lang="en-US" sz="1800">
                  <a:solidFill>
                    <a:schemeClr val="bg1"/>
                  </a:solidFill>
                  <a:latin typeface="Arial" charset="0"/>
                </a:rPr>
                <a:t>h=3</a:t>
              </a:r>
            </a:p>
          </p:txBody>
        </p:sp>
        <p:cxnSp>
          <p:nvCxnSpPr>
            <p:cNvPr id="14348" name="AutoShape 10"/>
            <p:cNvCxnSpPr>
              <a:cxnSpLocks noChangeShapeType="1"/>
              <a:stCxn id="14346" idx="3"/>
              <a:endCxn id="14347" idx="0"/>
            </p:cNvCxnSpPr>
            <p:nvPr/>
          </p:nvCxnSpPr>
          <p:spPr bwMode="auto">
            <a:xfrm flipH="1">
              <a:off x="4248" y="1865"/>
              <a:ext cx="135" cy="47"/>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4349" name="AutoShape 11"/>
            <p:cNvCxnSpPr>
              <a:cxnSpLocks noChangeShapeType="1"/>
              <a:stCxn id="14347" idx="4"/>
              <a:endCxn id="14350" idx="0"/>
            </p:cNvCxnSpPr>
            <p:nvPr/>
          </p:nvCxnSpPr>
          <p:spPr bwMode="auto">
            <a:xfrm>
              <a:off x="4248" y="2360"/>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4350" name="Oval 12"/>
            <p:cNvSpPr>
              <a:spLocks noChangeArrowheads="1"/>
            </p:cNvSpPr>
            <p:nvPr/>
          </p:nvSpPr>
          <p:spPr bwMode="auto">
            <a:xfrm>
              <a:off x="4032" y="2544"/>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C</a:t>
              </a:r>
              <a:br>
                <a:rPr lang="en-US" sz="2000" b="1">
                  <a:latin typeface="Arial" charset="0"/>
                </a:rPr>
              </a:br>
              <a:r>
                <a:rPr lang="en-US" sz="1800">
                  <a:solidFill>
                    <a:schemeClr val="bg1"/>
                  </a:solidFill>
                  <a:latin typeface="Arial" charset="0"/>
                </a:rPr>
                <a:t>h=3</a:t>
              </a:r>
            </a:p>
          </p:txBody>
        </p:sp>
        <p:sp>
          <p:nvSpPr>
            <p:cNvPr id="14351" name="Oval 13"/>
            <p:cNvSpPr>
              <a:spLocks noChangeArrowheads="1"/>
            </p:cNvSpPr>
            <p:nvPr/>
          </p:nvSpPr>
          <p:spPr bwMode="auto">
            <a:xfrm>
              <a:off x="4608" y="1920"/>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B</a:t>
              </a:r>
              <a:br>
                <a:rPr lang="en-US" sz="2000" b="1">
                  <a:latin typeface="Arial" charset="0"/>
                </a:rPr>
              </a:br>
              <a:r>
                <a:rPr lang="en-US" sz="1800">
                  <a:solidFill>
                    <a:schemeClr val="bg1"/>
                  </a:solidFill>
                  <a:latin typeface="Arial" charset="0"/>
                </a:rPr>
                <a:t>h=4</a:t>
              </a:r>
            </a:p>
          </p:txBody>
        </p:sp>
        <p:cxnSp>
          <p:nvCxnSpPr>
            <p:cNvPr id="14352" name="AutoShape 14"/>
            <p:cNvCxnSpPr>
              <a:cxnSpLocks noChangeShapeType="1"/>
              <a:stCxn id="14351" idx="4"/>
              <a:endCxn id="14353" idx="0"/>
            </p:cNvCxnSpPr>
            <p:nvPr/>
          </p:nvCxnSpPr>
          <p:spPr bwMode="auto">
            <a:xfrm>
              <a:off x="4824" y="2360"/>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4353" name="Oval 15"/>
            <p:cNvSpPr>
              <a:spLocks noChangeArrowheads="1"/>
            </p:cNvSpPr>
            <p:nvPr/>
          </p:nvSpPr>
          <p:spPr bwMode="auto">
            <a:xfrm>
              <a:off x="4608" y="2544"/>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D</a:t>
              </a:r>
              <a:br>
                <a:rPr lang="en-US" sz="2000" b="1">
                  <a:latin typeface="Arial" charset="0"/>
                </a:rPr>
              </a:br>
              <a:r>
                <a:rPr lang="en-US" sz="1800">
                  <a:solidFill>
                    <a:schemeClr val="bg1"/>
                  </a:solidFill>
                  <a:latin typeface="Arial" charset="0"/>
                </a:rPr>
                <a:t>h=1</a:t>
              </a:r>
            </a:p>
          </p:txBody>
        </p:sp>
        <p:cxnSp>
          <p:nvCxnSpPr>
            <p:cNvPr id="14354" name="AutoShape 16"/>
            <p:cNvCxnSpPr>
              <a:cxnSpLocks noChangeShapeType="1"/>
              <a:stCxn id="14353" idx="4"/>
              <a:endCxn id="14356" idx="0"/>
            </p:cNvCxnSpPr>
            <p:nvPr/>
          </p:nvCxnSpPr>
          <p:spPr bwMode="auto">
            <a:xfrm>
              <a:off x="4824" y="2984"/>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4355" name="AutoShape 17"/>
            <p:cNvCxnSpPr>
              <a:cxnSpLocks noChangeShapeType="1"/>
              <a:stCxn id="14346" idx="5"/>
              <a:endCxn id="14351" idx="0"/>
            </p:cNvCxnSpPr>
            <p:nvPr/>
          </p:nvCxnSpPr>
          <p:spPr bwMode="auto">
            <a:xfrm>
              <a:off x="4689" y="1865"/>
              <a:ext cx="135" cy="47"/>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4356" name="Oval 18"/>
            <p:cNvSpPr>
              <a:spLocks noChangeArrowheads="1"/>
            </p:cNvSpPr>
            <p:nvPr/>
          </p:nvSpPr>
          <p:spPr bwMode="auto">
            <a:xfrm>
              <a:off x="4608" y="3168"/>
              <a:ext cx="432" cy="432"/>
            </a:xfrm>
            <a:prstGeom prst="ellipse">
              <a:avLst/>
            </a:prstGeom>
            <a:solidFill>
              <a:schemeClr val="accent1"/>
            </a:solidFill>
            <a:ln w="25400">
              <a:solidFill>
                <a:schemeClr val="tx1"/>
              </a:solidFill>
              <a:miter lim="800000"/>
              <a:headEnd/>
              <a:tailEnd/>
            </a:ln>
          </p:spPr>
          <p:txBody>
            <a:bodyPr wrap="none" anchor="ctr"/>
            <a:lstStyle/>
            <a:p>
              <a:pPr algn="ctr">
                <a:lnSpc>
                  <a:spcPct val="65000"/>
                </a:lnSpc>
              </a:pPr>
              <a:r>
                <a:rPr lang="en-US" sz="2000" b="1">
                  <a:latin typeface="Arial" charset="0"/>
                </a:rPr>
                <a:t>G</a:t>
              </a:r>
            </a:p>
            <a:p>
              <a:pPr algn="ctr">
                <a:lnSpc>
                  <a:spcPct val="75000"/>
                </a:lnSpc>
              </a:pPr>
              <a:r>
                <a:rPr lang="en-US" sz="1800">
                  <a:solidFill>
                    <a:schemeClr val="bg1"/>
                  </a:solidFill>
                  <a:latin typeface="Arial" charset="0"/>
                </a:rPr>
                <a:t>goal</a:t>
              </a:r>
            </a:p>
          </p:txBody>
        </p:sp>
        <p:sp>
          <p:nvSpPr>
            <p:cNvPr id="14357" name="Oval 19"/>
            <p:cNvSpPr>
              <a:spLocks noChangeArrowheads="1"/>
            </p:cNvSpPr>
            <p:nvPr/>
          </p:nvSpPr>
          <p:spPr bwMode="auto">
            <a:xfrm>
              <a:off x="4032" y="3792"/>
              <a:ext cx="432" cy="432"/>
            </a:xfrm>
            <a:prstGeom prst="ellipse">
              <a:avLst/>
            </a:prstGeom>
            <a:solidFill>
              <a:srgbClr val="FF7C80"/>
            </a:solidFill>
            <a:ln w="25400">
              <a:solidFill>
                <a:schemeClr val="tx1"/>
              </a:solidFill>
              <a:miter lim="800000"/>
              <a:headEnd/>
              <a:tailEnd/>
            </a:ln>
          </p:spPr>
          <p:txBody>
            <a:bodyPr wrap="none" anchor="ctr"/>
            <a:lstStyle/>
            <a:p>
              <a:pPr algn="ctr">
                <a:lnSpc>
                  <a:spcPct val="65000"/>
                </a:lnSpc>
              </a:pPr>
              <a:r>
                <a:rPr lang="en-US" sz="2000" b="1">
                  <a:latin typeface="Arial" charset="0"/>
                </a:rPr>
                <a:t>G</a:t>
              </a:r>
            </a:p>
            <a:p>
              <a:pPr algn="ctr">
                <a:lnSpc>
                  <a:spcPct val="75000"/>
                </a:lnSpc>
              </a:pPr>
              <a:r>
                <a:rPr lang="en-US" sz="1800">
                  <a:solidFill>
                    <a:schemeClr val="bg1"/>
                  </a:solidFill>
                  <a:latin typeface="Arial" charset="0"/>
                </a:rPr>
                <a:t>goal</a:t>
              </a:r>
            </a:p>
          </p:txBody>
        </p:sp>
        <p:cxnSp>
          <p:nvCxnSpPr>
            <p:cNvPr id="14358" name="AutoShape 20"/>
            <p:cNvCxnSpPr>
              <a:cxnSpLocks noChangeShapeType="1"/>
              <a:stCxn id="14350" idx="4"/>
              <a:endCxn id="14359" idx="0"/>
            </p:cNvCxnSpPr>
            <p:nvPr/>
          </p:nvCxnSpPr>
          <p:spPr bwMode="auto">
            <a:xfrm>
              <a:off x="4248" y="2984"/>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4359" name="Oval 21"/>
            <p:cNvSpPr>
              <a:spLocks noChangeArrowheads="1"/>
            </p:cNvSpPr>
            <p:nvPr/>
          </p:nvSpPr>
          <p:spPr bwMode="auto">
            <a:xfrm>
              <a:off x="4032" y="3168"/>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E</a:t>
              </a:r>
              <a:br>
                <a:rPr lang="en-US" sz="2000" b="1">
                  <a:latin typeface="Arial" charset="0"/>
                </a:rPr>
              </a:br>
              <a:r>
                <a:rPr lang="en-US" sz="1800">
                  <a:solidFill>
                    <a:schemeClr val="bg1"/>
                  </a:solidFill>
                  <a:latin typeface="Arial" charset="0"/>
                </a:rPr>
                <a:t>h=2</a:t>
              </a:r>
            </a:p>
          </p:txBody>
        </p:sp>
        <p:cxnSp>
          <p:nvCxnSpPr>
            <p:cNvPr id="14360" name="AutoShape 22"/>
            <p:cNvCxnSpPr>
              <a:cxnSpLocks noChangeShapeType="1"/>
              <a:stCxn id="14359" idx="4"/>
              <a:endCxn id="14357" idx="0"/>
            </p:cNvCxnSpPr>
            <p:nvPr/>
          </p:nvCxnSpPr>
          <p:spPr bwMode="auto">
            <a:xfrm>
              <a:off x="4248" y="3608"/>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4361" name="Text Box 23"/>
            <p:cNvSpPr txBox="1">
              <a:spLocks noChangeArrowheads="1"/>
            </p:cNvSpPr>
            <p:nvPr/>
          </p:nvSpPr>
          <p:spPr bwMode="auto">
            <a:xfrm>
              <a:off x="3984" y="297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4362" name="Text Box 24"/>
            <p:cNvSpPr txBox="1">
              <a:spLocks noChangeArrowheads="1"/>
            </p:cNvSpPr>
            <p:nvPr/>
          </p:nvSpPr>
          <p:spPr bwMode="auto">
            <a:xfrm>
              <a:off x="4896" y="297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4363" name="Text Box 25"/>
            <p:cNvSpPr txBox="1">
              <a:spLocks noChangeArrowheads="1"/>
            </p:cNvSpPr>
            <p:nvPr/>
          </p:nvSpPr>
          <p:spPr bwMode="auto">
            <a:xfrm>
              <a:off x="3984" y="360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grpSp>
      <p:sp>
        <p:nvSpPr>
          <p:cNvPr id="554011" name="Rectangle 27"/>
          <p:cNvSpPr>
            <a:spLocks noChangeArrowheads="1"/>
          </p:cNvSpPr>
          <p:nvPr/>
        </p:nvSpPr>
        <p:spPr bwMode="auto">
          <a:xfrm>
            <a:off x="914400" y="3733800"/>
            <a:ext cx="5181600" cy="1735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b="1">
                <a:latin typeface="Arial" charset="0"/>
              </a:rPr>
              <a:t>Greedy search finds the </a:t>
            </a:r>
            <a:r>
              <a:rPr lang="en-US" b="1">
                <a:solidFill>
                  <a:srgbClr val="FF5050"/>
                </a:solidFill>
                <a:latin typeface="Arial" charset="0"/>
              </a:rPr>
              <a:t>left</a:t>
            </a:r>
            <a:r>
              <a:rPr lang="en-US" b="1">
                <a:latin typeface="Arial" charset="0"/>
              </a:rPr>
              <a:t> goal (solution cost of 7)</a:t>
            </a:r>
          </a:p>
          <a:p>
            <a:pPr>
              <a:spcBef>
                <a:spcPct val="50000"/>
              </a:spcBef>
            </a:pPr>
            <a:r>
              <a:rPr lang="en-US" b="1">
                <a:latin typeface="Arial" charset="0"/>
              </a:rPr>
              <a:t>Optimal solution is the path to the </a:t>
            </a:r>
            <a:r>
              <a:rPr lang="en-US" b="1">
                <a:solidFill>
                  <a:srgbClr val="006600"/>
                </a:solidFill>
                <a:latin typeface="Arial" charset="0"/>
              </a:rPr>
              <a:t>right</a:t>
            </a:r>
            <a:r>
              <a:rPr lang="en-US" b="1">
                <a:latin typeface="Arial" charset="0"/>
              </a:rPr>
              <a:t> goal (solution cost of 5)</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t>Beam Search</a:t>
            </a:r>
          </a:p>
        </p:txBody>
      </p:sp>
      <p:sp>
        <p:nvSpPr>
          <p:cNvPr id="556035" name="Rectangle 3"/>
          <p:cNvSpPr>
            <a:spLocks noGrp="1" noChangeArrowheads="1"/>
          </p:cNvSpPr>
          <p:nvPr>
            <p:ph idx="1"/>
          </p:nvPr>
        </p:nvSpPr>
        <p:spPr/>
        <p:txBody>
          <a:bodyPr rtlCol="0">
            <a:normAutofit fontScale="92500" lnSpcReduction="20000"/>
          </a:bodyPr>
          <a:lstStyle/>
          <a:p>
            <a:pPr eaLnBrk="1" fontAlgn="auto" hangingPunct="1">
              <a:spcAft>
                <a:spcPts val="0"/>
              </a:spcAft>
              <a:defRPr/>
            </a:pPr>
            <a:r>
              <a:rPr lang="en-US" dirty="0">
                <a:solidFill>
                  <a:srgbClr val="CC3300"/>
                </a:solidFill>
              </a:rPr>
              <a:t>Use an evaluation function </a:t>
            </a:r>
            <a:r>
              <a:rPr lang="en-US" b="1" i="1" dirty="0">
                <a:solidFill>
                  <a:srgbClr val="C00000"/>
                </a:solidFill>
                <a:latin typeface="Palatino" pitchFamily="18" charset="0"/>
              </a:rPr>
              <a:t>f</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 </a:t>
            </a:r>
            <a:r>
              <a:rPr lang="en-US" b="1" i="1" dirty="0">
                <a:solidFill>
                  <a:srgbClr val="C00000"/>
                </a:solidFill>
                <a:latin typeface="Palatino" pitchFamily="18" charset="0"/>
              </a:rPr>
              <a:t>= 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b="1" i="1" dirty="0">
                <a:solidFill>
                  <a:srgbClr val="C00000"/>
                </a:solidFill>
              </a:rPr>
              <a:t> </a:t>
            </a:r>
            <a:r>
              <a:rPr lang="en-US" dirty="0">
                <a:solidFill>
                  <a:srgbClr val="CC3300"/>
                </a:solidFill>
              </a:rPr>
              <a:t>as in</a:t>
            </a:r>
            <a:br>
              <a:rPr lang="en-US" dirty="0">
                <a:solidFill>
                  <a:srgbClr val="CC3300"/>
                </a:solidFill>
              </a:rPr>
            </a:br>
            <a:r>
              <a:rPr lang="en-US" dirty="0">
                <a:solidFill>
                  <a:srgbClr val="CC3300"/>
                </a:solidFill>
              </a:rPr>
              <a:t>Greedy Best-First search, </a:t>
            </a:r>
            <a:r>
              <a:rPr lang="en-US" b="1" i="1" dirty="0">
                <a:solidFill>
                  <a:srgbClr val="CC3300"/>
                </a:solidFill>
              </a:rPr>
              <a:t>and</a:t>
            </a:r>
            <a:r>
              <a:rPr lang="en-US" dirty="0">
                <a:solidFill>
                  <a:srgbClr val="CC3300"/>
                </a:solidFill>
              </a:rPr>
              <a:t> restrict the maximum size of the Frontier to a constant,</a:t>
            </a:r>
            <a:r>
              <a:rPr lang="en-US" i="1" dirty="0">
                <a:solidFill>
                  <a:srgbClr val="CC3300"/>
                </a:solidFill>
              </a:rPr>
              <a:t> </a:t>
            </a:r>
            <a:r>
              <a:rPr lang="en-US" b="1" i="1" dirty="0">
                <a:solidFill>
                  <a:srgbClr val="CC3300"/>
                </a:solidFill>
                <a:latin typeface="Palatino" pitchFamily="18" charset="0"/>
              </a:rPr>
              <a:t>k</a:t>
            </a:r>
            <a:endParaRPr lang="en-US" b="1" i="1" dirty="0">
              <a:solidFill>
                <a:srgbClr val="CC3300"/>
              </a:solidFill>
            </a:endParaRPr>
          </a:p>
          <a:p>
            <a:pPr eaLnBrk="1" fontAlgn="auto" hangingPunct="1">
              <a:spcAft>
                <a:spcPts val="0"/>
              </a:spcAft>
              <a:buFont typeface="Arial" pitchFamily="34" charset="0"/>
              <a:buChar char="•"/>
              <a:defRPr/>
            </a:pPr>
            <a:r>
              <a:rPr lang="en-US" dirty="0"/>
              <a:t>Only keep the </a:t>
            </a:r>
            <a:r>
              <a:rPr lang="en-US" i="1" dirty="0"/>
              <a:t>k</a:t>
            </a:r>
            <a:r>
              <a:rPr lang="en-US" dirty="0"/>
              <a:t> best nodes as candidates for expansion, and throw away the rest</a:t>
            </a:r>
          </a:p>
          <a:p>
            <a:pPr eaLnBrk="1" fontAlgn="auto" hangingPunct="1">
              <a:spcAft>
                <a:spcPts val="0"/>
              </a:spcAft>
              <a:buFont typeface="Arial" pitchFamily="34" charset="0"/>
              <a:buChar char="•"/>
              <a:defRPr/>
            </a:pPr>
            <a:r>
              <a:rPr lang="en-US" dirty="0"/>
              <a:t>More space efficient than Greedy Best-First Search, but may throw away a node on a solution path</a:t>
            </a:r>
          </a:p>
          <a:p>
            <a:pPr eaLnBrk="1" fontAlgn="auto" hangingPunct="1">
              <a:spcAft>
                <a:spcPts val="0"/>
              </a:spcAft>
              <a:buFont typeface="Arial" pitchFamily="34" charset="0"/>
              <a:buChar char="•"/>
              <a:defRPr/>
            </a:pPr>
            <a:r>
              <a:rPr lang="en-US" dirty="0">
                <a:solidFill>
                  <a:srgbClr val="FF5050"/>
                </a:solidFill>
              </a:rPr>
              <a:t>Not complete</a:t>
            </a:r>
          </a:p>
          <a:p>
            <a:pPr eaLnBrk="1" fontAlgn="auto" hangingPunct="1">
              <a:spcAft>
                <a:spcPts val="0"/>
              </a:spcAft>
              <a:buFont typeface="Arial" pitchFamily="34" charset="0"/>
              <a:buChar char="•"/>
              <a:defRPr/>
            </a:pPr>
            <a:r>
              <a:rPr lang="en-US" dirty="0">
                <a:solidFill>
                  <a:srgbClr val="FF5050"/>
                </a:solidFill>
              </a:rPr>
              <a:t>Not optimal/admissible</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Algorithm A Search</a:t>
            </a:r>
          </a:p>
        </p:txBody>
      </p:sp>
      <p:sp>
        <p:nvSpPr>
          <p:cNvPr id="558083" name="Rectangle 3"/>
          <p:cNvSpPr>
            <a:spLocks noGrp="1" noChangeArrowheads="1"/>
          </p:cNvSpPr>
          <p:nvPr>
            <p:ph idx="1"/>
          </p:nvPr>
        </p:nvSpPr>
        <p:spPr/>
        <p:txBody>
          <a:bodyPr rtlCol="0">
            <a:normAutofit lnSpcReduction="10000"/>
          </a:bodyPr>
          <a:lstStyle/>
          <a:p>
            <a:pPr eaLnBrk="1" fontAlgn="auto" hangingPunct="1">
              <a:spcAft>
                <a:spcPts val="0"/>
              </a:spcAft>
              <a:defRPr/>
            </a:pPr>
            <a:r>
              <a:rPr lang="en-US" dirty="0">
                <a:solidFill>
                  <a:srgbClr val="CC3300"/>
                </a:solidFill>
              </a:rPr>
              <a:t>Use as an evaluation function </a:t>
            </a:r>
            <a:r>
              <a:rPr lang="en-US" b="1" i="1" dirty="0">
                <a:solidFill>
                  <a:srgbClr val="C00000"/>
                </a:solidFill>
                <a:latin typeface="Palatino" pitchFamily="18" charset="0"/>
              </a:rPr>
              <a:t>f</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 = </a:t>
            </a:r>
            <a:r>
              <a:rPr lang="en-US" b="1" i="1" dirty="0">
                <a:solidFill>
                  <a:srgbClr val="C00000"/>
                </a:solidFill>
                <a:latin typeface="Palatino" pitchFamily="18" charset="0"/>
              </a:rPr>
              <a:t>g</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 + </a:t>
            </a:r>
            <a:r>
              <a:rPr lang="en-US" b="1" i="1" dirty="0">
                <a:solidFill>
                  <a:srgbClr val="C00000"/>
                </a:solidFill>
                <a:latin typeface="Palatino" pitchFamily="18" charset="0"/>
              </a:rPr>
              <a:t>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dirty="0">
                <a:solidFill>
                  <a:srgbClr val="CC3300"/>
                </a:solidFill>
              </a:rPr>
              <a:t>,</a:t>
            </a:r>
            <a:r>
              <a:rPr lang="en-US" i="1" dirty="0">
                <a:solidFill>
                  <a:srgbClr val="CC3300"/>
                </a:solidFill>
              </a:rPr>
              <a:t> </a:t>
            </a:r>
            <a:r>
              <a:rPr lang="en-US" dirty="0">
                <a:solidFill>
                  <a:srgbClr val="CC3300"/>
                </a:solidFill>
              </a:rPr>
              <a:t>where</a:t>
            </a:r>
            <a:r>
              <a:rPr lang="en-US" i="1" dirty="0">
                <a:solidFill>
                  <a:srgbClr val="CC3300"/>
                </a:solidFill>
              </a:rPr>
              <a:t> </a:t>
            </a:r>
            <a:r>
              <a:rPr lang="en-US" b="1" i="1" dirty="0">
                <a:solidFill>
                  <a:srgbClr val="C00000"/>
                </a:solidFill>
                <a:latin typeface="Palatino" pitchFamily="18" charset="0"/>
              </a:rPr>
              <a:t>g</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i="1" dirty="0">
                <a:solidFill>
                  <a:srgbClr val="CC3300"/>
                </a:solidFill>
              </a:rPr>
              <a:t> </a:t>
            </a:r>
            <a:r>
              <a:rPr lang="en-US" dirty="0">
                <a:solidFill>
                  <a:srgbClr val="CC3300"/>
                </a:solidFill>
              </a:rPr>
              <a:t>is minimum cost path from start to current node </a:t>
            </a:r>
            <a:r>
              <a:rPr lang="en-US" i="1" dirty="0">
                <a:solidFill>
                  <a:srgbClr val="CC3300"/>
                </a:solidFill>
                <a:latin typeface="Palatino" pitchFamily="18" charset="0"/>
              </a:rPr>
              <a:t>n </a:t>
            </a:r>
            <a:r>
              <a:rPr lang="en-US" dirty="0">
                <a:solidFill>
                  <a:srgbClr val="CC3300"/>
                </a:solidFill>
                <a:latin typeface="Palatino" pitchFamily="18" charset="0"/>
              </a:rPr>
              <a:t>(</a:t>
            </a:r>
            <a:r>
              <a:rPr lang="en-US" dirty="0">
                <a:solidFill>
                  <a:srgbClr val="CC3300"/>
                </a:solidFill>
              </a:rPr>
              <a:t>as defined in UCS)</a:t>
            </a:r>
          </a:p>
          <a:p>
            <a:pPr eaLnBrk="1" fontAlgn="auto" hangingPunct="1">
              <a:spcAft>
                <a:spcPts val="0"/>
              </a:spcAft>
              <a:buFont typeface="Arial" pitchFamily="34" charset="0"/>
              <a:buChar char="•"/>
              <a:defRPr/>
            </a:pPr>
            <a:r>
              <a:rPr lang="en-US" dirty="0"/>
              <a:t>The </a:t>
            </a:r>
            <a:r>
              <a:rPr lang="en-US" b="1" i="1" dirty="0">
                <a:solidFill>
                  <a:srgbClr val="C00000"/>
                </a:solidFill>
                <a:latin typeface="Palatino" pitchFamily="18" charset="0"/>
              </a:rPr>
              <a:t>g</a:t>
            </a:r>
            <a:r>
              <a:rPr lang="en-US" dirty="0"/>
              <a:t> term adds a “breadth-first component”</a:t>
            </a:r>
            <a:br>
              <a:rPr lang="en-US" dirty="0"/>
            </a:br>
            <a:r>
              <a:rPr lang="en-US" dirty="0"/>
              <a:t>to the evaluation function</a:t>
            </a:r>
          </a:p>
          <a:p>
            <a:pPr eaLnBrk="1" fontAlgn="auto" hangingPunct="1">
              <a:spcAft>
                <a:spcPts val="0"/>
              </a:spcAft>
              <a:buFont typeface="Arial" pitchFamily="34" charset="0"/>
              <a:buChar char="•"/>
              <a:defRPr/>
            </a:pPr>
            <a:r>
              <a:rPr lang="en-US" dirty="0"/>
              <a:t>Nodes in </a:t>
            </a:r>
            <a:r>
              <a:rPr lang="en-US" i="1" dirty="0"/>
              <a:t>Frontier</a:t>
            </a:r>
            <a:r>
              <a:rPr lang="en-US" dirty="0"/>
              <a:t> are ranked by the </a:t>
            </a:r>
            <a:r>
              <a:rPr lang="en-US" i="1" dirty="0"/>
              <a:t>estimated cost of a solution</a:t>
            </a:r>
            <a:r>
              <a:rPr lang="en-US" dirty="0"/>
              <a:t>, where </a:t>
            </a:r>
            <a:r>
              <a:rPr lang="en-US" b="1" i="1" dirty="0">
                <a:solidFill>
                  <a:srgbClr val="C00000"/>
                </a:solidFill>
                <a:latin typeface="Palatino" pitchFamily="18" charset="0"/>
              </a:rPr>
              <a:t>g</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dirty="0"/>
              <a:t> is the cost from the start node to node </a:t>
            </a:r>
            <a:r>
              <a:rPr lang="en-US" i="1" dirty="0">
                <a:latin typeface="Palatino" pitchFamily="18" charset="0"/>
              </a:rPr>
              <a:t>n</a:t>
            </a:r>
            <a:r>
              <a:rPr lang="en-US" dirty="0"/>
              <a:t>, and </a:t>
            </a:r>
            <a:r>
              <a:rPr lang="en-US" b="1" i="1" dirty="0">
                <a:solidFill>
                  <a:srgbClr val="C00000"/>
                </a:solidFill>
                <a:latin typeface="Palatino" pitchFamily="18" charset="0"/>
              </a:rPr>
              <a:t>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dirty="0"/>
              <a:t> is the estimated cost from node </a:t>
            </a:r>
            <a:r>
              <a:rPr lang="en-US" i="1" dirty="0">
                <a:latin typeface="Palatino" pitchFamily="18" charset="0"/>
              </a:rPr>
              <a:t>n</a:t>
            </a:r>
            <a:r>
              <a:rPr lang="en-US" dirty="0"/>
              <a:t> to a goal</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811CBF-2B8B-914E-929A-C4077C897ADB}"/>
              </a:ext>
            </a:extLst>
          </p:cNvPr>
          <p:cNvSpPr>
            <a:spLocks noGrp="1"/>
          </p:cNvSpPr>
          <p:nvPr>
            <p:ph idx="1"/>
          </p:nvPr>
        </p:nvSpPr>
        <p:spPr>
          <a:xfrm>
            <a:off x="533400" y="304800"/>
            <a:ext cx="8229600" cy="5562600"/>
          </a:xfrm>
        </p:spPr>
        <p:txBody>
          <a:bodyPr/>
          <a:lstStyle/>
          <a:p>
            <a:pPr marL="0" indent="0">
              <a:buNone/>
            </a:pPr>
            <a:r>
              <a:rPr lang="en-US" sz="2400" b="1" dirty="0"/>
              <a:t>function</a:t>
            </a:r>
            <a:r>
              <a:rPr lang="en-US" sz="2400" b="0" dirty="0"/>
              <a:t> Uniform-Cost-Search (</a:t>
            </a:r>
            <a:r>
              <a:rPr lang="en-US" sz="2400" b="0" i="1" dirty="0"/>
              <a:t>problem</a:t>
            </a:r>
            <a:r>
              <a:rPr lang="en-US" sz="2400" b="0" dirty="0"/>
              <a:t>)</a:t>
            </a:r>
          </a:p>
          <a:p>
            <a:pPr marL="0" indent="0">
              <a:buNone/>
            </a:pPr>
            <a:r>
              <a:rPr lang="en-US" sz="2400" b="1" dirty="0"/>
              <a:t>loop do</a:t>
            </a:r>
          </a:p>
          <a:p>
            <a:pPr marL="0" indent="0">
              <a:buNone/>
            </a:pPr>
            <a:r>
              <a:rPr lang="en-US" sz="2400" b="0" dirty="0"/>
              <a:t>  </a:t>
            </a:r>
            <a:r>
              <a:rPr lang="en-US" sz="2400" b="1" dirty="0"/>
              <a:t>if</a:t>
            </a:r>
            <a:r>
              <a:rPr lang="en-US" sz="2400" b="0" dirty="0"/>
              <a:t> Empty?(</a:t>
            </a:r>
            <a:r>
              <a:rPr lang="en-US" sz="2400" b="0" i="1" dirty="0"/>
              <a:t>frontier</a:t>
            </a:r>
            <a:r>
              <a:rPr lang="en-US" sz="2400" b="0" dirty="0"/>
              <a:t>) </a:t>
            </a:r>
            <a:r>
              <a:rPr lang="en-US" sz="2400" b="1" dirty="0"/>
              <a:t>then</a:t>
            </a:r>
            <a:r>
              <a:rPr lang="en-US" sz="2400" dirty="0"/>
              <a:t> return </a:t>
            </a:r>
            <a:r>
              <a:rPr lang="en-US" sz="2400" b="0" dirty="0"/>
              <a:t>failure</a:t>
            </a:r>
          </a:p>
          <a:p>
            <a:pPr marL="0" indent="0">
              <a:buNone/>
            </a:pPr>
            <a:r>
              <a:rPr lang="en-US" sz="2400" b="0" dirty="0"/>
              <a:t>  </a:t>
            </a:r>
            <a:r>
              <a:rPr lang="en-US" sz="2400" b="0" i="1" dirty="0"/>
              <a:t>node</a:t>
            </a:r>
            <a:r>
              <a:rPr lang="en-US" sz="2400" b="0" dirty="0"/>
              <a:t> = Pop(</a:t>
            </a:r>
            <a:r>
              <a:rPr lang="en-US" sz="2400" b="0" i="1" dirty="0"/>
              <a:t>frontier</a:t>
            </a:r>
            <a:r>
              <a:rPr lang="en-US" sz="2400" b="0" dirty="0"/>
              <a:t>)</a:t>
            </a:r>
          </a:p>
          <a:p>
            <a:pPr marL="0" indent="0">
              <a:buNone/>
            </a:pPr>
            <a:r>
              <a:rPr lang="en-US" sz="2400" b="0" dirty="0"/>
              <a:t>  </a:t>
            </a:r>
            <a:r>
              <a:rPr lang="en-US" sz="2400" b="1" dirty="0"/>
              <a:t>if</a:t>
            </a:r>
            <a:r>
              <a:rPr lang="en-US" sz="2400" b="0" dirty="0"/>
              <a:t> Goal?(</a:t>
            </a:r>
            <a:r>
              <a:rPr lang="en-US" sz="2400" b="0" i="1" dirty="0"/>
              <a:t>node</a:t>
            </a:r>
            <a:r>
              <a:rPr lang="en-US" sz="2400" b="0" dirty="0"/>
              <a:t>) </a:t>
            </a:r>
            <a:r>
              <a:rPr lang="en-US" sz="2400" b="1" dirty="0"/>
              <a:t>then return</a:t>
            </a:r>
            <a:r>
              <a:rPr lang="en-US" sz="2400" dirty="0"/>
              <a:t> </a:t>
            </a:r>
            <a:r>
              <a:rPr lang="en-US" sz="2400" b="0" dirty="0"/>
              <a:t>Solution(</a:t>
            </a:r>
            <a:r>
              <a:rPr lang="en-US" sz="2400" b="0" i="1" dirty="0"/>
              <a:t>node</a:t>
            </a:r>
            <a:r>
              <a:rPr lang="en-US" sz="2400" b="0" dirty="0"/>
              <a:t>)</a:t>
            </a:r>
          </a:p>
          <a:p>
            <a:pPr marL="0" indent="0">
              <a:buNone/>
            </a:pPr>
            <a:r>
              <a:rPr lang="en-US" sz="2400" b="0" dirty="0"/>
              <a:t>  Insert </a:t>
            </a:r>
            <a:r>
              <a:rPr lang="en-US" sz="2400" b="0" i="1" dirty="0"/>
              <a:t>node</a:t>
            </a:r>
            <a:r>
              <a:rPr lang="en-US" sz="2400" b="0" dirty="0"/>
              <a:t> in </a:t>
            </a:r>
            <a:r>
              <a:rPr lang="en-US" sz="2400" b="0" i="1" dirty="0"/>
              <a:t>explored</a:t>
            </a:r>
          </a:p>
          <a:p>
            <a:pPr marL="0" indent="0">
              <a:buNone/>
            </a:pPr>
            <a:r>
              <a:rPr lang="en-US" sz="2400" b="0" dirty="0"/>
              <a:t>  </a:t>
            </a:r>
            <a:r>
              <a:rPr lang="en-US" sz="2400" b="1" dirty="0" err="1"/>
              <a:t>foreach</a:t>
            </a:r>
            <a:r>
              <a:rPr lang="en-US" sz="2400" b="0" dirty="0"/>
              <a:t> </a:t>
            </a:r>
            <a:r>
              <a:rPr lang="en-US" sz="2400" b="0" i="1" dirty="0"/>
              <a:t>child</a:t>
            </a:r>
            <a:r>
              <a:rPr lang="en-US" sz="2400" b="0" dirty="0"/>
              <a:t> of </a:t>
            </a:r>
            <a:r>
              <a:rPr lang="en-US" sz="2400" b="0" i="1" dirty="0"/>
              <a:t>node</a:t>
            </a:r>
            <a:r>
              <a:rPr lang="en-US" sz="2400" b="0" dirty="0"/>
              <a:t> </a:t>
            </a:r>
            <a:r>
              <a:rPr lang="en-US" sz="2400" b="1" dirty="0"/>
              <a:t>do</a:t>
            </a:r>
          </a:p>
          <a:p>
            <a:pPr marL="0" indent="0">
              <a:buNone/>
            </a:pPr>
            <a:r>
              <a:rPr lang="en-US" sz="2400" b="0" dirty="0"/>
              <a:t>     </a:t>
            </a:r>
            <a:r>
              <a:rPr lang="en-US" sz="2400" b="1" dirty="0"/>
              <a:t>if</a:t>
            </a:r>
            <a:r>
              <a:rPr lang="en-US" sz="2400" b="0" dirty="0"/>
              <a:t> </a:t>
            </a:r>
            <a:r>
              <a:rPr lang="en-US" sz="2400" b="0" i="1" dirty="0"/>
              <a:t>child</a:t>
            </a:r>
            <a:r>
              <a:rPr lang="en-US" sz="2400" b="0" dirty="0"/>
              <a:t> not in </a:t>
            </a:r>
            <a:r>
              <a:rPr lang="en-US" sz="2400" b="0" i="1" dirty="0"/>
              <a:t>frontier</a:t>
            </a:r>
            <a:r>
              <a:rPr lang="en-US" sz="2400" b="0" dirty="0"/>
              <a:t> or </a:t>
            </a:r>
            <a:r>
              <a:rPr lang="en-US" sz="2400" b="0" i="1" dirty="0"/>
              <a:t>explored</a:t>
            </a:r>
            <a:r>
              <a:rPr lang="en-US" sz="2400" b="0" dirty="0"/>
              <a:t> </a:t>
            </a:r>
            <a:r>
              <a:rPr lang="en-US" sz="2400" b="1" dirty="0"/>
              <a:t>then</a:t>
            </a:r>
          </a:p>
          <a:p>
            <a:pPr marL="0" indent="0">
              <a:buNone/>
            </a:pPr>
            <a:r>
              <a:rPr lang="en-US" sz="2400" b="0" dirty="0"/>
              <a:t>        Insert </a:t>
            </a:r>
            <a:r>
              <a:rPr lang="en-US" sz="2400" b="0" i="1" dirty="0"/>
              <a:t>child</a:t>
            </a:r>
            <a:r>
              <a:rPr lang="en-US" sz="2400" b="0" dirty="0"/>
              <a:t> in </a:t>
            </a:r>
            <a:r>
              <a:rPr lang="en-US" sz="2400" b="0" i="1" dirty="0"/>
              <a:t>frontier</a:t>
            </a:r>
          </a:p>
          <a:p>
            <a:pPr marL="0" indent="0">
              <a:buNone/>
            </a:pPr>
            <a:r>
              <a:rPr lang="en-US" sz="2400" b="0" dirty="0"/>
              <a:t>     </a:t>
            </a:r>
            <a:r>
              <a:rPr lang="en-US" sz="2400" b="1" dirty="0"/>
              <a:t>else if</a:t>
            </a:r>
            <a:r>
              <a:rPr lang="en-US" sz="2400" dirty="0"/>
              <a:t> </a:t>
            </a:r>
            <a:r>
              <a:rPr lang="en-US" sz="2400" b="0" i="1" dirty="0"/>
              <a:t>child</a:t>
            </a:r>
            <a:r>
              <a:rPr lang="en-US" sz="2400" b="0" dirty="0"/>
              <a:t> in </a:t>
            </a:r>
            <a:r>
              <a:rPr lang="en-US" sz="2400" b="0" i="1" dirty="0"/>
              <a:t>frontier</a:t>
            </a:r>
            <a:r>
              <a:rPr lang="en-US" sz="2400" b="0" dirty="0"/>
              <a:t> with higher cost </a:t>
            </a:r>
            <a:r>
              <a:rPr lang="en-US" sz="2400" b="1" dirty="0"/>
              <a:t>then</a:t>
            </a:r>
          </a:p>
          <a:p>
            <a:pPr marL="0" indent="0">
              <a:buNone/>
            </a:pPr>
            <a:r>
              <a:rPr lang="en-US" sz="2400" b="0" dirty="0"/>
              <a:t>        Remove that old node from </a:t>
            </a:r>
            <a:r>
              <a:rPr lang="en-US" sz="2400" b="0" i="1" dirty="0"/>
              <a:t>frontier</a:t>
            </a:r>
          </a:p>
          <a:p>
            <a:pPr marL="0" indent="0">
              <a:buNone/>
            </a:pPr>
            <a:r>
              <a:rPr lang="en-US" sz="2400" b="0" dirty="0"/>
              <a:t>        Insert </a:t>
            </a:r>
            <a:r>
              <a:rPr lang="en-US" sz="2400" b="0" i="1" dirty="0"/>
              <a:t>child</a:t>
            </a:r>
            <a:r>
              <a:rPr lang="en-US" sz="2400" b="0" dirty="0"/>
              <a:t> in </a:t>
            </a:r>
            <a:r>
              <a:rPr lang="en-US" sz="2400" b="0" i="1" dirty="0"/>
              <a:t>frontier</a:t>
            </a:r>
            <a:endParaRPr lang="en-US" b="0" i="1" dirty="0"/>
          </a:p>
        </p:txBody>
      </p:sp>
      <p:sp>
        <p:nvSpPr>
          <p:cNvPr id="4" name="TextBox 3">
            <a:extLst>
              <a:ext uri="{FF2B5EF4-FFF2-40B4-BE49-F238E27FC236}">
                <a16:creationId xmlns:a16="http://schemas.microsoft.com/office/drawing/2014/main" id="{01712619-7851-704E-A102-E346F8625AF0}"/>
              </a:ext>
            </a:extLst>
          </p:cNvPr>
          <p:cNvSpPr txBox="1"/>
          <p:nvPr/>
        </p:nvSpPr>
        <p:spPr>
          <a:xfrm>
            <a:off x="533400" y="5657671"/>
            <a:ext cx="8077201" cy="1200329"/>
          </a:xfrm>
          <a:prstGeom prst="rect">
            <a:avLst/>
          </a:prstGeom>
          <a:noFill/>
        </p:spPr>
        <p:txBody>
          <a:bodyPr wrap="square" rtlCol="0">
            <a:spAutoFit/>
          </a:bodyPr>
          <a:lstStyle/>
          <a:p>
            <a:r>
              <a:rPr lang="en-US" dirty="0"/>
              <a:t>This is the algorithm in Figure 3.14 in the textbook; note that if </a:t>
            </a:r>
            <a:r>
              <a:rPr lang="en-US" i="1" dirty="0"/>
              <a:t>child</a:t>
            </a:r>
            <a:r>
              <a:rPr lang="en-US" dirty="0"/>
              <a:t> is </a:t>
            </a:r>
            <a:r>
              <a:rPr lang="en-US" b="1" dirty="0"/>
              <a:t>not</a:t>
            </a:r>
            <a:r>
              <a:rPr lang="en-US" dirty="0"/>
              <a:t> in </a:t>
            </a:r>
            <a:r>
              <a:rPr lang="en-US" i="1" dirty="0"/>
              <a:t>frontier</a:t>
            </a:r>
            <a:r>
              <a:rPr lang="en-US" dirty="0"/>
              <a:t> but </a:t>
            </a:r>
            <a:r>
              <a:rPr lang="en-US" b="1" dirty="0"/>
              <a:t>is</a:t>
            </a:r>
            <a:r>
              <a:rPr lang="en-US" dirty="0"/>
              <a:t> in </a:t>
            </a:r>
            <a:r>
              <a:rPr lang="en-US" i="1" dirty="0"/>
              <a:t>explored</a:t>
            </a:r>
            <a:r>
              <a:rPr lang="en-US" dirty="0"/>
              <a:t>, this algorithm will throw away </a:t>
            </a:r>
            <a:r>
              <a:rPr lang="en-US" i="1" dirty="0"/>
              <a:t>child</a:t>
            </a:r>
          </a:p>
        </p:txBody>
      </p:sp>
    </p:spTree>
    <p:extLst>
      <p:ext uri="{BB962C8B-B14F-4D97-AF65-F5344CB8AC3E}">
        <p14:creationId xmlns:p14="http://schemas.microsoft.com/office/powerpoint/2010/main" val="407404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Algorithm A Optimal?</a:t>
            </a:r>
          </a:p>
        </p:txBody>
      </p:sp>
      <p:sp>
        <p:nvSpPr>
          <p:cNvPr id="4" name="Oval 3"/>
          <p:cNvSpPr/>
          <p:nvPr/>
        </p:nvSpPr>
        <p:spPr>
          <a:xfrm>
            <a:off x="1295400" y="3505200"/>
            <a:ext cx="822960" cy="822960"/>
          </a:xfrm>
          <a:prstGeom prst="ellipse">
            <a:avLst/>
          </a:prstGeom>
          <a:solidFill>
            <a:srgbClr val="CCFFCC"/>
          </a:solidFill>
          <a:ln/>
        </p:spPr>
        <p:style>
          <a:lnRef idx="1">
            <a:schemeClr val="accent1"/>
          </a:lnRef>
          <a:fillRef idx="3">
            <a:schemeClr val="accent1"/>
          </a:fillRef>
          <a:effectRef idx="2">
            <a:schemeClr val="accent1"/>
          </a:effectRef>
          <a:fontRef idx="minor">
            <a:schemeClr val="lt1"/>
          </a:fontRef>
        </p:style>
        <p:txBody>
          <a:bodyPr/>
          <a:lstStyle/>
          <a:p>
            <a:r>
              <a:rPr lang="en-US" sz="3200" dirty="0">
                <a:solidFill>
                  <a:schemeClr val="tx1"/>
                </a:solidFill>
              </a:rPr>
              <a:t>S</a:t>
            </a:r>
          </a:p>
        </p:txBody>
      </p:sp>
      <p:sp>
        <p:nvSpPr>
          <p:cNvPr id="7" name="Oval 6"/>
          <p:cNvSpPr/>
          <p:nvPr/>
        </p:nvSpPr>
        <p:spPr>
          <a:xfrm>
            <a:off x="3429000" y="2209800"/>
            <a:ext cx="822960" cy="822960"/>
          </a:xfrm>
          <a:prstGeom prst="ellipse">
            <a:avLst/>
          </a:prstGeom>
          <a:solidFill>
            <a:srgbClr val="CCFFCC"/>
          </a:solidFill>
          <a:ln/>
        </p:spPr>
        <p:style>
          <a:lnRef idx="1">
            <a:schemeClr val="accent1"/>
          </a:lnRef>
          <a:fillRef idx="3">
            <a:schemeClr val="accent1"/>
          </a:fillRef>
          <a:effectRef idx="2">
            <a:schemeClr val="accent1"/>
          </a:effectRef>
          <a:fontRef idx="minor">
            <a:schemeClr val="lt1"/>
          </a:fontRef>
        </p:style>
        <p:txBody>
          <a:bodyPr/>
          <a:lstStyle/>
          <a:p>
            <a:r>
              <a:rPr lang="en-US" sz="3200" dirty="0">
                <a:solidFill>
                  <a:srgbClr val="000000"/>
                </a:solidFill>
              </a:rPr>
              <a:t>A</a:t>
            </a:r>
          </a:p>
        </p:txBody>
      </p:sp>
      <p:sp>
        <p:nvSpPr>
          <p:cNvPr id="8" name="Oval 7"/>
          <p:cNvSpPr/>
          <p:nvPr/>
        </p:nvSpPr>
        <p:spPr>
          <a:xfrm>
            <a:off x="6400800" y="3581400"/>
            <a:ext cx="822960" cy="822960"/>
          </a:xfrm>
          <a:prstGeom prst="ellipse">
            <a:avLst/>
          </a:prstGeom>
          <a:solidFill>
            <a:srgbClr val="CCFFCC"/>
          </a:solidFill>
          <a:ln/>
        </p:spPr>
        <p:style>
          <a:lnRef idx="1">
            <a:schemeClr val="accent1"/>
          </a:lnRef>
          <a:fillRef idx="3">
            <a:schemeClr val="accent1"/>
          </a:fillRef>
          <a:effectRef idx="2">
            <a:schemeClr val="accent1"/>
          </a:effectRef>
          <a:fontRef idx="minor">
            <a:schemeClr val="lt1"/>
          </a:fontRef>
        </p:style>
        <p:txBody>
          <a:bodyPr/>
          <a:lstStyle/>
          <a:p>
            <a:r>
              <a:rPr lang="en-US" sz="3200" dirty="0">
                <a:solidFill>
                  <a:srgbClr val="000000"/>
                </a:solidFill>
              </a:rPr>
              <a:t>G</a:t>
            </a:r>
          </a:p>
        </p:txBody>
      </p:sp>
      <p:cxnSp>
        <p:nvCxnSpPr>
          <p:cNvPr id="9" name="Curved Connector 8"/>
          <p:cNvCxnSpPr>
            <a:stCxn id="4" idx="7"/>
          </p:cNvCxnSpPr>
          <p:nvPr/>
        </p:nvCxnSpPr>
        <p:spPr>
          <a:xfrm rot="5400000" flipH="1" flipV="1">
            <a:off x="2272160" y="2468880"/>
            <a:ext cx="882520" cy="1431160"/>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22" name="Curved Connector 21"/>
          <p:cNvCxnSpPr>
            <a:endCxn id="8" idx="1"/>
          </p:cNvCxnSpPr>
          <p:nvPr/>
        </p:nvCxnSpPr>
        <p:spPr>
          <a:xfrm>
            <a:off x="4267200" y="2711320"/>
            <a:ext cx="2254120" cy="990600"/>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24" name="Curved Connector 23"/>
          <p:cNvCxnSpPr>
            <a:endCxn id="8" idx="2"/>
          </p:cNvCxnSpPr>
          <p:nvPr/>
        </p:nvCxnSpPr>
        <p:spPr>
          <a:xfrm flipV="1">
            <a:off x="2057400" y="3992880"/>
            <a:ext cx="4343400" cy="45720"/>
          </a:xfrm>
          <a:prstGeom prst="curved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362200" y="2514600"/>
            <a:ext cx="338554" cy="461665"/>
          </a:xfrm>
          <a:prstGeom prst="rect">
            <a:avLst/>
          </a:prstGeom>
          <a:noFill/>
        </p:spPr>
        <p:txBody>
          <a:bodyPr wrap="none" rtlCol="0">
            <a:spAutoFit/>
          </a:bodyPr>
          <a:lstStyle/>
          <a:p>
            <a:r>
              <a:rPr lang="en-US" dirty="0"/>
              <a:t>1</a:t>
            </a:r>
          </a:p>
        </p:txBody>
      </p:sp>
      <p:sp>
        <p:nvSpPr>
          <p:cNvPr id="27" name="TextBox 26"/>
          <p:cNvSpPr txBox="1"/>
          <p:nvPr/>
        </p:nvSpPr>
        <p:spPr>
          <a:xfrm>
            <a:off x="5562600" y="2514600"/>
            <a:ext cx="338554" cy="461665"/>
          </a:xfrm>
          <a:prstGeom prst="rect">
            <a:avLst/>
          </a:prstGeom>
          <a:noFill/>
        </p:spPr>
        <p:txBody>
          <a:bodyPr wrap="none" rtlCol="0">
            <a:spAutoFit/>
          </a:bodyPr>
          <a:lstStyle/>
          <a:p>
            <a:r>
              <a:rPr lang="en-US" dirty="0"/>
              <a:t>3</a:t>
            </a:r>
          </a:p>
        </p:txBody>
      </p:sp>
      <p:sp>
        <p:nvSpPr>
          <p:cNvPr id="28" name="TextBox 27"/>
          <p:cNvSpPr txBox="1"/>
          <p:nvPr/>
        </p:nvSpPr>
        <p:spPr>
          <a:xfrm>
            <a:off x="3962400" y="4038600"/>
            <a:ext cx="338554" cy="461665"/>
          </a:xfrm>
          <a:prstGeom prst="rect">
            <a:avLst/>
          </a:prstGeom>
          <a:noFill/>
        </p:spPr>
        <p:txBody>
          <a:bodyPr wrap="none" rtlCol="0">
            <a:spAutoFit/>
          </a:bodyPr>
          <a:lstStyle/>
          <a:p>
            <a:r>
              <a:rPr lang="en-US" dirty="0"/>
              <a:t>5</a:t>
            </a:r>
          </a:p>
        </p:txBody>
      </p:sp>
      <p:sp>
        <p:nvSpPr>
          <p:cNvPr id="29" name="TextBox 28"/>
          <p:cNvSpPr txBox="1"/>
          <p:nvPr/>
        </p:nvSpPr>
        <p:spPr>
          <a:xfrm>
            <a:off x="1219200" y="4419600"/>
            <a:ext cx="688460" cy="461665"/>
          </a:xfrm>
          <a:prstGeom prst="rect">
            <a:avLst/>
          </a:prstGeom>
          <a:noFill/>
        </p:spPr>
        <p:txBody>
          <a:bodyPr wrap="none" rtlCol="0">
            <a:spAutoFit/>
          </a:bodyPr>
          <a:lstStyle/>
          <a:p>
            <a:r>
              <a:rPr lang="en-US" i="1" dirty="0"/>
              <a:t>h</a:t>
            </a:r>
            <a:r>
              <a:rPr lang="en-US" dirty="0"/>
              <a:t>=7</a:t>
            </a:r>
          </a:p>
        </p:txBody>
      </p:sp>
      <p:sp>
        <p:nvSpPr>
          <p:cNvPr id="30" name="TextBox 29"/>
          <p:cNvSpPr txBox="1"/>
          <p:nvPr/>
        </p:nvSpPr>
        <p:spPr>
          <a:xfrm>
            <a:off x="3505200" y="1752600"/>
            <a:ext cx="688460" cy="461665"/>
          </a:xfrm>
          <a:prstGeom prst="rect">
            <a:avLst/>
          </a:prstGeom>
          <a:noFill/>
        </p:spPr>
        <p:txBody>
          <a:bodyPr wrap="none" rtlCol="0">
            <a:spAutoFit/>
          </a:bodyPr>
          <a:lstStyle/>
          <a:p>
            <a:r>
              <a:rPr lang="en-US" i="1" dirty="0"/>
              <a:t>h</a:t>
            </a:r>
            <a:r>
              <a:rPr lang="en-US" dirty="0"/>
              <a:t>=6</a:t>
            </a:r>
          </a:p>
        </p:txBody>
      </p:sp>
      <p:sp>
        <p:nvSpPr>
          <p:cNvPr id="31" name="TextBox 30"/>
          <p:cNvSpPr txBox="1"/>
          <p:nvPr/>
        </p:nvSpPr>
        <p:spPr>
          <a:xfrm>
            <a:off x="6553200" y="4495800"/>
            <a:ext cx="688460" cy="461665"/>
          </a:xfrm>
          <a:prstGeom prst="rect">
            <a:avLst/>
          </a:prstGeom>
          <a:noFill/>
        </p:spPr>
        <p:txBody>
          <a:bodyPr wrap="none" rtlCol="0">
            <a:spAutoFit/>
          </a:bodyPr>
          <a:lstStyle/>
          <a:p>
            <a:r>
              <a:rPr lang="en-US" i="1" dirty="0"/>
              <a:t>h</a:t>
            </a:r>
            <a:r>
              <a:rPr lang="en-US" dirty="0"/>
              <a:t>=0</a:t>
            </a:r>
          </a:p>
        </p:txBody>
      </p:sp>
    </p:spTree>
    <p:extLst>
      <p:ext uri="{BB962C8B-B14F-4D97-AF65-F5344CB8AC3E}">
        <p14:creationId xmlns:p14="http://schemas.microsoft.com/office/powerpoint/2010/main" val="3754202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t>Algorithm A Search</a:t>
            </a:r>
          </a:p>
        </p:txBody>
      </p:sp>
      <p:sp>
        <p:nvSpPr>
          <p:cNvPr id="560154" name="Rectangle 26"/>
          <p:cNvSpPr>
            <a:spLocks noGrp="1" noChangeArrowheads="1"/>
          </p:cNvSpPr>
          <p:nvPr>
            <p:ph idx="1"/>
          </p:nvPr>
        </p:nvSpPr>
        <p:spPr>
          <a:xfrm>
            <a:off x="914400" y="2743200"/>
            <a:ext cx="5181600" cy="457200"/>
          </a:xfrm>
        </p:spPr>
        <p:txBody>
          <a:bodyPr rtlCol="0">
            <a:normAutofit fontScale="92500" lnSpcReduction="20000"/>
          </a:bodyPr>
          <a:lstStyle/>
          <a:p>
            <a:pPr eaLnBrk="1" fontAlgn="auto" hangingPunct="1">
              <a:spcAft>
                <a:spcPts val="0"/>
              </a:spcAft>
              <a:buFont typeface="Arial" pitchFamily="34" charset="0"/>
              <a:buChar char="•"/>
              <a:defRPr/>
            </a:pPr>
            <a:r>
              <a:rPr lang="en-US">
                <a:solidFill>
                  <a:srgbClr val="FF5050"/>
                </a:solidFill>
              </a:rPr>
              <a:t>Not complete</a:t>
            </a:r>
          </a:p>
        </p:txBody>
      </p:sp>
      <p:grpSp>
        <p:nvGrpSpPr>
          <p:cNvPr id="2" name="Group 3"/>
          <p:cNvGrpSpPr>
            <a:grpSpLocks/>
          </p:cNvGrpSpPr>
          <p:nvPr/>
        </p:nvGrpSpPr>
        <p:grpSpPr bwMode="auto">
          <a:xfrm>
            <a:off x="6324600" y="2362200"/>
            <a:ext cx="1758950" cy="4343400"/>
            <a:chOff x="3984" y="1488"/>
            <a:chExt cx="1108" cy="2736"/>
          </a:xfrm>
        </p:grpSpPr>
        <p:sp>
          <p:nvSpPr>
            <p:cNvPr id="17415" name="Text Box 4"/>
            <p:cNvSpPr txBox="1">
              <a:spLocks noChangeArrowheads="1"/>
            </p:cNvSpPr>
            <p:nvPr/>
          </p:nvSpPr>
          <p:spPr bwMode="auto">
            <a:xfrm>
              <a:off x="4128" y="172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sp>
          <p:nvSpPr>
            <p:cNvPr id="17416" name="Text Box 5"/>
            <p:cNvSpPr txBox="1">
              <a:spLocks noChangeArrowheads="1"/>
            </p:cNvSpPr>
            <p:nvPr/>
          </p:nvSpPr>
          <p:spPr bwMode="auto">
            <a:xfrm>
              <a:off x="4752" y="1728"/>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dirty="0">
                  <a:latin typeface="Arial" charset="0"/>
                </a:rPr>
                <a:t>1</a:t>
              </a:r>
            </a:p>
          </p:txBody>
        </p:sp>
        <p:sp>
          <p:nvSpPr>
            <p:cNvPr id="17417" name="Text Box 6"/>
            <p:cNvSpPr txBox="1">
              <a:spLocks noChangeArrowheads="1"/>
            </p:cNvSpPr>
            <p:nvPr/>
          </p:nvSpPr>
          <p:spPr bwMode="auto">
            <a:xfrm>
              <a:off x="3984" y="235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7418" name="Text Box 7"/>
            <p:cNvSpPr txBox="1">
              <a:spLocks noChangeArrowheads="1"/>
            </p:cNvSpPr>
            <p:nvPr/>
          </p:nvSpPr>
          <p:spPr bwMode="auto">
            <a:xfrm>
              <a:off x="4896" y="235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dirty="0">
                  <a:latin typeface="Arial" charset="0"/>
                </a:rPr>
                <a:t>1</a:t>
              </a:r>
            </a:p>
          </p:txBody>
        </p:sp>
        <p:sp>
          <p:nvSpPr>
            <p:cNvPr id="17419" name="Oval 8"/>
            <p:cNvSpPr>
              <a:spLocks noChangeArrowheads="1"/>
            </p:cNvSpPr>
            <p:nvPr/>
          </p:nvSpPr>
          <p:spPr bwMode="auto">
            <a:xfrm>
              <a:off x="4320" y="1488"/>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a:solidFill>
                    <a:schemeClr val="bg1"/>
                  </a:solidFill>
                  <a:latin typeface="Arial" charset="0"/>
                </a:rPr>
                <a:t>h=5</a:t>
              </a:r>
            </a:p>
          </p:txBody>
        </p:sp>
        <p:sp>
          <p:nvSpPr>
            <p:cNvPr id="17420" name="Oval 9"/>
            <p:cNvSpPr>
              <a:spLocks noChangeArrowheads="1"/>
            </p:cNvSpPr>
            <p:nvPr/>
          </p:nvSpPr>
          <p:spPr bwMode="auto">
            <a:xfrm>
              <a:off x="4032" y="1920"/>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A</a:t>
              </a:r>
              <a:br>
                <a:rPr lang="en-US" sz="2000" b="1">
                  <a:latin typeface="Arial" charset="0"/>
                </a:rPr>
              </a:br>
              <a:r>
                <a:rPr lang="en-US" sz="1800">
                  <a:solidFill>
                    <a:schemeClr val="bg1"/>
                  </a:solidFill>
                  <a:latin typeface="Arial" charset="0"/>
                </a:rPr>
                <a:t>h=3</a:t>
              </a:r>
            </a:p>
          </p:txBody>
        </p:sp>
        <p:cxnSp>
          <p:nvCxnSpPr>
            <p:cNvPr id="17421" name="AutoShape 10"/>
            <p:cNvCxnSpPr>
              <a:cxnSpLocks noChangeShapeType="1"/>
              <a:stCxn id="17419" idx="3"/>
              <a:endCxn id="17420" idx="0"/>
            </p:cNvCxnSpPr>
            <p:nvPr/>
          </p:nvCxnSpPr>
          <p:spPr bwMode="auto">
            <a:xfrm flipH="1">
              <a:off x="4248" y="1865"/>
              <a:ext cx="135" cy="47"/>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7422" name="AutoShape 11"/>
            <p:cNvCxnSpPr>
              <a:cxnSpLocks noChangeShapeType="1"/>
              <a:stCxn id="17420" idx="4"/>
              <a:endCxn id="17423" idx="0"/>
            </p:cNvCxnSpPr>
            <p:nvPr/>
          </p:nvCxnSpPr>
          <p:spPr bwMode="auto">
            <a:xfrm>
              <a:off x="4248" y="2360"/>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7423" name="Oval 12"/>
            <p:cNvSpPr>
              <a:spLocks noChangeArrowheads="1"/>
            </p:cNvSpPr>
            <p:nvPr/>
          </p:nvSpPr>
          <p:spPr bwMode="auto">
            <a:xfrm>
              <a:off x="4032" y="2544"/>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C</a:t>
              </a:r>
              <a:br>
                <a:rPr lang="en-US" sz="2000" b="1">
                  <a:latin typeface="Arial" charset="0"/>
                </a:rPr>
              </a:br>
              <a:r>
                <a:rPr lang="en-US" sz="1800">
                  <a:solidFill>
                    <a:schemeClr val="bg1"/>
                  </a:solidFill>
                  <a:latin typeface="Arial" charset="0"/>
                </a:rPr>
                <a:t>h=3</a:t>
              </a:r>
            </a:p>
          </p:txBody>
        </p:sp>
        <p:sp>
          <p:nvSpPr>
            <p:cNvPr id="17424" name="Oval 13"/>
            <p:cNvSpPr>
              <a:spLocks noChangeArrowheads="1"/>
            </p:cNvSpPr>
            <p:nvPr/>
          </p:nvSpPr>
          <p:spPr bwMode="auto">
            <a:xfrm>
              <a:off x="4608" y="1920"/>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dirty="0">
                  <a:latin typeface="Arial" charset="0"/>
                </a:rPr>
                <a:t>B</a:t>
              </a:r>
              <a:br>
                <a:rPr lang="en-US" sz="2000" b="1" dirty="0">
                  <a:latin typeface="Arial" charset="0"/>
                </a:rPr>
              </a:br>
              <a:r>
                <a:rPr lang="en-US" sz="1800" dirty="0">
                  <a:solidFill>
                    <a:schemeClr val="bg1"/>
                  </a:solidFill>
                  <a:latin typeface="Arial" charset="0"/>
                </a:rPr>
                <a:t>h=1</a:t>
              </a:r>
            </a:p>
          </p:txBody>
        </p:sp>
        <p:cxnSp>
          <p:nvCxnSpPr>
            <p:cNvPr id="17425" name="AutoShape 14"/>
            <p:cNvCxnSpPr>
              <a:cxnSpLocks noChangeShapeType="1"/>
              <a:stCxn id="17424" idx="4"/>
              <a:endCxn id="17426" idx="0"/>
            </p:cNvCxnSpPr>
            <p:nvPr/>
          </p:nvCxnSpPr>
          <p:spPr bwMode="auto">
            <a:xfrm>
              <a:off x="4824" y="2360"/>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7426" name="Oval 15"/>
            <p:cNvSpPr>
              <a:spLocks noChangeArrowheads="1"/>
            </p:cNvSpPr>
            <p:nvPr/>
          </p:nvSpPr>
          <p:spPr bwMode="auto">
            <a:xfrm>
              <a:off x="4608" y="2544"/>
              <a:ext cx="432" cy="432"/>
            </a:xfrm>
            <a:prstGeom prst="ellipse">
              <a:avLst/>
            </a:prstGeom>
            <a:solidFill>
              <a:schemeClr val="accent2"/>
            </a:solidFill>
            <a:ln w="25400">
              <a:solidFill>
                <a:schemeClr val="tx1"/>
              </a:solidFill>
              <a:miter lim="800000"/>
              <a:headEnd/>
              <a:tailEnd/>
            </a:ln>
          </p:spPr>
          <p:txBody>
            <a:bodyPr wrap="none" anchor="ctr"/>
            <a:lstStyle/>
            <a:p>
              <a:pPr algn="ctr"/>
              <a:r>
                <a:rPr lang="en-US" sz="2000" b="1">
                  <a:latin typeface="Arial" charset="0"/>
                </a:rPr>
                <a:t>D</a:t>
              </a:r>
              <a:br>
                <a:rPr lang="en-US" sz="2000" b="1">
                  <a:latin typeface="Arial" charset="0"/>
                </a:rPr>
              </a:br>
              <a:r>
                <a:rPr lang="en-US" sz="1800">
                  <a:solidFill>
                    <a:schemeClr val="bg1"/>
                  </a:solidFill>
                  <a:latin typeface="Arial" charset="0"/>
                </a:rPr>
                <a:t>h=1</a:t>
              </a:r>
            </a:p>
          </p:txBody>
        </p:sp>
        <p:cxnSp>
          <p:nvCxnSpPr>
            <p:cNvPr id="17427" name="AutoShape 16"/>
            <p:cNvCxnSpPr>
              <a:cxnSpLocks noChangeShapeType="1"/>
              <a:stCxn id="17426" idx="4"/>
              <a:endCxn id="17429" idx="0"/>
            </p:cNvCxnSpPr>
            <p:nvPr/>
          </p:nvCxnSpPr>
          <p:spPr bwMode="auto">
            <a:xfrm>
              <a:off x="4824" y="2984"/>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7428" name="AutoShape 17"/>
            <p:cNvCxnSpPr>
              <a:cxnSpLocks noChangeShapeType="1"/>
              <a:stCxn id="17419" idx="5"/>
              <a:endCxn id="17424" idx="0"/>
            </p:cNvCxnSpPr>
            <p:nvPr/>
          </p:nvCxnSpPr>
          <p:spPr bwMode="auto">
            <a:xfrm>
              <a:off x="4689" y="1865"/>
              <a:ext cx="135" cy="47"/>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7429" name="Oval 18"/>
            <p:cNvSpPr>
              <a:spLocks noChangeArrowheads="1"/>
            </p:cNvSpPr>
            <p:nvPr/>
          </p:nvSpPr>
          <p:spPr bwMode="auto">
            <a:xfrm>
              <a:off x="4608" y="3168"/>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65000"/>
                </a:lnSpc>
              </a:pPr>
              <a:r>
                <a:rPr lang="en-US" sz="2000" b="1" dirty="0">
                  <a:latin typeface="Arial" charset="0"/>
                </a:rPr>
                <a:t>F</a:t>
              </a:r>
            </a:p>
            <a:p>
              <a:pPr algn="ctr">
                <a:lnSpc>
                  <a:spcPct val="75000"/>
                </a:lnSpc>
              </a:pPr>
              <a:r>
                <a:rPr lang="en-US" sz="1800" dirty="0">
                  <a:solidFill>
                    <a:schemeClr val="bg1"/>
                  </a:solidFill>
                  <a:latin typeface="Arial" charset="0"/>
                </a:rPr>
                <a:t>h=</a:t>
              </a:r>
              <a:r>
                <a:rPr lang="en-US" sz="2000" dirty="0">
                  <a:solidFill>
                    <a:schemeClr val="bg1"/>
                  </a:solidFill>
                  <a:latin typeface="Arial" charset="0"/>
                </a:rPr>
                <a:t>1</a:t>
              </a:r>
            </a:p>
          </p:txBody>
        </p:sp>
        <p:sp>
          <p:nvSpPr>
            <p:cNvPr id="17430" name="Oval 19"/>
            <p:cNvSpPr>
              <a:spLocks noChangeArrowheads="1"/>
            </p:cNvSpPr>
            <p:nvPr/>
          </p:nvSpPr>
          <p:spPr bwMode="auto">
            <a:xfrm>
              <a:off x="4032" y="3792"/>
              <a:ext cx="432" cy="432"/>
            </a:xfrm>
            <a:prstGeom prst="ellipse">
              <a:avLst/>
            </a:prstGeom>
            <a:solidFill>
              <a:srgbClr val="FF7C80"/>
            </a:solidFill>
            <a:ln w="25400">
              <a:solidFill>
                <a:schemeClr val="tx1"/>
              </a:solidFill>
              <a:miter lim="800000"/>
              <a:headEnd/>
              <a:tailEnd/>
            </a:ln>
          </p:spPr>
          <p:txBody>
            <a:bodyPr wrap="none" anchor="ctr"/>
            <a:lstStyle/>
            <a:p>
              <a:pPr algn="ctr">
                <a:lnSpc>
                  <a:spcPct val="65000"/>
                </a:lnSpc>
              </a:pPr>
              <a:r>
                <a:rPr lang="en-US" sz="2000" b="1">
                  <a:latin typeface="Arial" charset="0"/>
                </a:rPr>
                <a:t>G</a:t>
              </a:r>
            </a:p>
            <a:p>
              <a:pPr algn="ctr">
                <a:lnSpc>
                  <a:spcPct val="75000"/>
                </a:lnSpc>
              </a:pPr>
              <a:r>
                <a:rPr lang="en-US" sz="1800">
                  <a:solidFill>
                    <a:schemeClr val="bg1"/>
                  </a:solidFill>
                  <a:latin typeface="Arial" charset="0"/>
                </a:rPr>
                <a:t>h=0</a:t>
              </a:r>
            </a:p>
          </p:txBody>
        </p:sp>
        <p:cxnSp>
          <p:nvCxnSpPr>
            <p:cNvPr id="17431" name="AutoShape 20"/>
            <p:cNvCxnSpPr>
              <a:cxnSpLocks noChangeShapeType="1"/>
              <a:stCxn id="17423" idx="4"/>
              <a:endCxn id="17432" idx="0"/>
            </p:cNvCxnSpPr>
            <p:nvPr/>
          </p:nvCxnSpPr>
          <p:spPr bwMode="auto">
            <a:xfrm>
              <a:off x="4248" y="2984"/>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7432" name="Oval 21"/>
            <p:cNvSpPr>
              <a:spLocks noChangeArrowheads="1"/>
            </p:cNvSpPr>
            <p:nvPr/>
          </p:nvSpPr>
          <p:spPr bwMode="auto">
            <a:xfrm>
              <a:off x="4032" y="3168"/>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dirty="0">
                  <a:latin typeface="Arial" charset="0"/>
                </a:rPr>
                <a:t>E</a:t>
              </a:r>
              <a:br>
                <a:rPr lang="en-US" sz="2000" b="1" dirty="0">
                  <a:latin typeface="Arial" charset="0"/>
                </a:rPr>
              </a:br>
              <a:r>
                <a:rPr lang="en-US" sz="1800" i="1" dirty="0">
                  <a:solidFill>
                    <a:schemeClr val="bg1"/>
                  </a:solidFill>
                  <a:latin typeface="Arial" charset="0"/>
                </a:rPr>
                <a:t>h=</a:t>
              </a:r>
              <a:r>
                <a:rPr lang="en-US" dirty="0">
                  <a:solidFill>
                    <a:schemeClr val="bg1"/>
                  </a:solidFill>
                  <a:latin typeface="Arial" charset="0"/>
                </a:rPr>
                <a:t>∞</a:t>
              </a:r>
            </a:p>
          </p:txBody>
        </p:sp>
        <p:cxnSp>
          <p:nvCxnSpPr>
            <p:cNvPr id="17433" name="AutoShape 22"/>
            <p:cNvCxnSpPr>
              <a:cxnSpLocks noChangeShapeType="1"/>
              <a:stCxn id="17432" idx="4"/>
              <a:endCxn id="17430" idx="0"/>
            </p:cNvCxnSpPr>
            <p:nvPr/>
          </p:nvCxnSpPr>
          <p:spPr bwMode="auto">
            <a:xfrm>
              <a:off x="4248" y="3608"/>
              <a:ext cx="0" cy="176"/>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7434" name="Text Box 23"/>
            <p:cNvSpPr txBox="1">
              <a:spLocks noChangeArrowheads="1"/>
            </p:cNvSpPr>
            <p:nvPr/>
          </p:nvSpPr>
          <p:spPr bwMode="auto">
            <a:xfrm>
              <a:off x="3984" y="297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7435" name="Text Box 24"/>
            <p:cNvSpPr txBox="1">
              <a:spLocks noChangeArrowheads="1"/>
            </p:cNvSpPr>
            <p:nvPr/>
          </p:nvSpPr>
          <p:spPr bwMode="auto">
            <a:xfrm>
              <a:off x="4896" y="297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7436" name="Text Box 25"/>
            <p:cNvSpPr txBox="1">
              <a:spLocks noChangeArrowheads="1"/>
            </p:cNvSpPr>
            <p:nvPr/>
          </p:nvSpPr>
          <p:spPr bwMode="auto">
            <a:xfrm>
              <a:off x="3984" y="3600"/>
              <a:ext cx="27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99</a:t>
              </a:r>
            </a:p>
          </p:txBody>
        </p:sp>
      </p:grpSp>
      <p:sp>
        <p:nvSpPr>
          <p:cNvPr id="560155" name="Rectangle 27"/>
          <p:cNvSpPr>
            <a:spLocks noChangeArrowheads="1"/>
          </p:cNvSpPr>
          <p:nvPr/>
        </p:nvSpPr>
        <p:spPr bwMode="auto">
          <a:xfrm>
            <a:off x="914400" y="3733800"/>
            <a:ext cx="5181600" cy="1200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b="1" dirty="0">
                <a:latin typeface="Arial" charset="0"/>
              </a:rPr>
              <a:t>Algorithm A never expands</a:t>
            </a:r>
            <a:br>
              <a:rPr lang="en-US" b="1" dirty="0">
                <a:latin typeface="Arial" charset="0"/>
              </a:rPr>
            </a:br>
            <a:r>
              <a:rPr lang="en-US" b="1" dirty="0">
                <a:latin typeface="Arial" charset="0"/>
              </a:rPr>
              <a:t>E because </a:t>
            </a:r>
            <a:r>
              <a:rPr lang="en-US" b="1" i="1" dirty="0">
                <a:latin typeface="Palatino" pitchFamily="18" charset="0"/>
              </a:rPr>
              <a:t>f</a:t>
            </a:r>
            <a:r>
              <a:rPr lang="en-US" b="1" dirty="0">
                <a:latin typeface="Palatino" pitchFamily="18" charset="0"/>
              </a:rPr>
              <a:t>(</a:t>
            </a:r>
            <a:r>
              <a:rPr lang="en-US" b="1" dirty="0">
                <a:latin typeface="Arial" charset="0"/>
              </a:rPr>
              <a:t>E</a:t>
            </a:r>
            <a:r>
              <a:rPr lang="en-US" b="1" dirty="0">
                <a:latin typeface="Palatino" pitchFamily="18" charset="0"/>
              </a:rPr>
              <a:t>)</a:t>
            </a:r>
            <a:r>
              <a:rPr lang="en-US" dirty="0">
                <a:latin typeface="Palatino" pitchFamily="18" charset="0"/>
              </a:rPr>
              <a:t> </a:t>
            </a:r>
            <a:r>
              <a:rPr lang="en-US" dirty="0">
                <a:latin typeface="Arial"/>
                <a:cs typeface="Arial"/>
              </a:rPr>
              <a:t>is bigger than all nodes below F</a:t>
            </a:r>
          </a:p>
        </p:txBody>
      </p:sp>
      <p:sp>
        <p:nvSpPr>
          <p:cNvPr id="560156" name="Rectangle 28"/>
          <p:cNvSpPr>
            <a:spLocks noChangeArrowheads="1"/>
          </p:cNvSpPr>
          <p:nvPr/>
        </p:nvSpPr>
        <p:spPr bwMode="auto">
          <a:xfrm>
            <a:off x="914400" y="3200400"/>
            <a:ext cx="5181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tx1"/>
              </a:buClr>
              <a:buSzPct val="75000"/>
              <a:buFont typeface="Wingdings" pitchFamily="2" charset="2"/>
              <a:buChar char="l"/>
            </a:pPr>
            <a:r>
              <a:rPr lang="en-US" b="1">
                <a:solidFill>
                  <a:srgbClr val="FF5050"/>
                </a:solidFill>
                <a:latin typeface="Arial" charset="0"/>
              </a:rPr>
              <a:t>Not optimal/admissible</a:t>
            </a:r>
          </a:p>
        </p:txBody>
      </p:sp>
      <p:sp>
        <p:nvSpPr>
          <p:cNvPr id="3" name="TextBox 2"/>
          <p:cNvSpPr txBox="1"/>
          <p:nvPr/>
        </p:nvSpPr>
        <p:spPr>
          <a:xfrm>
            <a:off x="7510670" y="5788967"/>
            <a:ext cx="492443" cy="461665"/>
          </a:xfrm>
          <a:prstGeom prst="rect">
            <a:avLst/>
          </a:prstGeom>
          <a:noFill/>
        </p:spPr>
        <p:txBody>
          <a:bodyPr wrap="none" rtlCol="0">
            <a:spAutoFit/>
          </a:bodyPr>
          <a:lstStyle/>
          <a:p>
            <a:r>
              <a:rPr lang="en-US" b="1" dirty="0"/>
              <a:t>…</a:t>
            </a:r>
          </a:p>
        </p:txBody>
      </p:sp>
      <p:cxnSp>
        <p:nvCxnSpPr>
          <p:cNvPr id="30" name="AutoShape 16"/>
          <p:cNvCxnSpPr>
            <a:cxnSpLocks noChangeShapeType="1"/>
          </p:cNvCxnSpPr>
          <p:nvPr/>
        </p:nvCxnSpPr>
        <p:spPr bwMode="auto">
          <a:xfrm>
            <a:off x="7699375" y="5715000"/>
            <a:ext cx="0" cy="2794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0"/>
            <a:ext cx="8229600" cy="1143000"/>
          </a:xfrm>
        </p:spPr>
        <p:txBody>
          <a:bodyPr/>
          <a:lstStyle/>
          <a:p>
            <a:pPr eaLnBrk="1" hangingPunct="1"/>
            <a:r>
              <a:rPr lang="en-US" dirty="0"/>
              <a:t>Algorithm A* Search</a:t>
            </a:r>
          </a:p>
        </p:txBody>
      </p:sp>
      <p:sp>
        <p:nvSpPr>
          <p:cNvPr id="562179" name="Rectangle 3"/>
          <p:cNvSpPr>
            <a:spLocks noGrp="1" noChangeArrowheads="1"/>
          </p:cNvSpPr>
          <p:nvPr>
            <p:ph idx="1"/>
          </p:nvPr>
        </p:nvSpPr>
        <p:spPr>
          <a:xfrm>
            <a:off x="457200" y="1219200"/>
            <a:ext cx="8229600" cy="5410200"/>
          </a:xfrm>
        </p:spPr>
        <p:txBody>
          <a:bodyPr rtlCol="0">
            <a:normAutofit fontScale="85000" lnSpcReduction="10000"/>
          </a:bodyPr>
          <a:lstStyle/>
          <a:p>
            <a:pPr eaLnBrk="1" fontAlgn="auto" hangingPunct="1">
              <a:spcAft>
                <a:spcPts val="0"/>
              </a:spcAft>
              <a:defRPr/>
            </a:pPr>
            <a:r>
              <a:rPr lang="en-US" dirty="0">
                <a:solidFill>
                  <a:srgbClr val="FF5050"/>
                </a:solidFill>
              </a:rPr>
              <a:t>Use the same evaluation function used by Algorithm A, except add the constraint that for </a:t>
            </a:r>
            <a:r>
              <a:rPr lang="en-US" i="1" dirty="0">
                <a:solidFill>
                  <a:srgbClr val="FF5050"/>
                </a:solidFill>
              </a:rPr>
              <a:t>all</a:t>
            </a:r>
            <a:r>
              <a:rPr lang="en-US" dirty="0">
                <a:solidFill>
                  <a:srgbClr val="FF5050"/>
                </a:solidFill>
              </a:rPr>
              <a:t> nodes </a:t>
            </a:r>
            <a:r>
              <a:rPr lang="en-US" i="1" dirty="0">
                <a:solidFill>
                  <a:srgbClr val="FF5050"/>
                </a:solidFill>
                <a:latin typeface="Palatino" pitchFamily="18" charset="0"/>
              </a:rPr>
              <a:t>n</a:t>
            </a:r>
            <a:r>
              <a:rPr lang="en-US" i="1" dirty="0">
                <a:solidFill>
                  <a:srgbClr val="FF5050"/>
                </a:solidFill>
              </a:rPr>
              <a:t> </a:t>
            </a:r>
            <a:r>
              <a:rPr lang="en-US" dirty="0">
                <a:solidFill>
                  <a:srgbClr val="FF5050"/>
                </a:solidFill>
              </a:rPr>
              <a:t>in the search space, </a:t>
            </a:r>
            <a:r>
              <a:rPr lang="en-US" b="1" i="1" dirty="0">
                <a:solidFill>
                  <a:srgbClr val="C00000"/>
                </a:solidFill>
                <a:latin typeface="Palatino" pitchFamily="18" charset="0"/>
              </a:rPr>
              <a:t>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 ≤</a:t>
            </a:r>
            <a:r>
              <a:rPr lang="en-US" b="1" i="1" dirty="0">
                <a:solidFill>
                  <a:srgbClr val="C00000"/>
                </a:solidFill>
                <a:latin typeface="Palatino" pitchFamily="18" charset="0"/>
              </a:rPr>
              <a:t> 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i="1" dirty="0">
                <a:solidFill>
                  <a:srgbClr val="FF5050"/>
                </a:solidFill>
              </a:rPr>
              <a:t>, </a:t>
            </a:r>
            <a:r>
              <a:rPr lang="en-US" dirty="0">
                <a:solidFill>
                  <a:srgbClr val="FF5050"/>
                </a:solidFill>
              </a:rPr>
              <a:t>where </a:t>
            </a:r>
            <a:r>
              <a:rPr lang="en-US" i="1" dirty="0">
                <a:solidFill>
                  <a:srgbClr val="FF5050"/>
                </a:solidFill>
                <a:latin typeface="Palatino" pitchFamily="18" charset="0"/>
              </a:rPr>
              <a:t>h</a:t>
            </a:r>
            <a:r>
              <a:rPr lang="en-US" dirty="0">
                <a:solidFill>
                  <a:srgbClr val="FF5050"/>
                </a:solidFill>
                <a:latin typeface="Palatino" pitchFamily="18" charset="0"/>
              </a:rPr>
              <a:t>*(</a:t>
            </a:r>
            <a:r>
              <a:rPr lang="en-US" i="1" dirty="0">
                <a:solidFill>
                  <a:srgbClr val="FF5050"/>
                </a:solidFill>
                <a:latin typeface="Palatino" pitchFamily="18" charset="0"/>
              </a:rPr>
              <a:t>n</a:t>
            </a:r>
            <a:r>
              <a:rPr lang="en-US" dirty="0">
                <a:solidFill>
                  <a:srgbClr val="FF5050"/>
                </a:solidFill>
                <a:latin typeface="Palatino" pitchFamily="18" charset="0"/>
              </a:rPr>
              <a:t>)</a:t>
            </a:r>
            <a:r>
              <a:rPr lang="en-US" i="1" dirty="0">
                <a:solidFill>
                  <a:srgbClr val="FF5050"/>
                </a:solidFill>
              </a:rPr>
              <a:t> </a:t>
            </a:r>
            <a:r>
              <a:rPr lang="en-US" dirty="0">
                <a:solidFill>
                  <a:srgbClr val="FF5050"/>
                </a:solidFill>
              </a:rPr>
              <a:t>is the </a:t>
            </a:r>
            <a:r>
              <a:rPr lang="en-US" i="1" dirty="0">
                <a:solidFill>
                  <a:srgbClr val="FF5050"/>
                </a:solidFill>
              </a:rPr>
              <a:t>actual</a:t>
            </a:r>
            <a:r>
              <a:rPr lang="en-US" dirty="0">
                <a:solidFill>
                  <a:srgbClr val="FF5050"/>
                </a:solidFill>
              </a:rPr>
              <a:t> cost of the minimum-cost path from </a:t>
            </a:r>
            <a:r>
              <a:rPr lang="en-US" i="1" dirty="0">
                <a:solidFill>
                  <a:srgbClr val="FF5050"/>
                </a:solidFill>
                <a:latin typeface="Palatino" pitchFamily="18" charset="0"/>
              </a:rPr>
              <a:t>n</a:t>
            </a:r>
            <a:r>
              <a:rPr lang="en-US" i="1" dirty="0">
                <a:solidFill>
                  <a:srgbClr val="FF5050"/>
                </a:solidFill>
              </a:rPr>
              <a:t> </a:t>
            </a:r>
            <a:r>
              <a:rPr lang="en-US" dirty="0">
                <a:solidFill>
                  <a:srgbClr val="FF5050"/>
                </a:solidFill>
              </a:rPr>
              <a:t>to a goal</a:t>
            </a:r>
          </a:p>
          <a:p>
            <a:pPr eaLnBrk="1" fontAlgn="auto" hangingPunct="1">
              <a:spcAft>
                <a:spcPts val="0"/>
              </a:spcAft>
              <a:defRPr/>
            </a:pPr>
            <a:endParaRPr lang="en-US" dirty="0">
              <a:solidFill>
                <a:srgbClr val="FF5050"/>
              </a:solidFill>
            </a:endParaRPr>
          </a:p>
          <a:p>
            <a:pPr eaLnBrk="1" fontAlgn="auto" hangingPunct="1">
              <a:spcAft>
                <a:spcPts val="0"/>
              </a:spcAft>
              <a:buFont typeface="Arial" pitchFamily="34" charset="0"/>
              <a:buChar char="•"/>
              <a:defRPr/>
            </a:pPr>
            <a:r>
              <a:rPr lang="en-US" dirty="0"/>
              <a:t>The cost to the nearest goal is </a:t>
            </a:r>
            <a:r>
              <a:rPr lang="en-US" b="1" dirty="0"/>
              <a:t>never </a:t>
            </a:r>
            <a:r>
              <a:rPr lang="en-US" b="1" i="1" dirty="0"/>
              <a:t>over-estimated</a:t>
            </a:r>
          </a:p>
          <a:p>
            <a:pPr eaLnBrk="1" fontAlgn="auto" hangingPunct="1">
              <a:spcAft>
                <a:spcPts val="0"/>
              </a:spcAft>
              <a:buFont typeface="Arial" pitchFamily="34" charset="0"/>
              <a:buChar char="•"/>
              <a:defRPr/>
            </a:pPr>
            <a:endParaRPr lang="en-US" b="1" i="1" dirty="0"/>
          </a:p>
          <a:p>
            <a:pPr eaLnBrk="1" fontAlgn="auto" hangingPunct="1">
              <a:spcAft>
                <a:spcPts val="0"/>
              </a:spcAft>
              <a:buFont typeface="Arial" pitchFamily="34" charset="0"/>
              <a:buChar char="•"/>
              <a:defRPr/>
            </a:pPr>
            <a:r>
              <a:rPr lang="en-US" dirty="0"/>
              <a:t>When </a:t>
            </a: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i="1" dirty="0">
                <a:latin typeface="Palatino" pitchFamily="18" charset="0"/>
              </a:rPr>
              <a:t> </a:t>
            </a:r>
            <a:r>
              <a:rPr lang="en-US" dirty="0">
                <a:latin typeface="Palatino" pitchFamily="18" charset="0"/>
              </a:rPr>
              <a:t>≤</a:t>
            </a:r>
            <a:r>
              <a:rPr lang="en-US" i="1" dirty="0">
                <a:latin typeface="Palatino" pitchFamily="18" charset="0"/>
              </a:rPr>
              <a:t> 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holds true for </a:t>
            </a:r>
            <a:r>
              <a:rPr lang="en-US" i="1" dirty="0"/>
              <a:t>all</a:t>
            </a:r>
            <a:r>
              <a:rPr lang="en-US" dirty="0"/>
              <a:t> </a:t>
            </a:r>
            <a:r>
              <a:rPr lang="en-US" i="1" dirty="0"/>
              <a:t>n</a:t>
            </a:r>
            <a:r>
              <a:rPr lang="en-US" dirty="0"/>
              <a:t>, </a:t>
            </a:r>
            <a:r>
              <a:rPr lang="en-US" i="1" dirty="0"/>
              <a:t>h</a:t>
            </a:r>
            <a:r>
              <a:rPr lang="en-US" dirty="0"/>
              <a:t> is called an</a:t>
            </a:r>
            <a:r>
              <a:rPr lang="en-US" dirty="0">
                <a:solidFill>
                  <a:schemeClr val="tx2"/>
                </a:solidFill>
              </a:rPr>
              <a:t> </a:t>
            </a:r>
            <a:r>
              <a:rPr lang="en-US" b="1" dirty="0">
                <a:solidFill>
                  <a:schemeClr val="tx2"/>
                </a:solidFill>
              </a:rPr>
              <a:t>admissible heuristic function </a:t>
            </a:r>
          </a:p>
          <a:p>
            <a:pPr eaLnBrk="1" fontAlgn="auto" hangingPunct="1">
              <a:spcAft>
                <a:spcPts val="0"/>
              </a:spcAft>
              <a:buFont typeface="Arial" pitchFamily="34" charset="0"/>
              <a:buChar char="•"/>
              <a:defRPr/>
            </a:pPr>
            <a:endParaRPr lang="en-US" b="1" dirty="0">
              <a:solidFill>
                <a:schemeClr val="tx2"/>
              </a:solidFill>
            </a:endParaRPr>
          </a:p>
          <a:p>
            <a:pPr eaLnBrk="1" fontAlgn="auto" hangingPunct="1">
              <a:spcAft>
                <a:spcPts val="0"/>
              </a:spcAft>
              <a:buFont typeface="Arial" pitchFamily="34" charset="0"/>
              <a:buChar char="•"/>
              <a:defRPr/>
            </a:pPr>
            <a:r>
              <a:rPr lang="en-US" b="1" dirty="0"/>
              <a:t>An admissible heuristic guarantees that a node on the optimal path cannot look so bad that it is never considered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21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21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21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4"/>
          <p:cNvSpPr>
            <a:spLocks noGrp="1" noChangeArrowheads="1"/>
          </p:cNvSpPr>
          <p:nvPr>
            <p:ph type="title"/>
          </p:nvPr>
        </p:nvSpPr>
        <p:spPr/>
        <p:txBody>
          <a:bodyPr rtlCol="0">
            <a:normAutofit fontScale="90000"/>
          </a:bodyPr>
          <a:lstStyle/>
          <a:p>
            <a:pPr eaLnBrk="1" fontAlgn="auto" hangingPunct="1">
              <a:spcAft>
                <a:spcPts val="0"/>
              </a:spcAft>
              <a:defRPr/>
            </a:pPr>
            <a:r>
              <a:rPr lang="en-US"/>
              <a:t>Admissible Heuristics are Good for Playing </a:t>
            </a:r>
            <a:r>
              <a:rPr lang="en-US" i="1"/>
              <a:t>The Price is Right</a:t>
            </a:r>
          </a:p>
        </p:txBody>
      </p:sp>
      <p:pic>
        <p:nvPicPr>
          <p:cNvPr id="19459" name="Picture 5" descr="0000037233_200701181159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3781425"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0" name="Picture 6" descr="pric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2819400"/>
            <a:ext cx="4114800" cy="30876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a:t>Algorithm A* Search</a:t>
            </a:r>
          </a:p>
        </p:txBody>
      </p:sp>
      <p:sp>
        <p:nvSpPr>
          <p:cNvPr id="564227" name="Rectangle 3"/>
          <p:cNvSpPr>
            <a:spLocks noGrp="1" noChangeArrowheads="1"/>
          </p:cNvSpPr>
          <p:nvPr>
            <p:ph idx="1"/>
          </p:nvPr>
        </p:nvSpPr>
        <p:spPr>
          <a:xfrm>
            <a:off x="609600" y="1600200"/>
            <a:ext cx="8077200" cy="4525963"/>
          </a:xfrm>
        </p:spPr>
        <p:txBody>
          <a:bodyPr/>
          <a:lstStyle/>
          <a:p>
            <a:pPr eaLnBrk="1" hangingPunct="1"/>
            <a:endParaRPr lang="en-US">
              <a:solidFill>
                <a:schemeClr val="accent1"/>
              </a:solidFill>
            </a:endParaRPr>
          </a:p>
          <a:p>
            <a:pPr eaLnBrk="1" hangingPunct="1"/>
            <a:r>
              <a:rPr lang="en-US">
                <a:solidFill>
                  <a:srgbClr val="006600"/>
                </a:solidFill>
              </a:rPr>
              <a:t>Complete</a:t>
            </a:r>
          </a:p>
          <a:p>
            <a:pPr eaLnBrk="1" hangingPunct="1"/>
            <a:r>
              <a:rPr lang="en-US">
                <a:solidFill>
                  <a:srgbClr val="006600"/>
                </a:solidFill>
              </a:rPr>
              <a:t>Optimal / Admissible</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a:t>Example</a:t>
            </a:r>
          </a:p>
        </p:txBody>
      </p:sp>
      <p:graphicFrame>
        <p:nvGraphicFramePr>
          <p:cNvPr id="570371"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pSp>
        <p:nvGrpSpPr>
          <p:cNvPr id="2" name="Group 61"/>
          <p:cNvGrpSpPr>
            <a:grpSpLocks/>
          </p:cNvGrpSpPr>
          <p:nvPr/>
        </p:nvGrpSpPr>
        <p:grpSpPr bwMode="auto">
          <a:xfrm>
            <a:off x="5029200" y="2514600"/>
            <a:ext cx="3886200" cy="2971800"/>
            <a:chOff x="3168" y="1584"/>
            <a:chExt cx="2448" cy="1872"/>
          </a:xfrm>
        </p:grpSpPr>
        <p:sp>
          <p:nvSpPr>
            <p:cNvPr id="21617" name="Text Box 62"/>
            <p:cNvSpPr txBox="1">
              <a:spLocks noChangeArrowheads="1"/>
            </p:cNvSpPr>
            <p:nvPr/>
          </p:nvSpPr>
          <p:spPr bwMode="auto">
            <a:xfrm>
              <a:off x="3888"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21618" name="Text Box 63"/>
            <p:cNvSpPr txBox="1">
              <a:spLocks noChangeArrowheads="1"/>
            </p:cNvSpPr>
            <p:nvPr/>
          </p:nvSpPr>
          <p:spPr bwMode="auto">
            <a:xfrm>
              <a:off x="4512"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1619" name="Text Box 64"/>
            <p:cNvSpPr txBox="1">
              <a:spLocks noChangeArrowheads="1"/>
            </p:cNvSpPr>
            <p:nvPr/>
          </p:nvSpPr>
          <p:spPr bwMode="auto">
            <a:xfrm>
              <a:off x="33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1620" name="Text Box 65"/>
            <p:cNvSpPr txBox="1">
              <a:spLocks noChangeArrowheads="1"/>
            </p:cNvSpPr>
            <p:nvPr/>
          </p:nvSpPr>
          <p:spPr bwMode="auto">
            <a:xfrm>
              <a:off x="4128"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1621" name="Text Box 66"/>
            <p:cNvSpPr txBox="1">
              <a:spLocks noChangeArrowheads="1"/>
            </p:cNvSpPr>
            <p:nvPr/>
          </p:nvSpPr>
          <p:spPr bwMode="auto">
            <a:xfrm>
              <a:off x="379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1622" name="Text Box 67"/>
            <p:cNvSpPr txBox="1">
              <a:spLocks noChangeArrowheads="1"/>
            </p:cNvSpPr>
            <p:nvPr/>
          </p:nvSpPr>
          <p:spPr bwMode="auto">
            <a:xfrm>
              <a:off x="4944"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1623" name="Text Box 68"/>
            <p:cNvSpPr txBox="1">
              <a:spLocks noChangeArrowheads="1"/>
            </p:cNvSpPr>
            <p:nvPr/>
          </p:nvSpPr>
          <p:spPr bwMode="auto">
            <a:xfrm>
              <a:off x="45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1624" name="Oval 69"/>
            <p:cNvSpPr>
              <a:spLocks noChangeArrowheads="1"/>
            </p:cNvSpPr>
            <p:nvPr/>
          </p:nvSpPr>
          <p:spPr bwMode="auto">
            <a:xfrm>
              <a:off x="4464"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1625" name="Oval 70"/>
            <p:cNvSpPr>
              <a:spLocks noChangeArrowheads="1"/>
            </p:cNvSpPr>
            <p:nvPr/>
          </p:nvSpPr>
          <p:spPr bwMode="auto">
            <a:xfrm>
              <a:off x="374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1626" name="AutoShape 71"/>
            <p:cNvCxnSpPr>
              <a:cxnSpLocks noChangeShapeType="1"/>
              <a:stCxn id="21624" idx="3"/>
              <a:endCxn id="21625" idx="0"/>
            </p:cNvCxnSpPr>
            <p:nvPr/>
          </p:nvCxnSpPr>
          <p:spPr bwMode="auto">
            <a:xfrm flipH="1">
              <a:off x="3960"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1627" name="AutoShape 72"/>
            <p:cNvCxnSpPr>
              <a:cxnSpLocks noChangeShapeType="1"/>
              <a:stCxn id="21625" idx="4"/>
              <a:endCxn id="21628" idx="0"/>
            </p:cNvCxnSpPr>
            <p:nvPr/>
          </p:nvCxnSpPr>
          <p:spPr bwMode="auto">
            <a:xfrm>
              <a:off x="396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1628" name="Oval 73"/>
            <p:cNvSpPr>
              <a:spLocks noChangeArrowheads="1"/>
            </p:cNvSpPr>
            <p:nvPr/>
          </p:nvSpPr>
          <p:spPr bwMode="auto">
            <a:xfrm>
              <a:off x="374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1629" name="AutoShape 74"/>
            <p:cNvCxnSpPr>
              <a:cxnSpLocks noChangeShapeType="1"/>
              <a:stCxn id="21625" idx="3"/>
              <a:endCxn id="21630" idx="0"/>
            </p:cNvCxnSpPr>
            <p:nvPr/>
          </p:nvCxnSpPr>
          <p:spPr bwMode="auto">
            <a:xfrm flipH="1">
              <a:off x="3384" y="2681"/>
              <a:ext cx="423"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1630" name="Oval 75"/>
            <p:cNvSpPr>
              <a:spLocks noChangeArrowheads="1"/>
            </p:cNvSpPr>
            <p:nvPr/>
          </p:nvSpPr>
          <p:spPr bwMode="auto">
            <a:xfrm>
              <a:off x="3168"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1631" name="Oval 76"/>
            <p:cNvSpPr>
              <a:spLocks noChangeArrowheads="1"/>
            </p:cNvSpPr>
            <p:nvPr/>
          </p:nvSpPr>
          <p:spPr bwMode="auto">
            <a:xfrm>
              <a:off x="446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1632" name="AutoShape 77"/>
            <p:cNvCxnSpPr>
              <a:cxnSpLocks noChangeShapeType="1"/>
              <a:stCxn id="21631" idx="4"/>
              <a:endCxn id="21633" idx="0"/>
            </p:cNvCxnSpPr>
            <p:nvPr/>
          </p:nvCxnSpPr>
          <p:spPr bwMode="auto">
            <a:xfrm>
              <a:off x="468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1633" name="Oval 78"/>
            <p:cNvSpPr>
              <a:spLocks noChangeArrowheads="1"/>
            </p:cNvSpPr>
            <p:nvPr/>
          </p:nvSpPr>
          <p:spPr bwMode="auto">
            <a:xfrm>
              <a:off x="446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1634" name="Oval 79"/>
            <p:cNvSpPr>
              <a:spLocks noChangeArrowheads="1"/>
            </p:cNvSpPr>
            <p:nvPr/>
          </p:nvSpPr>
          <p:spPr bwMode="auto">
            <a:xfrm>
              <a:off x="518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1635" name="AutoShape 80"/>
            <p:cNvCxnSpPr>
              <a:cxnSpLocks noChangeShapeType="1"/>
              <a:stCxn id="21624" idx="5"/>
              <a:endCxn id="21634" idx="0"/>
            </p:cNvCxnSpPr>
            <p:nvPr/>
          </p:nvCxnSpPr>
          <p:spPr bwMode="auto">
            <a:xfrm>
              <a:off x="4833"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1636" name="AutoShape 81"/>
            <p:cNvCxnSpPr>
              <a:cxnSpLocks noChangeShapeType="1"/>
              <a:stCxn id="21625" idx="5"/>
              <a:endCxn id="21633" idx="1"/>
            </p:cNvCxnSpPr>
            <p:nvPr/>
          </p:nvCxnSpPr>
          <p:spPr bwMode="auto">
            <a:xfrm>
              <a:off x="411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1637" name="AutoShape 82"/>
            <p:cNvCxnSpPr>
              <a:cxnSpLocks noChangeShapeType="1"/>
              <a:stCxn id="21624" idx="4"/>
              <a:endCxn id="21631" idx="0"/>
            </p:cNvCxnSpPr>
            <p:nvPr/>
          </p:nvCxnSpPr>
          <p:spPr bwMode="auto">
            <a:xfrm>
              <a:off x="4680" y="202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1638" name="AutoShape 83"/>
            <p:cNvCxnSpPr>
              <a:cxnSpLocks noChangeShapeType="1"/>
              <a:stCxn id="21634" idx="3"/>
              <a:endCxn id="21633" idx="7"/>
            </p:cNvCxnSpPr>
            <p:nvPr/>
          </p:nvCxnSpPr>
          <p:spPr bwMode="auto">
            <a:xfrm flipH="1">
              <a:off x="483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1639" name="Text Box 84"/>
            <p:cNvSpPr txBox="1">
              <a:spLocks noChangeArrowheads="1"/>
            </p:cNvSpPr>
            <p:nvPr/>
          </p:nvSpPr>
          <p:spPr bwMode="auto">
            <a:xfrm>
              <a:off x="4800"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grpSp>
      <p:sp>
        <p:nvSpPr>
          <p:cNvPr id="570453" name="Text Box 85"/>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graphicFrame>
        <p:nvGraphicFramePr>
          <p:cNvPr id="570454" name="Group 86"/>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r>
                        <a:rPr kumimoji="0" lang="en-US" sz="2000" b="1" i="0" u="none" strike="noStrike" cap="none" normalizeH="0" baseline="0">
                          <a:ln>
                            <a:noFill/>
                          </a:ln>
                          <a:solidFill>
                            <a:srgbClr val="CC3300"/>
                          </a:solidFill>
                          <a:effectLst/>
                          <a:latin typeface="Palatino" pitchFamily="18"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Example</a:t>
            </a:r>
          </a:p>
        </p:txBody>
      </p:sp>
      <p:graphicFrame>
        <p:nvGraphicFramePr>
          <p:cNvPr id="572419"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r>
                        <a:rPr kumimoji="0" lang="en-US" sz="2000" b="1" i="0" u="none" strike="noStrike" cap="none" normalizeH="0" baseline="0">
                          <a:ln>
                            <a:noFill/>
                          </a:ln>
                          <a:solidFill>
                            <a:srgbClr val="CC3300"/>
                          </a:solidFill>
                          <a:effectLst/>
                          <a:latin typeface="Palatino" pitchFamily="18"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2585"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22586"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2587"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2588"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2589"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2590"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2591"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2592"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2593"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2594" name="AutoShape 70"/>
          <p:cNvCxnSpPr>
            <a:cxnSpLocks noChangeShapeType="1"/>
            <a:stCxn id="22592" idx="3"/>
            <a:endCxn id="22593"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2595" name="AutoShape 71"/>
          <p:cNvCxnSpPr>
            <a:cxnSpLocks noChangeShapeType="1"/>
            <a:stCxn id="22593" idx="4"/>
            <a:endCxn id="22596"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2596"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2597" name="AutoShape 73"/>
          <p:cNvCxnSpPr>
            <a:cxnSpLocks noChangeShapeType="1"/>
            <a:stCxn id="22593" idx="3"/>
            <a:endCxn id="22598"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2598"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2599"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2600" name="AutoShape 76"/>
          <p:cNvCxnSpPr>
            <a:cxnSpLocks noChangeShapeType="1"/>
            <a:stCxn id="22599" idx="4"/>
            <a:endCxn id="22601"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2601"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2602"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2603" name="AutoShape 79"/>
          <p:cNvCxnSpPr>
            <a:cxnSpLocks noChangeShapeType="1"/>
            <a:stCxn id="22592" idx="5"/>
            <a:endCxn id="22602"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2604" name="AutoShape 80"/>
          <p:cNvCxnSpPr>
            <a:cxnSpLocks noChangeShapeType="1"/>
            <a:stCxn id="22593" idx="5"/>
            <a:endCxn id="22601"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2605" name="AutoShape 81"/>
          <p:cNvCxnSpPr>
            <a:cxnSpLocks noChangeShapeType="1"/>
            <a:stCxn id="22592" idx="4"/>
            <a:endCxn id="22599"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2606" name="AutoShape 82"/>
          <p:cNvCxnSpPr>
            <a:cxnSpLocks noChangeShapeType="1"/>
            <a:stCxn id="22602" idx="3"/>
            <a:endCxn id="22601"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2607"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2608"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t>Example</a:t>
            </a:r>
          </a:p>
        </p:txBody>
      </p:sp>
      <p:graphicFrame>
        <p:nvGraphicFramePr>
          <p:cNvPr id="574467"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3609"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1</a:t>
            </a:r>
          </a:p>
        </p:txBody>
      </p:sp>
      <p:sp>
        <p:nvSpPr>
          <p:cNvPr id="23610"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3611"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3612"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3613"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3614"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3615"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3616"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3617"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3618" name="AutoShape 70"/>
          <p:cNvCxnSpPr>
            <a:cxnSpLocks noChangeShapeType="1"/>
            <a:stCxn id="23616" idx="3"/>
            <a:endCxn id="23617" idx="0"/>
          </p:cNvCxnSpPr>
          <p:nvPr/>
        </p:nvCxnSpPr>
        <p:spPr bwMode="auto">
          <a:xfrm flipH="1">
            <a:off x="6286500" y="3113088"/>
            <a:ext cx="900113" cy="531812"/>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cxnSp>
        <p:nvCxnSpPr>
          <p:cNvPr id="23619" name="AutoShape 71"/>
          <p:cNvCxnSpPr>
            <a:cxnSpLocks noChangeShapeType="1"/>
            <a:stCxn id="23617" idx="4"/>
            <a:endCxn id="23620"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3620"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3621" name="AutoShape 73"/>
          <p:cNvCxnSpPr>
            <a:cxnSpLocks noChangeShapeType="1"/>
            <a:stCxn id="23617" idx="3"/>
            <a:endCxn id="23622"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3622"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3623"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3624" name="AutoShape 76"/>
          <p:cNvCxnSpPr>
            <a:cxnSpLocks noChangeShapeType="1"/>
            <a:stCxn id="23623" idx="4"/>
            <a:endCxn id="23625"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3625"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3626"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3627" name="AutoShape 79"/>
          <p:cNvCxnSpPr>
            <a:cxnSpLocks noChangeShapeType="1"/>
            <a:stCxn id="23616" idx="5"/>
            <a:endCxn id="23626"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3628" name="AutoShape 80"/>
          <p:cNvCxnSpPr>
            <a:cxnSpLocks noChangeShapeType="1"/>
            <a:stCxn id="23617" idx="5"/>
            <a:endCxn id="23625"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3629" name="AutoShape 81"/>
          <p:cNvCxnSpPr>
            <a:cxnSpLocks noChangeShapeType="1"/>
            <a:stCxn id="23616" idx="4"/>
            <a:endCxn id="23623"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3630" name="AutoShape 82"/>
          <p:cNvCxnSpPr>
            <a:cxnSpLocks noChangeShapeType="1"/>
            <a:stCxn id="23626" idx="3"/>
            <a:endCxn id="23625"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3631"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3632"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a:t>Example</a:t>
            </a:r>
          </a:p>
        </p:txBody>
      </p:sp>
      <p:graphicFrame>
        <p:nvGraphicFramePr>
          <p:cNvPr id="576515"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505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4633"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24634"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5</a:t>
            </a:r>
          </a:p>
        </p:txBody>
      </p:sp>
      <p:sp>
        <p:nvSpPr>
          <p:cNvPr id="24635"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4636"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4637"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4638"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FF5050"/>
                </a:solidFill>
                <a:latin typeface="Arial" charset="0"/>
              </a:rPr>
              <a:t>8</a:t>
            </a:r>
          </a:p>
        </p:txBody>
      </p:sp>
      <p:sp>
        <p:nvSpPr>
          <p:cNvPr id="24639"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4640"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4641"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4642" name="AutoShape 70"/>
          <p:cNvCxnSpPr>
            <a:cxnSpLocks noChangeShapeType="1"/>
            <a:stCxn id="24640" idx="3"/>
            <a:endCxn id="24641"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4643" name="AutoShape 71"/>
          <p:cNvCxnSpPr>
            <a:cxnSpLocks noChangeShapeType="1"/>
            <a:stCxn id="24641" idx="4"/>
            <a:endCxn id="24644"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4644"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4645" name="AutoShape 73"/>
          <p:cNvCxnSpPr>
            <a:cxnSpLocks noChangeShapeType="1"/>
            <a:stCxn id="24641" idx="3"/>
            <a:endCxn id="24646"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4646"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4647"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4648" name="AutoShape 76"/>
          <p:cNvCxnSpPr>
            <a:cxnSpLocks noChangeShapeType="1"/>
            <a:stCxn id="24647" idx="4"/>
            <a:endCxn id="24649"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4649"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4650"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4651" name="AutoShape 79"/>
          <p:cNvCxnSpPr>
            <a:cxnSpLocks noChangeShapeType="1"/>
            <a:stCxn id="24640" idx="5"/>
            <a:endCxn id="24650" idx="0"/>
          </p:cNvCxnSpPr>
          <p:nvPr/>
        </p:nvCxnSpPr>
        <p:spPr bwMode="auto">
          <a:xfrm>
            <a:off x="7672388" y="3113088"/>
            <a:ext cx="900112" cy="531812"/>
          </a:xfrm>
          <a:prstGeom prst="straightConnector1">
            <a:avLst/>
          </a:prstGeom>
          <a:noFill/>
          <a:ln w="25400">
            <a:solidFill>
              <a:srgbClr val="FF5050"/>
            </a:solidFill>
            <a:miter lim="800000"/>
            <a:headEnd/>
            <a:tailEnd type="triangle" w="med" len="sm"/>
          </a:ln>
          <a:extLst>
            <a:ext uri="{909E8E84-426E-40dd-AFC4-6F175D3DCCD1}">
              <a14:hiddenFill xmlns:a14="http://schemas.microsoft.com/office/drawing/2010/main" xmlns="">
                <a:noFill/>
              </a14:hiddenFill>
            </a:ext>
          </a:extLst>
        </p:spPr>
      </p:cxnSp>
      <p:cxnSp>
        <p:nvCxnSpPr>
          <p:cNvPr id="24652" name="AutoShape 80"/>
          <p:cNvCxnSpPr>
            <a:cxnSpLocks noChangeShapeType="1"/>
            <a:stCxn id="24641" idx="5"/>
            <a:endCxn id="24649"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4653" name="AutoShape 81"/>
          <p:cNvCxnSpPr>
            <a:cxnSpLocks noChangeShapeType="1"/>
            <a:stCxn id="24640" idx="4"/>
            <a:endCxn id="24647" idx="0"/>
          </p:cNvCxnSpPr>
          <p:nvPr/>
        </p:nvCxnSpPr>
        <p:spPr bwMode="auto">
          <a:xfrm>
            <a:off x="7429500" y="3213100"/>
            <a:ext cx="0" cy="431800"/>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cxnSp>
        <p:nvCxnSpPr>
          <p:cNvPr id="24654" name="AutoShape 82"/>
          <p:cNvCxnSpPr>
            <a:cxnSpLocks noChangeShapeType="1"/>
            <a:stCxn id="24650" idx="3"/>
            <a:endCxn id="24649"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4655"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4656"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t>Example</a:t>
            </a:r>
          </a:p>
        </p:txBody>
      </p:sp>
      <p:graphicFrame>
        <p:nvGraphicFramePr>
          <p:cNvPr id="578563"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1+3 = 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5657"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A50021"/>
                </a:solidFill>
                <a:latin typeface="Arial" charset="0"/>
              </a:rPr>
              <a:t>1</a:t>
            </a:r>
          </a:p>
        </p:txBody>
      </p:sp>
      <p:sp>
        <p:nvSpPr>
          <p:cNvPr id="25658"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5659"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3</a:t>
            </a:r>
          </a:p>
        </p:txBody>
      </p:sp>
      <p:sp>
        <p:nvSpPr>
          <p:cNvPr id="25660"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5661"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5662"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5663"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5664"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5665"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5666" name="AutoShape 70"/>
          <p:cNvCxnSpPr>
            <a:cxnSpLocks noChangeShapeType="1"/>
            <a:stCxn id="25664" idx="3"/>
            <a:endCxn id="25665" idx="0"/>
          </p:cNvCxnSpPr>
          <p:nvPr/>
        </p:nvCxnSpPr>
        <p:spPr bwMode="auto">
          <a:xfrm flipH="1">
            <a:off x="6286500" y="3113088"/>
            <a:ext cx="900113" cy="531812"/>
          </a:xfrm>
          <a:prstGeom prst="straightConnector1">
            <a:avLst/>
          </a:prstGeom>
          <a:noFill/>
          <a:ln w="25400">
            <a:solidFill>
              <a:srgbClr val="A50021"/>
            </a:solidFill>
            <a:miter lim="800000"/>
            <a:headEnd/>
            <a:tailEnd type="triangle" w="med" len="sm"/>
          </a:ln>
          <a:extLst>
            <a:ext uri="{909E8E84-426E-40dd-AFC4-6F175D3DCCD1}">
              <a14:hiddenFill xmlns:a14="http://schemas.microsoft.com/office/drawing/2010/main" xmlns="">
                <a:noFill/>
              </a14:hiddenFill>
            </a:ext>
          </a:extLst>
        </p:spPr>
      </p:cxnSp>
      <p:cxnSp>
        <p:nvCxnSpPr>
          <p:cNvPr id="25667" name="AutoShape 71"/>
          <p:cNvCxnSpPr>
            <a:cxnSpLocks noChangeShapeType="1"/>
            <a:stCxn id="25665" idx="4"/>
            <a:endCxn id="25668"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5668"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5669" name="AutoShape 73"/>
          <p:cNvCxnSpPr>
            <a:cxnSpLocks noChangeShapeType="1"/>
            <a:stCxn id="25665" idx="3"/>
            <a:endCxn id="25670" idx="0"/>
          </p:cNvCxnSpPr>
          <p:nvPr/>
        </p:nvCxnSpPr>
        <p:spPr bwMode="auto">
          <a:xfrm flipH="1">
            <a:off x="5372100" y="4256088"/>
            <a:ext cx="671513" cy="531812"/>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sp>
        <p:nvSpPr>
          <p:cNvPr id="25670"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5671"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5672" name="AutoShape 76"/>
          <p:cNvCxnSpPr>
            <a:cxnSpLocks noChangeShapeType="1"/>
            <a:stCxn id="25671" idx="4"/>
            <a:endCxn id="25673"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5673"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5674"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5675" name="AutoShape 79"/>
          <p:cNvCxnSpPr>
            <a:cxnSpLocks noChangeShapeType="1"/>
            <a:stCxn id="25664" idx="5"/>
            <a:endCxn id="25674"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5676" name="AutoShape 80"/>
          <p:cNvCxnSpPr>
            <a:cxnSpLocks noChangeShapeType="1"/>
            <a:stCxn id="25665" idx="5"/>
            <a:endCxn id="25673"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5677" name="AutoShape 81"/>
          <p:cNvCxnSpPr>
            <a:cxnSpLocks noChangeShapeType="1"/>
            <a:stCxn id="25664" idx="4"/>
            <a:endCxn id="25671"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5678" name="AutoShape 82"/>
          <p:cNvCxnSpPr>
            <a:cxnSpLocks noChangeShapeType="1"/>
            <a:stCxn id="25674" idx="3"/>
            <a:endCxn id="25673"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5679"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5680"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t>Informed Search</a:t>
            </a:r>
          </a:p>
        </p:txBody>
      </p:sp>
      <p:sp>
        <p:nvSpPr>
          <p:cNvPr id="533507" name="Rectangle 3"/>
          <p:cNvSpPr>
            <a:spLocks noGrp="1" noChangeArrowheads="1"/>
          </p:cNvSpPr>
          <p:nvPr>
            <p:ph idx="1"/>
          </p:nvPr>
        </p:nvSpPr>
        <p:spPr/>
        <p:txBody>
          <a:bodyPr rtlCol="0">
            <a:normAutofit fontScale="92500"/>
          </a:bodyPr>
          <a:lstStyle/>
          <a:p>
            <a:pPr eaLnBrk="1" fontAlgn="auto" hangingPunct="1">
              <a:spcAft>
                <a:spcPts val="0"/>
              </a:spcAft>
              <a:buFont typeface="Wingdings 2" pitchFamily="18" charset="2"/>
              <a:buChar char="Þ"/>
              <a:defRPr/>
            </a:pPr>
            <a:endParaRPr lang="en-US" i="1" dirty="0"/>
          </a:p>
          <a:p>
            <a:pPr eaLnBrk="1" fontAlgn="auto" hangingPunct="1">
              <a:spcAft>
                <a:spcPts val="0"/>
              </a:spcAft>
              <a:defRPr/>
            </a:pPr>
            <a:r>
              <a:rPr lang="en-US" dirty="0"/>
              <a:t>Informed searches use domain knowledge</a:t>
            </a:r>
            <a:br>
              <a:rPr lang="en-US" dirty="0"/>
            </a:br>
            <a:r>
              <a:rPr lang="en-US" dirty="0"/>
              <a:t>to guide selection of the best path to continue searching</a:t>
            </a:r>
          </a:p>
          <a:p>
            <a:pPr eaLnBrk="1" fontAlgn="auto" hangingPunct="1">
              <a:spcAft>
                <a:spcPts val="0"/>
              </a:spcAft>
              <a:buFont typeface="Wingdings 2" pitchFamily="18" charset="2"/>
              <a:buChar char="Þ"/>
              <a:defRPr/>
            </a:pPr>
            <a:endParaRPr lang="en-US" i="1" dirty="0"/>
          </a:p>
          <a:p>
            <a:pPr eaLnBrk="1" fontAlgn="auto" hangingPunct="1">
              <a:spcAft>
                <a:spcPts val="0"/>
              </a:spcAft>
              <a:buFont typeface="Arial" pitchFamily="34" charset="0"/>
              <a:buChar char="•"/>
              <a:defRPr/>
            </a:pPr>
            <a:r>
              <a:rPr lang="en-US" dirty="0">
                <a:solidFill>
                  <a:srgbClr val="CC3300"/>
                </a:solidFill>
              </a:rPr>
              <a:t>Heuristics</a:t>
            </a:r>
            <a:r>
              <a:rPr lang="en-US" dirty="0"/>
              <a:t> are used, which are informed guesses</a:t>
            </a:r>
          </a:p>
          <a:p>
            <a:pPr eaLnBrk="1" fontAlgn="auto" hangingPunct="1">
              <a:spcAft>
                <a:spcPts val="0"/>
              </a:spcAft>
              <a:buFont typeface="Wingdings" pitchFamily="2" charset="2"/>
              <a:buNone/>
              <a:defRPr/>
            </a:pPr>
            <a:endParaRPr lang="en-US" dirty="0"/>
          </a:p>
          <a:p>
            <a:pPr eaLnBrk="1" fontAlgn="auto" hangingPunct="1">
              <a:spcAft>
                <a:spcPts val="0"/>
              </a:spcAft>
              <a:buFont typeface="Arial" pitchFamily="34" charset="0"/>
              <a:buChar char="•"/>
              <a:defRPr/>
            </a:pPr>
            <a:r>
              <a:rPr lang="en-US" dirty="0"/>
              <a:t>Heuristic means "serving to aid discovery"</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Example</a:t>
            </a:r>
          </a:p>
        </p:txBody>
      </p:sp>
      <p:graphicFrame>
        <p:nvGraphicFramePr>
          <p:cNvPr id="580611"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1+7 = 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6681"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A50021"/>
                </a:solidFill>
                <a:latin typeface="Arial" charset="0"/>
              </a:rPr>
              <a:t>1</a:t>
            </a:r>
          </a:p>
        </p:txBody>
      </p:sp>
      <p:sp>
        <p:nvSpPr>
          <p:cNvPr id="26682"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6683"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6684"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6685"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7</a:t>
            </a:r>
          </a:p>
        </p:txBody>
      </p:sp>
      <p:sp>
        <p:nvSpPr>
          <p:cNvPr id="26686"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6687"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6688"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6689"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6690" name="AutoShape 70"/>
          <p:cNvCxnSpPr>
            <a:cxnSpLocks noChangeShapeType="1"/>
            <a:stCxn id="26688" idx="3"/>
            <a:endCxn id="26689" idx="0"/>
          </p:cNvCxnSpPr>
          <p:nvPr/>
        </p:nvCxnSpPr>
        <p:spPr bwMode="auto">
          <a:xfrm flipH="1">
            <a:off x="6286500" y="3113088"/>
            <a:ext cx="900113" cy="531812"/>
          </a:xfrm>
          <a:prstGeom prst="straightConnector1">
            <a:avLst/>
          </a:prstGeom>
          <a:noFill/>
          <a:ln w="25400">
            <a:solidFill>
              <a:srgbClr val="A50021"/>
            </a:solidFill>
            <a:miter lim="800000"/>
            <a:headEnd/>
            <a:tailEnd type="triangle" w="med" len="sm"/>
          </a:ln>
          <a:extLst>
            <a:ext uri="{909E8E84-426E-40dd-AFC4-6F175D3DCCD1}">
              <a14:hiddenFill xmlns:a14="http://schemas.microsoft.com/office/drawing/2010/main" xmlns="">
                <a:noFill/>
              </a14:hiddenFill>
            </a:ext>
          </a:extLst>
        </p:spPr>
      </p:cxnSp>
      <p:cxnSp>
        <p:nvCxnSpPr>
          <p:cNvPr id="26691" name="AutoShape 71"/>
          <p:cNvCxnSpPr>
            <a:cxnSpLocks noChangeShapeType="1"/>
            <a:stCxn id="26689" idx="4"/>
            <a:endCxn id="26692" idx="0"/>
          </p:cNvCxnSpPr>
          <p:nvPr/>
        </p:nvCxnSpPr>
        <p:spPr bwMode="auto">
          <a:xfrm>
            <a:off x="6286500" y="4356100"/>
            <a:ext cx="0" cy="431800"/>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sp>
        <p:nvSpPr>
          <p:cNvPr id="26692"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6693" name="AutoShape 73"/>
          <p:cNvCxnSpPr>
            <a:cxnSpLocks noChangeShapeType="1"/>
            <a:stCxn id="26689" idx="3"/>
            <a:endCxn id="26694"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6694"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6695"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6696" name="AutoShape 76"/>
          <p:cNvCxnSpPr>
            <a:cxnSpLocks noChangeShapeType="1"/>
            <a:stCxn id="26695" idx="4"/>
            <a:endCxn id="26697"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6697"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6698"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6699" name="AutoShape 79"/>
          <p:cNvCxnSpPr>
            <a:cxnSpLocks noChangeShapeType="1"/>
            <a:stCxn id="26688" idx="5"/>
            <a:endCxn id="26698"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6700" name="AutoShape 80"/>
          <p:cNvCxnSpPr>
            <a:cxnSpLocks noChangeShapeType="1"/>
            <a:stCxn id="26689" idx="5"/>
            <a:endCxn id="26697"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6701" name="AutoShape 81"/>
          <p:cNvCxnSpPr>
            <a:cxnSpLocks noChangeShapeType="1"/>
            <a:stCxn id="26688" idx="4"/>
            <a:endCxn id="26695"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6702" name="AutoShape 82"/>
          <p:cNvCxnSpPr>
            <a:cxnSpLocks noChangeShapeType="1"/>
            <a:stCxn id="26698" idx="3"/>
            <a:endCxn id="26697"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6703"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6704"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Example</a:t>
            </a:r>
          </a:p>
        </p:txBody>
      </p:sp>
      <p:graphicFrame>
        <p:nvGraphicFramePr>
          <p:cNvPr id="582659"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CC3300"/>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10</a:t>
                      </a:r>
                      <a:r>
                        <a:rPr kumimoji="0" lang="en-US" sz="1800" b="0"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chemeClr val="accent1"/>
                          </a:solidFill>
                          <a:effectLst/>
                          <a:latin typeface="Arial" charset="0"/>
                        </a:rPr>
                        <a:t>9</a:t>
                      </a:r>
                      <a:r>
                        <a:rPr kumimoji="0" lang="en-US" sz="1800" b="0"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chemeClr val="folHlink"/>
                          </a:solidFill>
                          <a:effectLst/>
                          <a:latin typeface="Arial" charset="0"/>
                        </a:rPr>
                        <a:t>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7705" name="Text Box 6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FF7C80"/>
                </a:solidFill>
                <a:latin typeface="Arial" charset="0"/>
              </a:rPr>
              <a:t>1</a:t>
            </a:r>
          </a:p>
        </p:txBody>
      </p:sp>
      <p:sp>
        <p:nvSpPr>
          <p:cNvPr id="27706" name="Text Box 6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5</a:t>
            </a:r>
          </a:p>
        </p:txBody>
      </p:sp>
      <p:sp>
        <p:nvSpPr>
          <p:cNvPr id="27707" name="Text Box 6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7708" name="Text Box 6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FF7C80"/>
                </a:solidFill>
                <a:latin typeface="Arial" charset="0"/>
              </a:rPr>
              <a:t>9</a:t>
            </a:r>
          </a:p>
        </p:txBody>
      </p:sp>
      <p:sp>
        <p:nvSpPr>
          <p:cNvPr id="27709" name="Text Box 6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7710" name="Text Box 6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folHlink"/>
                </a:solidFill>
                <a:latin typeface="Arial" charset="0"/>
              </a:rPr>
              <a:t>8</a:t>
            </a:r>
          </a:p>
        </p:txBody>
      </p:sp>
      <p:sp>
        <p:nvSpPr>
          <p:cNvPr id="27711" name="Text Box 6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accent1"/>
                </a:solidFill>
                <a:latin typeface="Arial" charset="0"/>
              </a:rPr>
              <a:t>4</a:t>
            </a:r>
          </a:p>
        </p:txBody>
      </p:sp>
      <p:sp>
        <p:nvSpPr>
          <p:cNvPr id="27712" name="Oval 68"/>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7713" name="Oval 6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7714" name="AutoShape 70"/>
          <p:cNvCxnSpPr>
            <a:cxnSpLocks noChangeShapeType="1"/>
            <a:stCxn id="27712" idx="3"/>
            <a:endCxn id="27713" idx="0"/>
          </p:cNvCxnSpPr>
          <p:nvPr/>
        </p:nvCxnSpPr>
        <p:spPr bwMode="auto">
          <a:xfrm flipH="1">
            <a:off x="6286500" y="3113088"/>
            <a:ext cx="900113"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27715" name="AutoShape 71"/>
          <p:cNvCxnSpPr>
            <a:cxnSpLocks noChangeShapeType="1"/>
            <a:stCxn id="27713" idx="4"/>
            <a:endCxn id="27716"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7716" name="Oval 7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7717" name="AutoShape 73"/>
          <p:cNvCxnSpPr>
            <a:cxnSpLocks noChangeShapeType="1"/>
            <a:stCxn id="27713" idx="3"/>
            <a:endCxn id="27718"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7718" name="Oval 7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7719" name="Oval 7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7720" name="AutoShape 76"/>
          <p:cNvCxnSpPr>
            <a:cxnSpLocks noChangeShapeType="1"/>
            <a:stCxn id="27719" idx="4"/>
            <a:endCxn id="27721" idx="0"/>
          </p:cNvCxnSpPr>
          <p:nvPr/>
        </p:nvCxnSpPr>
        <p:spPr bwMode="auto">
          <a:xfrm>
            <a:off x="7429500" y="4356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sp>
        <p:nvSpPr>
          <p:cNvPr id="27721" name="Oval 7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7722" name="Oval 7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7723" name="AutoShape 79"/>
          <p:cNvCxnSpPr>
            <a:cxnSpLocks noChangeShapeType="1"/>
            <a:stCxn id="27712" idx="5"/>
            <a:endCxn id="27722" idx="0"/>
          </p:cNvCxnSpPr>
          <p:nvPr/>
        </p:nvCxnSpPr>
        <p:spPr bwMode="auto">
          <a:xfrm>
            <a:off x="7672388" y="3113088"/>
            <a:ext cx="900112" cy="531812"/>
          </a:xfrm>
          <a:prstGeom prst="straightConnector1">
            <a:avLst/>
          </a:prstGeom>
          <a:noFill/>
          <a:ln w="25400">
            <a:solidFill>
              <a:schemeClr val="folHlink"/>
            </a:solidFill>
            <a:miter lim="800000"/>
            <a:headEnd/>
            <a:tailEnd type="triangle" w="med" len="sm"/>
          </a:ln>
          <a:extLst>
            <a:ext uri="{909E8E84-426E-40dd-AFC4-6F175D3DCCD1}">
              <a14:hiddenFill xmlns:a14="http://schemas.microsoft.com/office/drawing/2010/main" xmlns="">
                <a:noFill/>
              </a14:hiddenFill>
            </a:ext>
          </a:extLst>
        </p:spPr>
      </p:cxnSp>
      <p:cxnSp>
        <p:nvCxnSpPr>
          <p:cNvPr id="27724" name="AutoShape 80"/>
          <p:cNvCxnSpPr>
            <a:cxnSpLocks noChangeShapeType="1"/>
            <a:stCxn id="27713" idx="5"/>
            <a:endCxn id="27721" idx="1"/>
          </p:cNvCxnSpPr>
          <p:nvPr/>
        </p:nvCxnSpPr>
        <p:spPr bwMode="auto">
          <a:xfrm>
            <a:off x="6529388" y="4256088"/>
            <a:ext cx="657225" cy="631825"/>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27725" name="AutoShape 81"/>
          <p:cNvCxnSpPr>
            <a:cxnSpLocks noChangeShapeType="1"/>
            <a:stCxn id="27712" idx="4"/>
            <a:endCxn id="27719" idx="0"/>
          </p:cNvCxnSpPr>
          <p:nvPr/>
        </p:nvCxnSpPr>
        <p:spPr bwMode="auto">
          <a:xfrm>
            <a:off x="7429500" y="3213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cxnSp>
        <p:nvCxnSpPr>
          <p:cNvPr id="27726" name="AutoShape 82"/>
          <p:cNvCxnSpPr>
            <a:cxnSpLocks noChangeShapeType="1"/>
            <a:stCxn id="27722" idx="3"/>
            <a:endCxn id="27721" idx="7"/>
          </p:cNvCxnSpPr>
          <p:nvPr/>
        </p:nvCxnSpPr>
        <p:spPr bwMode="auto">
          <a:xfrm flipH="1">
            <a:off x="7672388" y="4256088"/>
            <a:ext cx="657225" cy="631825"/>
          </a:xfrm>
          <a:prstGeom prst="straightConnector1">
            <a:avLst/>
          </a:prstGeom>
          <a:noFill/>
          <a:ln w="25400">
            <a:solidFill>
              <a:schemeClr val="folHlink"/>
            </a:solidFill>
            <a:miter lim="800000"/>
            <a:headEnd/>
            <a:tailEnd type="triangle" w="med" len="sm"/>
          </a:ln>
          <a:extLst>
            <a:ext uri="{909E8E84-426E-40dd-AFC4-6F175D3DCCD1}">
              <a14:hiddenFill xmlns:a14="http://schemas.microsoft.com/office/drawing/2010/main" xmlns="">
                <a:noFill/>
              </a14:hiddenFill>
            </a:ext>
          </a:extLst>
        </p:spPr>
      </p:cxnSp>
      <p:sp>
        <p:nvSpPr>
          <p:cNvPr id="27727" name="Text Box 8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chemeClr val="folHlink"/>
                </a:solidFill>
                <a:latin typeface="Arial" charset="0"/>
              </a:rPr>
              <a:t>5</a:t>
            </a:r>
          </a:p>
        </p:txBody>
      </p:sp>
      <p:sp>
        <p:nvSpPr>
          <p:cNvPr id="27728" name="Text Box 84"/>
          <p:cNvSpPr txBox="1">
            <a:spLocks noChangeArrowheads="1"/>
          </p:cNvSpPr>
          <p:nvPr/>
        </p:nvSpPr>
        <p:spPr bwMode="auto">
          <a:xfrm>
            <a:off x="990600" y="5527675"/>
            <a:ext cx="4310063"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actual cost to get to node </a:t>
            </a:r>
            <a:r>
              <a:rPr lang="en-US" b="1" i="1">
                <a:latin typeface="Palatino" pitchFamily="18" charset="0"/>
              </a:rPr>
              <a:t>n</a:t>
            </a:r>
            <a:br>
              <a:rPr lang="en-US" b="1" i="1">
                <a:latin typeface="Palatino" pitchFamily="18" charset="0"/>
              </a:rPr>
            </a:br>
            <a:r>
              <a:rPr lang="en-US" sz="2000" b="1">
                <a:latin typeface="Arial" charset="0"/>
              </a:rPr>
              <a:t>            from start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t>Example</a:t>
            </a:r>
          </a:p>
        </p:txBody>
      </p:sp>
      <p:graphicFrame>
        <p:nvGraphicFramePr>
          <p:cNvPr id="584707"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8729"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28730"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8731"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8732"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8733"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8734"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8735"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8736"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28737"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8738" name="AutoShape 68"/>
          <p:cNvCxnSpPr>
            <a:cxnSpLocks noChangeShapeType="1"/>
            <a:stCxn id="28736" idx="3"/>
            <a:endCxn id="28737"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8739" name="AutoShape 69"/>
          <p:cNvCxnSpPr>
            <a:cxnSpLocks noChangeShapeType="1"/>
            <a:stCxn id="28737" idx="4"/>
            <a:endCxn id="28740"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8740"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8741" name="AutoShape 71"/>
          <p:cNvCxnSpPr>
            <a:cxnSpLocks noChangeShapeType="1"/>
            <a:stCxn id="28737" idx="3"/>
            <a:endCxn id="28742"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8742"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8743"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8744" name="AutoShape 74"/>
          <p:cNvCxnSpPr>
            <a:cxnSpLocks noChangeShapeType="1"/>
            <a:stCxn id="28743" idx="4"/>
            <a:endCxn id="28745"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8745"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8746"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8747" name="AutoShape 77"/>
          <p:cNvCxnSpPr>
            <a:cxnSpLocks noChangeShapeType="1"/>
            <a:stCxn id="28736" idx="5"/>
            <a:endCxn id="28746"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8748" name="AutoShape 78"/>
          <p:cNvCxnSpPr>
            <a:cxnSpLocks noChangeShapeType="1"/>
            <a:stCxn id="28737" idx="5"/>
            <a:endCxn id="28745"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8749" name="AutoShape 79"/>
          <p:cNvCxnSpPr>
            <a:cxnSpLocks noChangeShapeType="1"/>
            <a:stCxn id="28736" idx="4"/>
            <a:endCxn id="28743"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8750" name="AutoShape 80"/>
          <p:cNvCxnSpPr>
            <a:cxnSpLocks noChangeShapeType="1"/>
            <a:stCxn id="28746" idx="3"/>
            <a:endCxn id="28745"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8751"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84786" name="Text Box 82"/>
          <p:cNvSpPr txBox="1">
            <a:spLocks noChangeArrowheads="1"/>
          </p:cNvSpPr>
          <p:nvPr/>
        </p:nvSpPr>
        <p:spPr bwMode="auto">
          <a:xfrm>
            <a:off x="990600" y="5527675"/>
            <a:ext cx="466407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estimated cost to get to a goal</a:t>
            </a:r>
            <a:br>
              <a:rPr lang="en-US" sz="2000" b="1">
                <a:latin typeface="Arial" charset="0"/>
              </a:rPr>
            </a:br>
            <a:r>
              <a:rPr lang="en-US" sz="2000" b="1">
                <a:latin typeface="Arial" charset="0"/>
              </a:rPr>
              <a:t>            from node </a:t>
            </a:r>
            <a:r>
              <a:rPr lang="en-US" b="1" i="1">
                <a:latin typeface="Palatino" pitchFamily="18" charset="0"/>
              </a:rPr>
              <a:t>n</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Example</a:t>
            </a:r>
          </a:p>
        </p:txBody>
      </p:sp>
      <p:graphicFrame>
        <p:nvGraphicFramePr>
          <p:cNvPr id="586755"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9753"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29754"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9755"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29756"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29757"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29758"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29759"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29760"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dirty="0">
                <a:latin typeface="Arial" charset="0"/>
              </a:rPr>
              <a:t>S</a:t>
            </a:r>
            <a:br>
              <a:rPr lang="en-US" sz="2000" b="1" dirty="0">
                <a:latin typeface="Arial" charset="0"/>
              </a:rPr>
            </a:br>
            <a:r>
              <a:rPr lang="en-US" sz="1800" i="1" dirty="0">
                <a:solidFill>
                  <a:schemeClr val="bg1"/>
                </a:solidFill>
                <a:latin typeface="Arial" charset="0"/>
              </a:rPr>
              <a:t>h=8</a:t>
            </a:r>
          </a:p>
        </p:txBody>
      </p:sp>
      <p:sp>
        <p:nvSpPr>
          <p:cNvPr id="29761"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29762" name="AutoShape 68"/>
          <p:cNvCxnSpPr>
            <a:cxnSpLocks noChangeShapeType="1"/>
            <a:stCxn id="29760" idx="3"/>
            <a:endCxn id="29761"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9763" name="AutoShape 69"/>
          <p:cNvCxnSpPr>
            <a:cxnSpLocks noChangeShapeType="1"/>
            <a:stCxn id="29761" idx="4"/>
            <a:endCxn id="29764"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9764"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29765" name="AutoShape 71"/>
          <p:cNvCxnSpPr>
            <a:cxnSpLocks noChangeShapeType="1"/>
            <a:stCxn id="29761" idx="3"/>
            <a:endCxn id="29766"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9766"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29767"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29768" name="AutoShape 74"/>
          <p:cNvCxnSpPr>
            <a:cxnSpLocks noChangeShapeType="1"/>
            <a:stCxn id="29767" idx="4"/>
            <a:endCxn id="29769"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9769"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29770"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29771" name="AutoShape 77"/>
          <p:cNvCxnSpPr>
            <a:cxnSpLocks noChangeShapeType="1"/>
            <a:stCxn id="29760" idx="5"/>
            <a:endCxn id="29770"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9772" name="AutoShape 78"/>
          <p:cNvCxnSpPr>
            <a:cxnSpLocks noChangeShapeType="1"/>
            <a:stCxn id="29761" idx="5"/>
            <a:endCxn id="29769"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9773" name="AutoShape 79"/>
          <p:cNvCxnSpPr>
            <a:cxnSpLocks noChangeShapeType="1"/>
            <a:stCxn id="29760" idx="4"/>
            <a:endCxn id="29767"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29774" name="AutoShape 80"/>
          <p:cNvCxnSpPr>
            <a:cxnSpLocks noChangeShapeType="1"/>
            <a:stCxn id="29770" idx="3"/>
            <a:endCxn id="29769"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29775"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29776" name="Text Box 82"/>
          <p:cNvSpPr txBox="1">
            <a:spLocks noChangeArrowheads="1"/>
          </p:cNvSpPr>
          <p:nvPr/>
        </p:nvSpPr>
        <p:spPr bwMode="auto">
          <a:xfrm>
            <a:off x="990600" y="5527675"/>
            <a:ext cx="4664075"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sz="2000" b="1">
                <a:latin typeface="Arial" charset="0"/>
              </a:rPr>
              <a:t> = estimated cost to get to a goal</a:t>
            </a:r>
            <a:br>
              <a:rPr lang="en-US" sz="2000" b="1">
                <a:latin typeface="Arial" charset="0"/>
              </a:rPr>
            </a:br>
            <a:r>
              <a:rPr lang="en-US" sz="2000" b="1">
                <a:latin typeface="Arial" charset="0"/>
              </a:rPr>
              <a:t>            from node </a:t>
            </a:r>
            <a:r>
              <a:rPr lang="en-US" b="1" i="1">
                <a:latin typeface="Palatino" pitchFamily="18" charset="0"/>
              </a:rPr>
              <a:t>n</a:t>
            </a:r>
          </a:p>
        </p:txBody>
      </p:sp>
      <p:graphicFrame>
        <p:nvGraphicFramePr>
          <p:cNvPr id="586835" name="Group 8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Example</a:t>
            </a:r>
          </a:p>
        </p:txBody>
      </p:sp>
      <p:graphicFrame>
        <p:nvGraphicFramePr>
          <p:cNvPr id="588803"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0777"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0778"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0779"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0780"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0781"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0782"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0783"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0784"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0785"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0786" name="AutoShape 68"/>
          <p:cNvCxnSpPr>
            <a:cxnSpLocks noChangeShapeType="1"/>
            <a:stCxn id="30784" idx="3"/>
            <a:endCxn id="30785"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0787" name="AutoShape 69"/>
          <p:cNvCxnSpPr>
            <a:cxnSpLocks noChangeShapeType="1"/>
            <a:stCxn id="30785" idx="4"/>
            <a:endCxn id="30788"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0788"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0789" name="AutoShape 71"/>
          <p:cNvCxnSpPr>
            <a:cxnSpLocks noChangeShapeType="1"/>
            <a:stCxn id="30785" idx="3"/>
            <a:endCxn id="30790"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0790"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0791"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0792" name="AutoShape 74"/>
          <p:cNvCxnSpPr>
            <a:cxnSpLocks noChangeShapeType="1"/>
            <a:stCxn id="30791" idx="4"/>
            <a:endCxn id="30793"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0793"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0794"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0795" name="AutoShape 77"/>
          <p:cNvCxnSpPr>
            <a:cxnSpLocks noChangeShapeType="1"/>
            <a:stCxn id="30784" idx="5"/>
            <a:endCxn id="30794"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0796" name="AutoShape 78"/>
          <p:cNvCxnSpPr>
            <a:cxnSpLocks noChangeShapeType="1"/>
            <a:stCxn id="30785" idx="5"/>
            <a:endCxn id="30793"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0797" name="AutoShape 79"/>
          <p:cNvCxnSpPr>
            <a:cxnSpLocks noChangeShapeType="1"/>
            <a:stCxn id="30784" idx="4"/>
            <a:endCxn id="30791"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0798" name="AutoShape 80"/>
          <p:cNvCxnSpPr>
            <a:cxnSpLocks noChangeShapeType="1"/>
            <a:stCxn id="30794" idx="3"/>
            <a:endCxn id="30793"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0799"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88882" name="Text Box 82"/>
          <p:cNvSpPr txBox="1">
            <a:spLocks noChangeArrowheads="1"/>
          </p:cNvSpPr>
          <p:nvPr/>
        </p:nvSpPr>
        <p:spPr bwMode="auto">
          <a:xfrm>
            <a:off x="990600" y="5527675"/>
            <a:ext cx="5095875" cy="1187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b="1" i="1">
                <a:latin typeface="Palatino" pitchFamily="18" charset="0"/>
              </a:rPr>
              <a:t> = g</a:t>
            </a:r>
            <a:r>
              <a:rPr lang="en-US" b="1">
                <a:latin typeface="Palatino" pitchFamily="18" charset="0"/>
              </a:rPr>
              <a:t>(</a:t>
            </a:r>
            <a:r>
              <a:rPr lang="en-US" b="1" i="1">
                <a:latin typeface="Palatino" pitchFamily="18" charset="0"/>
              </a:rPr>
              <a:t>n</a:t>
            </a:r>
            <a:r>
              <a:rPr lang="en-US" b="1">
                <a:latin typeface="Palatino" pitchFamily="18" charset="0"/>
              </a:rPr>
              <a:t>)</a:t>
            </a:r>
            <a:r>
              <a:rPr lang="en-US" b="1" i="1">
                <a:latin typeface="Palatino" pitchFamily="18" charset="0"/>
              </a:rPr>
              <a:t> + h</a:t>
            </a:r>
            <a:r>
              <a:rPr lang="en-US" b="1">
                <a:latin typeface="Palatino" pitchFamily="18" charset="0"/>
              </a:rPr>
              <a:t>(</a:t>
            </a:r>
            <a:r>
              <a:rPr lang="en-US" b="1" i="1">
                <a:latin typeface="Palatino" pitchFamily="18" charset="0"/>
              </a:rPr>
              <a:t>n</a:t>
            </a:r>
            <a:r>
              <a:rPr lang="en-US" b="1">
                <a:latin typeface="Palatino" pitchFamily="18" charset="0"/>
              </a:rPr>
              <a:t>)</a:t>
            </a:r>
            <a:br>
              <a:rPr lang="en-US" b="1" i="1">
                <a:latin typeface="Palatino" pitchFamily="18" charset="0"/>
              </a:rPr>
            </a:br>
            <a:r>
              <a:rPr lang="en-US" b="1" i="1">
                <a:latin typeface="Palatino" pitchFamily="18" charset="0"/>
              </a:rPr>
              <a:t>          </a:t>
            </a:r>
            <a:r>
              <a:rPr lang="en-US" sz="2000" b="1">
                <a:latin typeface="Arial" charset="0"/>
              </a:rPr>
              <a:t>actual cost to get from start to </a:t>
            </a:r>
            <a:r>
              <a:rPr lang="en-US" b="1" i="1">
                <a:latin typeface="Palatino" pitchFamily="18" charset="0"/>
              </a:rPr>
              <a:t>n</a:t>
            </a:r>
            <a:br>
              <a:rPr lang="en-US" sz="2000" b="1">
                <a:latin typeface="Arial" charset="0"/>
              </a:rPr>
            </a:br>
            <a:r>
              <a:rPr lang="en-US" sz="2000" b="1">
                <a:latin typeface="Arial" charset="0"/>
              </a:rPr>
              <a:t>           plus estimated cost from </a:t>
            </a:r>
            <a:r>
              <a:rPr lang="en-US" b="1" i="1">
                <a:latin typeface="Palatino" pitchFamily="18" charset="0"/>
              </a:rPr>
              <a:t>n</a:t>
            </a:r>
            <a:r>
              <a:rPr lang="en-US" sz="2000" b="1">
                <a:latin typeface="Arial" charset="0"/>
              </a:rPr>
              <a:t> to goal</a:t>
            </a:r>
          </a:p>
        </p:txBody>
      </p:sp>
      <p:graphicFrame>
        <p:nvGraphicFramePr>
          <p:cNvPr id="588883" name="Group 8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a:t>Example</a:t>
            </a:r>
          </a:p>
        </p:txBody>
      </p:sp>
      <p:graphicFrame>
        <p:nvGraphicFramePr>
          <p:cNvPr id="590851"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1801"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1802"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1803"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1804"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1805"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1806"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1807"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1808"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1809"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1810" name="AutoShape 68"/>
          <p:cNvCxnSpPr>
            <a:cxnSpLocks noChangeShapeType="1"/>
            <a:stCxn id="31808" idx="3"/>
            <a:endCxn id="31809"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1811" name="AutoShape 69"/>
          <p:cNvCxnSpPr>
            <a:cxnSpLocks noChangeShapeType="1"/>
            <a:stCxn id="31809" idx="4"/>
            <a:endCxn id="31812"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1812"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1813" name="AutoShape 71"/>
          <p:cNvCxnSpPr>
            <a:cxnSpLocks noChangeShapeType="1"/>
            <a:stCxn id="31809" idx="3"/>
            <a:endCxn id="31814"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1814"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1815"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1816" name="AutoShape 74"/>
          <p:cNvCxnSpPr>
            <a:cxnSpLocks noChangeShapeType="1"/>
            <a:stCxn id="31815" idx="4"/>
            <a:endCxn id="31817"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1817"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1818"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1819" name="AutoShape 77"/>
          <p:cNvCxnSpPr>
            <a:cxnSpLocks noChangeShapeType="1"/>
            <a:stCxn id="31808" idx="5"/>
            <a:endCxn id="31818"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1820" name="AutoShape 78"/>
          <p:cNvCxnSpPr>
            <a:cxnSpLocks noChangeShapeType="1"/>
            <a:stCxn id="31809" idx="5"/>
            <a:endCxn id="31817"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1821" name="AutoShape 79"/>
          <p:cNvCxnSpPr>
            <a:cxnSpLocks noChangeShapeType="1"/>
            <a:stCxn id="31808" idx="4"/>
            <a:endCxn id="31815"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1822" name="AutoShape 80"/>
          <p:cNvCxnSpPr>
            <a:cxnSpLocks noChangeShapeType="1"/>
            <a:stCxn id="31818" idx="3"/>
            <a:endCxn id="31817"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1823"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90930"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Example</a:t>
            </a:r>
          </a:p>
        </p:txBody>
      </p:sp>
      <p:graphicFrame>
        <p:nvGraphicFramePr>
          <p:cNvPr id="592899"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2825"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2826"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5</a:t>
            </a:r>
          </a:p>
        </p:txBody>
      </p:sp>
      <p:sp>
        <p:nvSpPr>
          <p:cNvPr id="32827"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2828"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2829"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2830"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2831"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4</a:t>
            </a:r>
          </a:p>
        </p:txBody>
      </p:sp>
      <p:sp>
        <p:nvSpPr>
          <p:cNvPr id="32832"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2833"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2834" name="AutoShape 68"/>
          <p:cNvCxnSpPr>
            <a:cxnSpLocks noChangeShapeType="1"/>
            <a:stCxn id="32832" idx="3"/>
            <a:endCxn id="32833"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2835" name="AutoShape 69"/>
          <p:cNvCxnSpPr>
            <a:cxnSpLocks noChangeShapeType="1"/>
            <a:stCxn id="32833" idx="4"/>
            <a:endCxn id="32836"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2836"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2837" name="AutoShape 71"/>
          <p:cNvCxnSpPr>
            <a:cxnSpLocks noChangeShapeType="1"/>
            <a:stCxn id="32833" idx="3"/>
            <a:endCxn id="32838"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2838"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2839"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2840" name="AutoShape 74"/>
          <p:cNvCxnSpPr>
            <a:cxnSpLocks noChangeShapeType="1"/>
            <a:stCxn id="32839" idx="4"/>
            <a:endCxn id="32841" idx="0"/>
          </p:cNvCxnSpPr>
          <p:nvPr/>
        </p:nvCxnSpPr>
        <p:spPr bwMode="auto">
          <a:xfrm>
            <a:off x="7429500" y="4356100"/>
            <a:ext cx="0" cy="431800"/>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sp>
        <p:nvSpPr>
          <p:cNvPr id="32841"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2842"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2843" name="AutoShape 77"/>
          <p:cNvCxnSpPr>
            <a:cxnSpLocks noChangeShapeType="1"/>
            <a:stCxn id="32832" idx="5"/>
            <a:endCxn id="32842"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2844" name="AutoShape 78"/>
          <p:cNvCxnSpPr>
            <a:cxnSpLocks noChangeShapeType="1"/>
            <a:stCxn id="32833" idx="5"/>
            <a:endCxn id="32841"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2845" name="AutoShape 79"/>
          <p:cNvCxnSpPr>
            <a:cxnSpLocks noChangeShapeType="1"/>
            <a:stCxn id="32832" idx="4"/>
            <a:endCxn id="32839" idx="0"/>
          </p:cNvCxnSpPr>
          <p:nvPr/>
        </p:nvCxnSpPr>
        <p:spPr bwMode="auto">
          <a:xfrm>
            <a:off x="7429500" y="3213100"/>
            <a:ext cx="0" cy="431800"/>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cxnSp>
        <p:nvCxnSpPr>
          <p:cNvPr id="32846" name="AutoShape 80"/>
          <p:cNvCxnSpPr>
            <a:cxnSpLocks noChangeShapeType="1"/>
            <a:stCxn id="32842" idx="3"/>
            <a:endCxn id="32841"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2847"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2848"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t>Example</a:t>
            </a:r>
          </a:p>
        </p:txBody>
      </p:sp>
      <p:graphicFrame>
        <p:nvGraphicFramePr>
          <p:cNvPr id="594947"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3849"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3850"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3851"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3852"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9</a:t>
            </a:r>
          </a:p>
        </p:txBody>
      </p:sp>
      <p:sp>
        <p:nvSpPr>
          <p:cNvPr id="33853"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3854"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3855"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3856"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3857"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3858" name="AutoShape 68"/>
          <p:cNvCxnSpPr>
            <a:cxnSpLocks noChangeShapeType="1"/>
            <a:stCxn id="33856" idx="3"/>
            <a:endCxn id="33857"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3859" name="AutoShape 69"/>
          <p:cNvCxnSpPr>
            <a:cxnSpLocks noChangeShapeType="1"/>
            <a:stCxn id="33857" idx="4"/>
            <a:endCxn id="33860"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3860"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3861" name="AutoShape 71"/>
          <p:cNvCxnSpPr>
            <a:cxnSpLocks noChangeShapeType="1"/>
            <a:stCxn id="33857" idx="3"/>
            <a:endCxn id="33862"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3862"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3863"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3864" name="AutoShape 74"/>
          <p:cNvCxnSpPr>
            <a:cxnSpLocks noChangeShapeType="1"/>
            <a:stCxn id="33863" idx="4"/>
            <a:endCxn id="33865"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3865"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3866"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3867" name="AutoShape 77"/>
          <p:cNvCxnSpPr>
            <a:cxnSpLocks noChangeShapeType="1"/>
            <a:stCxn id="33856" idx="5"/>
            <a:endCxn id="33866"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3868" name="AutoShape 78"/>
          <p:cNvCxnSpPr>
            <a:cxnSpLocks noChangeShapeType="1"/>
            <a:stCxn id="33857" idx="5"/>
            <a:endCxn id="33865" idx="1"/>
          </p:cNvCxnSpPr>
          <p:nvPr/>
        </p:nvCxnSpPr>
        <p:spPr bwMode="auto">
          <a:xfrm>
            <a:off x="6529388" y="4256088"/>
            <a:ext cx="657225" cy="631825"/>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cxnSp>
        <p:nvCxnSpPr>
          <p:cNvPr id="33869" name="AutoShape 79"/>
          <p:cNvCxnSpPr>
            <a:cxnSpLocks noChangeShapeType="1"/>
            <a:stCxn id="33856" idx="4"/>
            <a:endCxn id="33863"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3870" name="AutoShape 80"/>
          <p:cNvCxnSpPr>
            <a:cxnSpLocks noChangeShapeType="1"/>
            <a:stCxn id="33866" idx="3"/>
            <a:endCxn id="33865"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3871"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3872"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Example</a:t>
            </a:r>
          </a:p>
        </p:txBody>
      </p:sp>
      <p:graphicFrame>
        <p:nvGraphicFramePr>
          <p:cNvPr id="596995"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4873"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4874"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4875"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4876"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4877"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4878"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4879"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4</a:t>
            </a:r>
          </a:p>
        </p:txBody>
      </p:sp>
      <p:sp>
        <p:nvSpPr>
          <p:cNvPr id="34880"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4881"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4882" name="AutoShape 68"/>
          <p:cNvCxnSpPr>
            <a:cxnSpLocks noChangeShapeType="1"/>
            <a:stCxn id="34880" idx="3"/>
            <a:endCxn id="34881"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4883" name="AutoShape 69"/>
          <p:cNvCxnSpPr>
            <a:cxnSpLocks noChangeShapeType="1"/>
            <a:stCxn id="34881" idx="4"/>
            <a:endCxn id="34884"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4884"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4885" name="AutoShape 71"/>
          <p:cNvCxnSpPr>
            <a:cxnSpLocks noChangeShapeType="1"/>
            <a:stCxn id="34881" idx="3"/>
            <a:endCxn id="34886"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4886"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4887"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4888" name="AutoShape 74"/>
          <p:cNvCxnSpPr>
            <a:cxnSpLocks noChangeShapeType="1"/>
            <a:stCxn id="34887" idx="4"/>
            <a:endCxn id="34889" idx="0"/>
          </p:cNvCxnSpPr>
          <p:nvPr/>
        </p:nvCxnSpPr>
        <p:spPr bwMode="auto">
          <a:xfrm>
            <a:off x="7429500" y="4356100"/>
            <a:ext cx="0" cy="431800"/>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sp>
        <p:nvSpPr>
          <p:cNvPr id="34889"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4890"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4891" name="AutoShape 77"/>
          <p:cNvCxnSpPr>
            <a:cxnSpLocks noChangeShapeType="1"/>
            <a:stCxn id="34880" idx="5"/>
            <a:endCxn id="34890"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4892" name="AutoShape 78"/>
          <p:cNvCxnSpPr>
            <a:cxnSpLocks noChangeShapeType="1"/>
            <a:stCxn id="34881" idx="5"/>
            <a:endCxn id="34889"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4893" name="AutoShape 79"/>
          <p:cNvCxnSpPr>
            <a:cxnSpLocks noChangeShapeType="1"/>
            <a:stCxn id="34880" idx="4"/>
            <a:endCxn id="34887"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4894" name="AutoShape 80"/>
          <p:cNvCxnSpPr>
            <a:cxnSpLocks noChangeShapeType="1"/>
            <a:stCxn id="34890" idx="3"/>
            <a:endCxn id="34889"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4895"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4896"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t>Example</a:t>
            </a:r>
          </a:p>
        </p:txBody>
      </p:sp>
      <p:graphicFrame>
        <p:nvGraphicFramePr>
          <p:cNvPr id="599043"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5897"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5898"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5899"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5900"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5901"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5902"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5903"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5904"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5905"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5906" name="AutoShape 68"/>
          <p:cNvCxnSpPr>
            <a:cxnSpLocks noChangeShapeType="1"/>
            <a:stCxn id="35904" idx="3"/>
            <a:endCxn id="35905"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5907" name="AutoShape 69"/>
          <p:cNvCxnSpPr>
            <a:cxnSpLocks noChangeShapeType="1"/>
            <a:stCxn id="35905" idx="4"/>
            <a:endCxn id="35908"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5908"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5909" name="AutoShape 71"/>
          <p:cNvCxnSpPr>
            <a:cxnSpLocks noChangeShapeType="1"/>
            <a:stCxn id="35905" idx="3"/>
            <a:endCxn id="35910"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5910"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5911"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5912" name="AutoShape 74"/>
          <p:cNvCxnSpPr>
            <a:cxnSpLocks noChangeShapeType="1"/>
            <a:stCxn id="35911" idx="4"/>
            <a:endCxn id="35913"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5913"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5914"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5915" name="AutoShape 77"/>
          <p:cNvCxnSpPr>
            <a:cxnSpLocks noChangeShapeType="1"/>
            <a:stCxn id="35904" idx="5"/>
            <a:endCxn id="35914"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5916" name="AutoShape 78"/>
          <p:cNvCxnSpPr>
            <a:cxnSpLocks noChangeShapeType="1"/>
            <a:stCxn id="35905" idx="5"/>
            <a:endCxn id="35913"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5917" name="AutoShape 79"/>
          <p:cNvCxnSpPr>
            <a:cxnSpLocks noChangeShapeType="1"/>
            <a:stCxn id="35904" idx="4"/>
            <a:endCxn id="35911"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5918" name="AutoShape 80"/>
          <p:cNvCxnSpPr>
            <a:cxnSpLocks noChangeShapeType="1"/>
            <a:stCxn id="35914" idx="3"/>
            <a:endCxn id="35913" idx="7"/>
          </p:cNvCxnSpPr>
          <p:nvPr/>
        </p:nvCxnSpPr>
        <p:spPr bwMode="auto">
          <a:xfrm flipH="1">
            <a:off x="7672388" y="4256088"/>
            <a:ext cx="657225" cy="631825"/>
          </a:xfrm>
          <a:prstGeom prst="straightConnector1">
            <a:avLst/>
          </a:prstGeom>
          <a:noFill/>
          <a:ln w="25400">
            <a:solidFill>
              <a:srgbClr val="CC3300"/>
            </a:solidFill>
            <a:miter lim="800000"/>
            <a:headEnd/>
            <a:tailEnd type="triangle" w="med" len="sm"/>
          </a:ln>
          <a:extLst>
            <a:ext uri="{909E8E84-426E-40dd-AFC4-6F175D3DCCD1}">
              <a14:hiddenFill xmlns:a14="http://schemas.microsoft.com/office/drawing/2010/main" xmlns="">
                <a:noFill/>
              </a14:hiddenFill>
            </a:ext>
          </a:extLst>
        </p:spPr>
      </p:cxnSp>
      <p:sp>
        <p:nvSpPr>
          <p:cNvPr id="35919"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5</a:t>
            </a:r>
          </a:p>
        </p:txBody>
      </p:sp>
      <p:sp>
        <p:nvSpPr>
          <p:cNvPr id="35920"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t>Informed Search</a:t>
            </a:r>
          </a:p>
        </p:txBody>
      </p:sp>
      <p:sp>
        <p:nvSpPr>
          <p:cNvPr id="535555" name="Rectangle 3"/>
          <p:cNvSpPr>
            <a:spLocks noGrp="1" noChangeArrowheads="1"/>
          </p:cNvSpPr>
          <p:nvPr>
            <p:ph idx="1"/>
          </p:nvPr>
        </p:nvSpPr>
        <p:spPr>
          <a:xfrm>
            <a:off x="457200" y="1600200"/>
            <a:ext cx="8229600" cy="4953000"/>
          </a:xfrm>
        </p:spPr>
        <p:txBody>
          <a:bodyPr/>
          <a:lstStyle/>
          <a:p>
            <a:pPr marL="0" indent="0" eaLnBrk="1" hangingPunct="1">
              <a:buNone/>
            </a:pPr>
            <a:r>
              <a:rPr lang="en-US" dirty="0"/>
              <a:t>Define a </a:t>
            </a:r>
            <a:r>
              <a:rPr lang="en-US" dirty="0">
                <a:solidFill>
                  <a:srgbClr val="CC3300"/>
                </a:solidFill>
              </a:rPr>
              <a:t>heuristic</a:t>
            </a:r>
            <a:r>
              <a:rPr lang="en-US" dirty="0"/>
              <a:t> function, </a:t>
            </a:r>
            <a:r>
              <a:rPr lang="en-US" b="1" i="1" dirty="0">
                <a:solidFill>
                  <a:srgbClr val="C00000"/>
                </a:solidFill>
                <a:latin typeface="Palatino" pitchFamily="18" charset="0"/>
              </a:rPr>
              <a:t>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endParaRPr lang="en-US" b="1" dirty="0">
              <a:solidFill>
                <a:srgbClr val="C00000"/>
              </a:solidFill>
            </a:endParaRPr>
          </a:p>
          <a:p>
            <a:pPr lvl="1" eaLnBrk="1" hangingPunct="1"/>
            <a:r>
              <a:rPr lang="en-US" dirty="0"/>
              <a:t>uses domain-specific information in some way</a:t>
            </a:r>
          </a:p>
          <a:p>
            <a:pPr lvl="1" eaLnBrk="1" hangingPunct="1"/>
            <a:r>
              <a:rPr lang="en-US" dirty="0"/>
              <a:t>is (easily) computable from the current state description </a:t>
            </a:r>
          </a:p>
          <a:p>
            <a:pPr lvl="1" eaLnBrk="1" hangingPunct="1"/>
            <a:r>
              <a:rPr lang="en-US" dirty="0"/>
              <a:t>estimates</a:t>
            </a:r>
          </a:p>
          <a:p>
            <a:pPr lvl="2" eaLnBrk="1" hangingPunct="1"/>
            <a:r>
              <a:rPr lang="en-US" dirty="0"/>
              <a:t>the "goodness" of node </a:t>
            </a:r>
            <a:r>
              <a:rPr lang="en-US" b="1" i="1" dirty="0">
                <a:latin typeface="Palatino" pitchFamily="18" charset="0"/>
              </a:rPr>
              <a:t>n</a:t>
            </a:r>
          </a:p>
          <a:p>
            <a:pPr lvl="2" eaLnBrk="1" hangingPunct="1"/>
            <a:r>
              <a:rPr lang="en-US" dirty="0"/>
              <a:t>how close node </a:t>
            </a:r>
            <a:r>
              <a:rPr lang="en-US" b="1" i="1" dirty="0">
                <a:latin typeface="Palatino" pitchFamily="18" charset="0"/>
              </a:rPr>
              <a:t>n</a:t>
            </a:r>
            <a:r>
              <a:rPr lang="en-US" dirty="0"/>
              <a:t> is to a goal</a:t>
            </a:r>
            <a:endParaRPr lang="en-US" b="1" i="1" dirty="0">
              <a:latin typeface="Palatino" pitchFamily="18" charset="0"/>
            </a:endParaRPr>
          </a:p>
          <a:p>
            <a:pPr lvl="2" eaLnBrk="1" hangingPunct="1"/>
            <a:r>
              <a:rPr lang="en-US" dirty="0"/>
              <a:t>the cost of </a:t>
            </a:r>
            <a:r>
              <a:rPr lang="en-US" i="1" dirty="0"/>
              <a:t>minimal</a:t>
            </a:r>
            <a:r>
              <a:rPr lang="en-US" dirty="0"/>
              <a:t> cost path from node </a:t>
            </a:r>
            <a:r>
              <a:rPr lang="en-US" b="1" i="1" dirty="0">
                <a:latin typeface="Palatino" pitchFamily="18" charset="0"/>
              </a:rPr>
              <a:t>n</a:t>
            </a:r>
            <a:r>
              <a:rPr lang="en-US" dirty="0"/>
              <a:t> to a goal state</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t>Example</a:t>
            </a:r>
          </a:p>
        </p:txBody>
      </p:sp>
      <p:graphicFrame>
        <p:nvGraphicFramePr>
          <p:cNvPr id="601091"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0" i="0" u="none" strike="noStrike" cap="none" normalizeH="0" baseline="0">
                        <a:ln>
                          <a:noFill/>
                        </a:ln>
                        <a:solidFill>
                          <a:srgbClr val="111111"/>
                        </a:solidFill>
                        <a:effectLst/>
                        <a:latin typeface="Arial" charset="0"/>
                      </a:endParaRP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6921"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6922"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6923"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6924"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6925"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6926"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6927"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6928"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6929"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6930" name="AutoShape 68"/>
          <p:cNvCxnSpPr>
            <a:cxnSpLocks noChangeShapeType="1"/>
            <a:stCxn id="36928" idx="3"/>
            <a:endCxn id="36929"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6931" name="AutoShape 69"/>
          <p:cNvCxnSpPr>
            <a:cxnSpLocks noChangeShapeType="1"/>
            <a:stCxn id="36929" idx="4"/>
            <a:endCxn id="36932"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6932"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6933" name="AutoShape 71"/>
          <p:cNvCxnSpPr>
            <a:cxnSpLocks noChangeShapeType="1"/>
            <a:stCxn id="36929" idx="3"/>
            <a:endCxn id="36934"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6934"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6935"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6936" name="AutoShape 74"/>
          <p:cNvCxnSpPr>
            <a:cxnSpLocks noChangeShapeType="1"/>
            <a:stCxn id="36935" idx="4"/>
            <a:endCxn id="36937"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6937"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6938"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6939" name="AutoShape 77"/>
          <p:cNvCxnSpPr>
            <a:cxnSpLocks noChangeShapeType="1"/>
            <a:stCxn id="36928" idx="5"/>
            <a:endCxn id="36938"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6940" name="AutoShape 78"/>
          <p:cNvCxnSpPr>
            <a:cxnSpLocks noChangeShapeType="1"/>
            <a:stCxn id="36929" idx="5"/>
            <a:endCxn id="36937"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6941" name="AutoShape 79"/>
          <p:cNvCxnSpPr>
            <a:cxnSpLocks noChangeShapeType="1"/>
            <a:stCxn id="36928" idx="4"/>
            <a:endCxn id="36935"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6942" name="AutoShape 80"/>
          <p:cNvCxnSpPr>
            <a:cxnSpLocks noChangeShapeType="1"/>
            <a:stCxn id="36938" idx="3"/>
            <a:endCxn id="36937"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6943"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6944" name="Text Box 82"/>
          <p:cNvSpPr txBox="1">
            <a:spLocks noChangeArrowheads="1"/>
          </p:cNvSpPr>
          <p:nvPr/>
        </p:nvSpPr>
        <p:spPr bwMode="auto">
          <a:xfrm>
            <a:off x="990600" y="5526088"/>
            <a:ext cx="501882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dirty="0">
                <a:solidFill>
                  <a:srgbClr val="CC3300"/>
                </a:solidFill>
                <a:latin typeface="Palatino" pitchFamily="18" charset="0"/>
              </a:rPr>
              <a:t>h</a:t>
            </a:r>
            <a:r>
              <a:rPr lang="en-US" b="1" dirty="0">
                <a:solidFill>
                  <a:srgbClr val="CC3300"/>
                </a:solidFill>
                <a:latin typeface="Palatino" pitchFamily="18" charset="0"/>
              </a:rPr>
              <a:t>*(</a:t>
            </a:r>
            <a:r>
              <a:rPr lang="en-US" b="1" i="1" dirty="0">
                <a:solidFill>
                  <a:srgbClr val="CC3300"/>
                </a:solidFill>
                <a:latin typeface="Palatino" pitchFamily="18" charset="0"/>
              </a:rPr>
              <a:t>n</a:t>
            </a:r>
            <a:r>
              <a:rPr lang="en-US" b="1" dirty="0">
                <a:solidFill>
                  <a:srgbClr val="CC3300"/>
                </a:solidFill>
                <a:latin typeface="Palatino" pitchFamily="18" charset="0"/>
              </a:rPr>
              <a:t>)</a:t>
            </a:r>
            <a:r>
              <a:rPr lang="en-US" b="1" i="1" dirty="0">
                <a:latin typeface="Palatino" pitchFamily="18" charset="0"/>
              </a:rPr>
              <a:t> </a:t>
            </a:r>
            <a:r>
              <a:rPr lang="en-US" sz="2000" b="1" dirty="0">
                <a:latin typeface="Arial" charset="0"/>
              </a:rPr>
              <a:t>= true cost of minimum-cost path</a:t>
            </a:r>
            <a:br>
              <a:rPr lang="en-US" sz="2000" b="1" dirty="0">
                <a:latin typeface="Arial" charset="0"/>
              </a:rPr>
            </a:br>
            <a:r>
              <a:rPr lang="en-US" sz="2000" b="1" dirty="0">
                <a:latin typeface="Arial" charset="0"/>
              </a:rPr>
              <a:t>              from </a:t>
            </a:r>
            <a:r>
              <a:rPr lang="en-US" b="1" i="1" dirty="0">
                <a:latin typeface="Palatino" pitchFamily="18" charset="0"/>
              </a:rPr>
              <a:t>n</a:t>
            </a:r>
            <a:r>
              <a:rPr lang="en-US" sz="2000" b="1" dirty="0">
                <a:latin typeface="Arial" charset="0"/>
              </a:rPr>
              <a:t> to a goal</a:t>
            </a:r>
          </a:p>
        </p:txBody>
      </p:sp>
      <p:graphicFrame>
        <p:nvGraphicFramePr>
          <p:cNvPr id="601171" name="Group 8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a:t>
                      </a:r>
                      <a:r>
                        <a:rPr kumimoji="0" lang="en-US" sz="2000" b="1" i="0" u="none" strike="noStrike" cap="none" normalizeH="0" baseline="0">
                          <a:ln>
                            <a:noFill/>
                          </a:ln>
                          <a:solidFill>
                            <a:srgbClr val="CC3300"/>
                          </a:solidFill>
                          <a:effectLst/>
                          <a:latin typeface="Palatino" pitchFamily="18" charset="0"/>
                        </a:rPr>
                        <a:t>*</a:t>
                      </a:r>
                      <a:r>
                        <a:rPr kumimoji="0" lang="en-US" sz="2000" b="1" i="1" u="none" strike="noStrike" cap="none" normalizeH="0" baseline="0">
                          <a:ln>
                            <a:noFill/>
                          </a:ln>
                          <a:solidFill>
                            <a:srgbClr val="CC330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t>Example</a:t>
            </a:r>
          </a:p>
        </p:txBody>
      </p:sp>
      <p:graphicFrame>
        <p:nvGraphicFramePr>
          <p:cNvPr id="603139"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h</a:t>
                      </a:r>
                      <a:r>
                        <a:rPr kumimoji="0" lang="en-US" sz="2000" b="1" i="0" u="none" strike="noStrike" cap="none" normalizeH="0" baseline="0">
                          <a:ln>
                            <a:noFill/>
                          </a:ln>
                          <a:solidFill>
                            <a:srgbClr val="111111"/>
                          </a:solidFill>
                          <a:effectLst/>
                          <a:latin typeface="Palatino" pitchFamily="18" charset="0"/>
                        </a:rPr>
                        <a:t>*</a:t>
                      </a: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7945"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7946"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5</a:t>
            </a:r>
          </a:p>
        </p:txBody>
      </p:sp>
      <p:sp>
        <p:nvSpPr>
          <p:cNvPr id="37947"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7948"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7949"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7950"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7951"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4</a:t>
            </a:r>
          </a:p>
        </p:txBody>
      </p:sp>
      <p:sp>
        <p:nvSpPr>
          <p:cNvPr id="37952" name="Oval 66"/>
          <p:cNvSpPr>
            <a:spLocks noChangeArrowheads="1"/>
          </p:cNvSpPr>
          <p:nvPr/>
        </p:nvSpPr>
        <p:spPr bwMode="auto">
          <a:xfrm>
            <a:off x="7086600" y="2514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7953"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7954" name="AutoShape 68"/>
          <p:cNvCxnSpPr>
            <a:cxnSpLocks noChangeShapeType="1"/>
            <a:stCxn id="37952" idx="3"/>
            <a:endCxn id="37953"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7955" name="AutoShape 69"/>
          <p:cNvCxnSpPr>
            <a:cxnSpLocks noChangeShapeType="1"/>
            <a:stCxn id="37953" idx="4"/>
            <a:endCxn id="37956"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7956"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7957" name="AutoShape 71"/>
          <p:cNvCxnSpPr>
            <a:cxnSpLocks noChangeShapeType="1"/>
            <a:stCxn id="37953" idx="3"/>
            <a:endCxn id="37958"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7958"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7959" name="Oval 73"/>
          <p:cNvSpPr>
            <a:spLocks noChangeArrowheads="1"/>
          </p:cNvSpPr>
          <p:nvPr/>
        </p:nvSpPr>
        <p:spPr bwMode="auto">
          <a:xfrm>
            <a:off x="7086600" y="3657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7960" name="AutoShape 74"/>
          <p:cNvCxnSpPr>
            <a:cxnSpLocks noChangeShapeType="1"/>
            <a:stCxn id="37959" idx="4"/>
            <a:endCxn id="37961" idx="0"/>
          </p:cNvCxnSpPr>
          <p:nvPr/>
        </p:nvCxnSpPr>
        <p:spPr bwMode="auto">
          <a:xfrm>
            <a:off x="7429500" y="4356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sp>
        <p:nvSpPr>
          <p:cNvPr id="37961" name="Oval 75"/>
          <p:cNvSpPr>
            <a:spLocks noChangeArrowheads="1"/>
          </p:cNvSpPr>
          <p:nvPr/>
        </p:nvSpPr>
        <p:spPr bwMode="auto">
          <a:xfrm>
            <a:off x="7086600" y="4800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7962"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7963" name="AutoShape 77"/>
          <p:cNvCxnSpPr>
            <a:cxnSpLocks noChangeShapeType="1"/>
            <a:stCxn id="37952" idx="5"/>
            <a:endCxn id="37962"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7964" name="AutoShape 78"/>
          <p:cNvCxnSpPr>
            <a:cxnSpLocks noChangeShapeType="1"/>
            <a:stCxn id="37953" idx="5"/>
            <a:endCxn id="37961"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7965" name="AutoShape 79"/>
          <p:cNvCxnSpPr>
            <a:cxnSpLocks noChangeShapeType="1"/>
            <a:stCxn id="37952" idx="4"/>
            <a:endCxn id="37959" idx="0"/>
          </p:cNvCxnSpPr>
          <p:nvPr/>
        </p:nvCxnSpPr>
        <p:spPr bwMode="auto">
          <a:xfrm>
            <a:off x="7429500" y="3213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cxnSp>
        <p:nvCxnSpPr>
          <p:cNvPr id="37966" name="AutoShape 80"/>
          <p:cNvCxnSpPr>
            <a:cxnSpLocks noChangeShapeType="1"/>
            <a:stCxn id="37962" idx="3"/>
            <a:endCxn id="37961"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7967"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603218" name="Text Box 82"/>
          <p:cNvSpPr txBox="1">
            <a:spLocks noChangeArrowheads="1"/>
          </p:cNvSpPr>
          <p:nvPr/>
        </p:nvSpPr>
        <p:spPr bwMode="auto">
          <a:xfrm>
            <a:off x="990600" y="5562600"/>
            <a:ext cx="26701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a:solidFill>
                  <a:schemeClr val="tx2"/>
                </a:solidFill>
                <a:latin typeface="Arial" charset="0"/>
              </a:rPr>
              <a:t>optimal path =</a:t>
            </a:r>
            <a:r>
              <a:rPr lang="en-US" sz="2000" b="1">
                <a:solidFill>
                  <a:srgbClr val="CC3300"/>
                </a:solidFill>
                <a:latin typeface="Arial" charset="0"/>
              </a:rPr>
              <a:t> </a:t>
            </a:r>
            <a:r>
              <a:rPr lang="en-US" sz="2000" b="1">
                <a:latin typeface="Arial" charset="0"/>
              </a:rPr>
              <a:t>S,B,G</a:t>
            </a:r>
          </a:p>
          <a:p>
            <a:pPr eaLnBrk="1" hangingPunct="1"/>
            <a:r>
              <a:rPr lang="en-US" sz="2000" b="1">
                <a:solidFill>
                  <a:schemeClr val="tx2"/>
                </a:solidFill>
                <a:latin typeface="Arial" charset="0"/>
              </a:rPr>
              <a:t>cost =</a:t>
            </a:r>
            <a:r>
              <a:rPr lang="en-US" sz="2000" b="1">
                <a:solidFill>
                  <a:srgbClr val="CC3300"/>
                </a:solidFill>
                <a:latin typeface="Arial" charset="0"/>
              </a:rPr>
              <a:t> 9</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Example</a:t>
            </a:r>
          </a:p>
        </p:txBody>
      </p:sp>
      <p:graphicFrame>
        <p:nvGraphicFramePr>
          <p:cNvPr id="605187" name="Group 3"/>
          <p:cNvGraphicFramePr>
            <a:graphicFrameLocks noGrp="1"/>
          </p:cNvGraphicFramePr>
          <p:nvPr/>
        </p:nvGraphicFramePr>
        <p:xfrm>
          <a:off x="990600" y="2590800"/>
          <a:ext cx="3657600" cy="2444748"/>
        </p:xfrm>
        <a:graphic>
          <a:graphicData uri="http://schemas.openxmlformats.org/drawingml/2006/table">
            <a:tbl>
              <a:tblPr/>
              <a:tblGrid>
                <a:gridCol w="434975">
                  <a:extLst>
                    <a:ext uri="{9D8B030D-6E8A-4147-A177-3AD203B41FA5}">
                      <a16:colId xmlns:a16="http://schemas.microsoft.com/office/drawing/2014/main" val="20000"/>
                    </a:ext>
                  </a:extLst>
                </a:gridCol>
                <a:gridCol w="936625">
                  <a:extLst>
                    <a:ext uri="{9D8B030D-6E8A-4147-A177-3AD203B41FA5}">
                      <a16:colId xmlns:a16="http://schemas.microsoft.com/office/drawing/2014/main" val="20001"/>
                    </a:ext>
                  </a:extLst>
                </a:gridCol>
                <a:gridCol w="609600">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tblGrid>
              <a:tr h="33226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n</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g(n)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CC3300"/>
                          </a:solidFill>
                          <a:effectLst/>
                          <a:latin typeface="Palatino" pitchFamily="18" charset="0"/>
                        </a:rPr>
                        <a:t>h(n)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111111"/>
                          </a:solidFill>
                          <a:effectLst/>
                          <a:latin typeface="Palatino" pitchFamily="18" charset="0"/>
                        </a:rPr>
                        <a:t>f(n)</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2000" b="1" i="1" u="none" strike="noStrike" cap="none" normalizeH="0" baseline="0">
                          <a:ln>
                            <a:noFill/>
                          </a:ln>
                          <a:solidFill>
                            <a:srgbClr val="FF7C80"/>
                          </a:solidFill>
                          <a:effectLst/>
                          <a:latin typeface="Palatino" pitchFamily="18" charset="0"/>
                        </a:rPr>
                        <a:t>h</a:t>
                      </a:r>
                      <a:r>
                        <a:rPr kumimoji="0" lang="en-US" sz="2000" b="1" i="0" u="none" strike="noStrike" cap="none" normalizeH="0" baseline="0">
                          <a:ln>
                            <a:noFill/>
                          </a:ln>
                          <a:solidFill>
                            <a:srgbClr val="FF7C80"/>
                          </a:solidFill>
                          <a:effectLst/>
                          <a:latin typeface="Palatino" pitchFamily="18" charset="0"/>
                        </a:rPr>
                        <a:t>*</a:t>
                      </a:r>
                      <a:r>
                        <a:rPr kumimoji="0" lang="en-US" sz="2000" b="1" i="1" u="none" strike="noStrike" cap="none" normalizeH="0" baseline="0">
                          <a:ln>
                            <a:noFill/>
                          </a:ln>
                          <a:solidFill>
                            <a:srgbClr val="FF7C80"/>
                          </a:solidFill>
                          <a:effectLst/>
                          <a:latin typeface="Palatino" pitchFamily="18" charset="0"/>
                        </a:rPr>
                        <a:t>(n)</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S</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B</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9</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C</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11</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5</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D</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4</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FF7C8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E</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8</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CC330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FF7C80"/>
                          </a:solidFill>
                          <a:effectLst/>
                          <a:latin typeface="Arial" charset="0"/>
                        </a:rPr>
                        <a:t>∞</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0178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G</a:t>
                      </a:r>
                    </a:p>
                  </a:txBody>
                  <a:tcPr marR="18288" marT="9145" marB="18290"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CC3300"/>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10/9/13</a:t>
                      </a:r>
                    </a:p>
                  </a:txBody>
                  <a:tcPr marR="18288" marT="9145" marB="18290"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FF7C80"/>
                          </a:solidFill>
                          <a:effectLst/>
                          <a:latin typeface="Arial" charset="0"/>
                        </a:rPr>
                        <a:t>0</a:t>
                      </a:r>
                    </a:p>
                  </a:txBody>
                  <a:tcPr marR="18288" marT="9145" marB="18290"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38969" name="Text Box 59"/>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38970" name="Text Box 60"/>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38971" name="Text Box 61"/>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38972" name="Text Box 62"/>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38973" name="Text Box 63"/>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38974" name="Text Box 64"/>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38975" name="Text Box 65"/>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38976" name="Oval 66"/>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38977" name="Oval 67"/>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38978" name="AutoShape 68"/>
          <p:cNvCxnSpPr>
            <a:cxnSpLocks noChangeShapeType="1"/>
            <a:stCxn id="38976" idx="3"/>
            <a:endCxn id="38977"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8979" name="AutoShape 69"/>
          <p:cNvCxnSpPr>
            <a:cxnSpLocks noChangeShapeType="1"/>
            <a:stCxn id="38977" idx="4"/>
            <a:endCxn id="38980"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8980" name="Oval 70"/>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38981" name="AutoShape 71"/>
          <p:cNvCxnSpPr>
            <a:cxnSpLocks noChangeShapeType="1"/>
            <a:stCxn id="38977" idx="3"/>
            <a:endCxn id="38982"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8982" name="Oval 72"/>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38983" name="Oval 73"/>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38984" name="AutoShape 74"/>
          <p:cNvCxnSpPr>
            <a:cxnSpLocks noChangeShapeType="1"/>
            <a:stCxn id="38983" idx="4"/>
            <a:endCxn id="38985"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8985" name="Oval 75"/>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38986" name="Oval 76"/>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38987" name="AutoShape 77"/>
          <p:cNvCxnSpPr>
            <a:cxnSpLocks noChangeShapeType="1"/>
            <a:stCxn id="38976" idx="5"/>
            <a:endCxn id="38986"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8988" name="AutoShape 78"/>
          <p:cNvCxnSpPr>
            <a:cxnSpLocks noChangeShapeType="1"/>
            <a:stCxn id="38977" idx="5"/>
            <a:endCxn id="38985"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8989" name="AutoShape 79"/>
          <p:cNvCxnSpPr>
            <a:cxnSpLocks noChangeShapeType="1"/>
            <a:stCxn id="38976" idx="4"/>
            <a:endCxn id="38983"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38990" name="AutoShape 80"/>
          <p:cNvCxnSpPr>
            <a:cxnSpLocks noChangeShapeType="1"/>
            <a:stCxn id="38986" idx="3"/>
            <a:endCxn id="38985"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38991" name="Text Box 81"/>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605266" name="Text Box 82"/>
          <p:cNvSpPr txBox="1">
            <a:spLocks noChangeArrowheads="1"/>
          </p:cNvSpPr>
          <p:nvPr/>
        </p:nvSpPr>
        <p:spPr bwMode="auto">
          <a:xfrm>
            <a:off x="1050925" y="5232400"/>
            <a:ext cx="3597275"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a:latin typeface="Arial" charset="0"/>
              </a:rPr>
              <a:t>Since </a:t>
            </a:r>
            <a:r>
              <a:rPr lang="en-US" b="1" i="1">
                <a:solidFill>
                  <a:srgbClr val="C00000"/>
                </a:solidFill>
                <a:latin typeface="Palatino" pitchFamily="18" charset="0"/>
              </a:rPr>
              <a:t>h</a:t>
            </a:r>
            <a:r>
              <a:rPr lang="en-US" b="1">
                <a:solidFill>
                  <a:srgbClr val="C00000"/>
                </a:solidFill>
                <a:latin typeface="Palatino" pitchFamily="18" charset="0"/>
              </a:rPr>
              <a:t>(</a:t>
            </a:r>
            <a:r>
              <a:rPr lang="en-US" b="1" i="1">
                <a:solidFill>
                  <a:srgbClr val="C00000"/>
                </a:solidFill>
                <a:latin typeface="Palatino" pitchFamily="18" charset="0"/>
              </a:rPr>
              <a:t>n</a:t>
            </a:r>
            <a:r>
              <a:rPr lang="en-US" b="1">
                <a:solidFill>
                  <a:srgbClr val="C00000"/>
                </a:solidFill>
                <a:latin typeface="Palatino" pitchFamily="18" charset="0"/>
              </a:rPr>
              <a:t>)</a:t>
            </a:r>
            <a:r>
              <a:rPr lang="en-US" b="1" i="1">
                <a:solidFill>
                  <a:srgbClr val="C00000"/>
                </a:solidFill>
                <a:latin typeface="Palatino" pitchFamily="18" charset="0"/>
              </a:rPr>
              <a:t> ≤</a:t>
            </a:r>
            <a:r>
              <a:rPr lang="en-US" b="1" i="1">
                <a:latin typeface="Palatino" pitchFamily="18" charset="0"/>
              </a:rPr>
              <a:t> </a:t>
            </a:r>
            <a:r>
              <a:rPr lang="en-US" b="1" i="1">
                <a:solidFill>
                  <a:srgbClr val="C00000"/>
                </a:solidFill>
                <a:latin typeface="Palatino" pitchFamily="18" charset="0"/>
              </a:rPr>
              <a:t>h</a:t>
            </a:r>
            <a:r>
              <a:rPr lang="en-US" b="1">
                <a:solidFill>
                  <a:srgbClr val="C00000"/>
                </a:solidFill>
                <a:latin typeface="Palatino" pitchFamily="18" charset="0"/>
              </a:rPr>
              <a:t>*(</a:t>
            </a:r>
            <a:r>
              <a:rPr lang="en-US" b="1" i="1">
                <a:solidFill>
                  <a:srgbClr val="C00000"/>
                </a:solidFill>
                <a:latin typeface="Palatino" pitchFamily="18" charset="0"/>
              </a:rPr>
              <a:t>n</a:t>
            </a:r>
            <a:r>
              <a:rPr lang="en-US" b="1">
                <a:solidFill>
                  <a:srgbClr val="C00000"/>
                </a:solidFill>
                <a:latin typeface="Palatino" pitchFamily="18" charset="0"/>
              </a:rPr>
              <a:t>)</a:t>
            </a:r>
            <a:r>
              <a:rPr lang="en-US" sz="2000" b="1">
                <a:solidFill>
                  <a:srgbClr val="C00000"/>
                </a:solidFill>
                <a:latin typeface="Arial" charset="0"/>
              </a:rPr>
              <a:t> </a:t>
            </a:r>
            <a:r>
              <a:rPr lang="en-US" sz="2000" b="1">
                <a:latin typeface="Arial" charset="0"/>
              </a:rPr>
              <a:t>for all </a:t>
            </a:r>
            <a:r>
              <a:rPr lang="en-US" b="1" i="1">
                <a:latin typeface="Palatino" pitchFamily="18" charset="0"/>
              </a:rPr>
              <a:t>n</a:t>
            </a:r>
            <a:r>
              <a:rPr lang="en-US" b="1">
                <a:latin typeface="Palatino" pitchFamily="18" charset="0"/>
              </a:rPr>
              <a:t>,</a:t>
            </a:r>
          </a:p>
          <a:p>
            <a:pPr eaLnBrk="1" hangingPunct="1"/>
            <a:r>
              <a:rPr lang="en-US" b="1" i="1">
                <a:latin typeface="Palatino" pitchFamily="18" charset="0"/>
              </a:rPr>
              <a:t>h</a:t>
            </a:r>
            <a:r>
              <a:rPr lang="en-US" sz="2000" b="1">
                <a:latin typeface="Arial" charset="0"/>
              </a:rPr>
              <a:t> is admissible</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Find Path from S to G</a:t>
            </a:r>
          </a:p>
        </p:txBody>
      </p:sp>
      <p:pic>
        <p:nvPicPr>
          <p:cNvPr id="4" name="Content Placeholder 3"/>
          <p:cNvPicPr>
            <a:picLocks noGrp="1" noChangeAspect="1"/>
          </p:cNvPicPr>
          <p:nvPr>
            <p:ph idx="1"/>
          </p:nvPr>
        </p:nvPicPr>
        <p:blipFill>
          <a:blip r:embed="rId2"/>
          <a:srcRect l="-11599" r="-11599"/>
          <a:stretch>
            <a:fillRect/>
          </a:stretch>
        </p:blipFill>
        <p:spPr>
          <a:xfrm>
            <a:off x="0" y="1571445"/>
            <a:ext cx="9383110" cy="5134155"/>
          </a:xfrm>
        </p:spPr>
      </p:pic>
    </p:spTree>
    <p:extLst>
      <p:ext uri="{BB962C8B-B14F-4D97-AF65-F5344CB8AC3E}">
        <p14:creationId xmlns:p14="http://schemas.microsoft.com/office/powerpoint/2010/main" val="690582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 = ?</a:t>
            </a:r>
          </a:p>
        </p:txBody>
      </p:sp>
    </p:spTree>
    <p:extLst>
      <p:ext uri="{BB962C8B-B14F-4D97-AF65-F5344CB8AC3E}">
        <p14:creationId xmlns:p14="http://schemas.microsoft.com/office/powerpoint/2010/main" val="527240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a:t>Algorithm A* Search</a:t>
            </a:r>
          </a:p>
        </p:txBody>
      </p:sp>
      <p:sp>
        <p:nvSpPr>
          <p:cNvPr id="562179" name="Rectangle 3"/>
          <p:cNvSpPr>
            <a:spLocks noGrp="1" noChangeArrowheads="1"/>
          </p:cNvSpPr>
          <p:nvPr>
            <p:ph idx="1"/>
          </p:nvPr>
        </p:nvSpPr>
        <p:spPr/>
        <p:txBody>
          <a:bodyPr rtlCol="0">
            <a:normAutofit fontScale="85000" lnSpcReduction="10000"/>
          </a:bodyPr>
          <a:lstStyle/>
          <a:p>
            <a:pPr eaLnBrk="1" fontAlgn="auto" hangingPunct="1">
              <a:spcAft>
                <a:spcPts val="0"/>
              </a:spcAft>
              <a:defRPr/>
            </a:pPr>
            <a:r>
              <a:rPr lang="en-US" dirty="0">
                <a:solidFill>
                  <a:srgbClr val="FF5050"/>
                </a:solidFill>
              </a:rPr>
              <a:t>Use the same evaluation function used by Algorithm A, except add the constraint that for </a:t>
            </a:r>
            <a:r>
              <a:rPr lang="en-US" i="1" dirty="0">
                <a:solidFill>
                  <a:srgbClr val="FF5050"/>
                </a:solidFill>
              </a:rPr>
              <a:t>all</a:t>
            </a:r>
            <a:r>
              <a:rPr lang="en-US" dirty="0">
                <a:solidFill>
                  <a:srgbClr val="FF5050"/>
                </a:solidFill>
              </a:rPr>
              <a:t> nodes </a:t>
            </a:r>
            <a:r>
              <a:rPr lang="en-US" i="1" dirty="0">
                <a:solidFill>
                  <a:srgbClr val="FF5050"/>
                </a:solidFill>
                <a:latin typeface="Palatino" pitchFamily="18" charset="0"/>
              </a:rPr>
              <a:t>n</a:t>
            </a:r>
            <a:r>
              <a:rPr lang="en-US" i="1" dirty="0">
                <a:solidFill>
                  <a:srgbClr val="FF5050"/>
                </a:solidFill>
              </a:rPr>
              <a:t> </a:t>
            </a:r>
            <a:r>
              <a:rPr lang="en-US" dirty="0">
                <a:solidFill>
                  <a:srgbClr val="FF5050"/>
                </a:solidFill>
              </a:rPr>
              <a:t>in the search space, </a:t>
            </a:r>
            <a:r>
              <a:rPr lang="en-US" b="1" i="1" dirty="0">
                <a:solidFill>
                  <a:srgbClr val="C00000"/>
                </a:solidFill>
                <a:latin typeface="Palatino" pitchFamily="18" charset="0"/>
              </a:rPr>
              <a:t>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 ≤</a:t>
            </a:r>
            <a:r>
              <a:rPr lang="en-US" b="1" i="1" dirty="0">
                <a:solidFill>
                  <a:srgbClr val="C00000"/>
                </a:solidFill>
                <a:latin typeface="Palatino" pitchFamily="18" charset="0"/>
              </a:rPr>
              <a:t> 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i="1" dirty="0">
                <a:solidFill>
                  <a:srgbClr val="FF5050"/>
                </a:solidFill>
              </a:rPr>
              <a:t>, </a:t>
            </a:r>
            <a:r>
              <a:rPr lang="en-US" dirty="0">
                <a:solidFill>
                  <a:srgbClr val="FF5050"/>
                </a:solidFill>
              </a:rPr>
              <a:t>where </a:t>
            </a:r>
            <a:r>
              <a:rPr lang="en-US" i="1" dirty="0">
                <a:solidFill>
                  <a:srgbClr val="FF5050"/>
                </a:solidFill>
                <a:latin typeface="Palatino" pitchFamily="18" charset="0"/>
              </a:rPr>
              <a:t>h</a:t>
            </a:r>
            <a:r>
              <a:rPr lang="en-US" dirty="0">
                <a:solidFill>
                  <a:srgbClr val="FF5050"/>
                </a:solidFill>
                <a:latin typeface="Palatino" pitchFamily="18" charset="0"/>
              </a:rPr>
              <a:t>*(</a:t>
            </a:r>
            <a:r>
              <a:rPr lang="en-US" i="1" dirty="0">
                <a:solidFill>
                  <a:srgbClr val="FF5050"/>
                </a:solidFill>
                <a:latin typeface="Palatino" pitchFamily="18" charset="0"/>
              </a:rPr>
              <a:t>n</a:t>
            </a:r>
            <a:r>
              <a:rPr lang="en-US" dirty="0">
                <a:solidFill>
                  <a:srgbClr val="FF5050"/>
                </a:solidFill>
                <a:latin typeface="Palatino" pitchFamily="18" charset="0"/>
              </a:rPr>
              <a:t>)</a:t>
            </a:r>
            <a:r>
              <a:rPr lang="en-US" i="1" dirty="0">
                <a:solidFill>
                  <a:srgbClr val="FF5050"/>
                </a:solidFill>
              </a:rPr>
              <a:t> </a:t>
            </a:r>
            <a:r>
              <a:rPr lang="en-US" dirty="0">
                <a:solidFill>
                  <a:srgbClr val="FF5050"/>
                </a:solidFill>
              </a:rPr>
              <a:t>is the actual cost of the minimum-cost path from </a:t>
            </a:r>
            <a:r>
              <a:rPr lang="en-US" i="1" dirty="0">
                <a:solidFill>
                  <a:srgbClr val="FF5050"/>
                </a:solidFill>
                <a:latin typeface="Palatino" pitchFamily="18" charset="0"/>
              </a:rPr>
              <a:t>n</a:t>
            </a:r>
            <a:r>
              <a:rPr lang="en-US" i="1" dirty="0">
                <a:solidFill>
                  <a:srgbClr val="FF5050"/>
                </a:solidFill>
              </a:rPr>
              <a:t> </a:t>
            </a:r>
            <a:r>
              <a:rPr lang="en-US" dirty="0">
                <a:solidFill>
                  <a:srgbClr val="FF5050"/>
                </a:solidFill>
              </a:rPr>
              <a:t>to a goal</a:t>
            </a:r>
          </a:p>
          <a:p>
            <a:pPr eaLnBrk="1" fontAlgn="auto" hangingPunct="1">
              <a:spcAft>
                <a:spcPts val="0"/>
              </a:spcAft>
              <a:buFont typeface="Arial" pitchFamily="34" charset="0"/>
              <a:buChar char="•"/>
              <a:defRPr/>
            </a:pPr>
            <a:r>
              <a:rPr lang="en-US" dirty="0"/>
              <a:t>The cost to the nearest goal is </a:t>
            </a:r>
            <a:r>
              <a:rPr lang="en-US" b="1" dirty="0"/>
              <a:t>never </a:t>
            </a:r>
            <a:r>
              <a:rPr lang="en-US" b="1" i="1" dirty="0"/>
              <a:t>over-estimated</a:t>
            </a:r>
          </a:p>
          <a:p>
            <a:pPr eaLnBrk="1" fontAlgn="auto" hangingPunct="1">
              <a:spcAft>
                <a:spcPts val="0"/>
              </a:spcAft>
              <a:buFont typeface="Arial" pitchFamily="34" charset="0"/>
              <a:buChar char="•"/>
              <a:defRPr/>
            </a:pPr>
            <a:r>
              <a:rPr lang="en-US" dirty="0"/>
              <a:t>When </a:t>
            </a: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i="1" dirty="0">
                <a:latin typeface="Palatino" pitchFamily="18" charset="0"/>
              </a:rPr>
              <a:t> </a:t>
            </a:r>
            <a:r>
              <a:rPr lang="en-US" dirty="0">
                <a:latin typeface="Palatino" pitchFamily="18" charset="0"/>
              </a:rPr>
              <a:t>≤</a:t>
            </a:r>
            <a:r>
              <a:rPr lang="en-US" i="1" dirty="0">
                <a:latin typeface="Palatino" pitchFamily="18" charset="0"/>
              </a:rPr>
              <a:t> 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holds true for </a:t>
            </a:r>
            <a:r>
              <a:rPr lang="en-US" i="1" dirty="0"/>
              <a:t>all</a:t>
            </a:r>
            <a:r>
              <a:rPr lang="en-US" dirty="0"/>
              <a:t> </a:t>
            </a:r>
            <a:r>
              <a:rPr lang="en-US" i="1" dirty="0"/>
              <a:t>n</a:t>
            </a:r>
            <a:r>
              <a:rPr lang="en-US" dirty="0"/>
              <a:t>, </a:t>
            </a:r>
            <a:r>
              <a:rPr lang="en-US" i="1" dirty="0"/>
              <a:t>h</a:t>
            </a:r>
            <a:r>
              <a:rPr lang="en-US" dirty="0"/>
              <a:t> is called an</a:t>
            </a:r>
            <a:r>
              <a:rPr lang="en-US" dirty="0">
                <a:solidFill>
                  <a:schemeClr val="tx2"/>
                </a:solidFill>
              </a:rPr>
              <a:t> </a:t>
            </a:r>
            <a:r>
              <a:rPr lang="en-US" b="1" dirty="0">
                <a:solidFill>
                  <a:schemeClr val="tx2"/>
                </a:solidFill>
              </a:rPr>
              <a:t>admissible heuristic function</a:t>
            </a:r>
          </a:p>
          <a:p>
            <a:pPr eaLnBrk="1" fontAlgn="auto" hangingPunct="1">
              <a:spcAft>
                <a:spcPts val="0"/>
              </a:spcAft>
              <a:buFont typeface="Arial" pitchFamily="34" charset="0"/>
              <a:buChar char="•"/>
              <a:defRPr/>
            </a:pPr>
            <a:r>
              <a:rPr lang="en-US" b="1" dirty="0"/>
              <a:t>An admissible heuristic guarantees that a node on the optimal path cannot look so bad so that it is never considered</a:t>
            </a:r>
          </a:p>
        </p:txBody>
      </p:sp>
    </p:spTree>
    <p:extLst>
      <p:ext uri="{BB962C8B-B14F-4D97-AF65-F5344CB8AC3E}">
        <p14:creationId xmlns:p14="http://schemas.microsoft.com/office/powerpoint/2010/main" val="244826261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p:cNvSpPr>
            <a:spLocks noGrp="1" noChangeArrowheads="1"/>
          </p:cNvSpPr>
          <p:nvPr>
            <p:ph type="title"/>
          </p:nvPr>
        </p:nvSpPr>
        <p:spPr>
          <a:xfrm>
            <a:off x="685800" y="152400"/>
            <a:ext cx="7772400" cy="6096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a:t>Admissible Heuristic Functions, </a:t>
            </a:r>
            <a:r>
              <a:rPr lang="en-US" sz="4000" i="1"/>
              <a:t>h</a:t>
            </a:r>
          </a:p>
        </p:txBody>
      </p:sp>
      <p:sp>
        <p:nvSpPr>
          <p:cNvPr id="39939" name="Rectangle 2"/>
          <p:cNvSpPr>
            <a:spLocks noGrp="1" noChangeArrowheads="1"/>
          </p:cNvSpPr>
          <p:nvPr>
            <p:ph type="body" idx="1"/>
          </p:nvPr>
        </p:nvSpPr>
        <p:spPr>
          <a:xfrm>
            <a:off x="685800" y="838200"/>
            <a:ext cx="7772400" cy="55626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dirty="0"/>
              <a:t>8-Puzzle example</a:t>
            </a:r>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dirty="0"/>
              <a:t>Which of the following are </a:t>
            </a:r>
            <a:r>
              <a:rPr lang="en-US" sz="2800" i="1" dirty="0"/>
              <a:t>admissible</a:t>
            </a:r>
            <a:r>
              <a:rPr lang="en-US" sz="2800" dirty="0"/>
              <a:t> heuristics?</a:t>
            </a:r>
          </a:p>
        </p:txBody>
      </p:sp>
      <p:grpSp>
        <p:nvGrpSpPr>
          <p:cNvPr id="39940" name="Group 3"/>
          <p:cNvGrpSpPr>
            <a:grpSpLocks/>
          </p:cNvGrpSpPr>
          <p:nvPr/>
        </p:nvGrpSpPr>
        <p:grpSpPr bwMode="auto">
          <a:xfrm>
            <a:off x="2209800" y="1343025"/>
            <a:ext cx="1520825" cy="1549400"/>
            <a:chOff x="1392" y="846"/>
            <a:chExt cx="958" cy="976"/>
          </a:xfrm>
        </p:grpSpPr>
        <p:grpSp>
          <p:nvGrpSpPr>
            <p:cNvPr id="39978" name="Group 4"/>
            <p:cNvGrpSpPr>
              <a:grpSpLocks/>
            </p:cNvGrpSpPr>
            <p:nvPr/>
          </p:nvGrpSpPr>
          <p:grpSpPr bwMode="auto">
            <a:xfrm>
              <a:off x="2031" y="1497"/>
              <a:ext cx="317" cy="323"/>
              <a:chOff x="2031" y="1497"/>
              <a:chExt cx="317" cy="323"/>
            </a:xfrm>
          </p:grpSpPr>
          <p:sp>
            <p:nvSpPr>
              <p:cNvPr id="40009" name="AutoShape 5"/>
              <p:cNvSpPr>
                <a:spLocks noChangeArrowheads="1"/>
              </p:cNvSpPr>
              <p:nvPr/>
            </p:nvSpPr>
            <p:spPr bwMode="auto">
              <a:xfrm>
                <a:off x="2031"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10" name="Text Box 6"/>
              <p:cNvSpPr txBox="1">
                <a:spLocks noChangeArrowheads="1"/>
              </p:cNvSpPr>
              <p:nvPr/>
            </p:nvSpPr>
            <p:spPr bwMode="auto">
              <a:xfrm>
                <a:off x="2031"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8</a:t>
                </a:r>
              </a:p>
            </p:txBody>
          </p:sp>
        </p:grpSp>
        <p:grpSp>
          <p:nvGrpSpPr>
            <p:cNvPr id="39979" name="Group 7"/>
            <p:cNvGrpSpPr>
              <a:grpSpLocks/>
            </p:cNvGrpSpPr>
            <p:nvPr/>
          </p:nvGrpSpPr>
          <p:grpSpPr bwMode="auto">
            <a:xfrm>
              <a:off x="1711" y="1497"/>
              <a:ext cx="317" cy="323"/>
              <a:chOff x="1711" y="1497"/>
              <a:chExt cx="317" cy="323"/>
            </a:xfrm>
          </p:grpSpPr>
          <p:sp>
            <p:nvSpPr>
              <p:cNvPr id="40007" name="AutoShape 8"/>
              <p:cNvSpPr>
                <a:spLocks noChangeArrowheads="1"/>
              </p:cNvSpPr>
              <p:nvPr/>
            </p:nvSpPr>
            <p:spPr bwMode="auto">
              <a:xfrm>
                <a:off x="1711"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08" name="Text Box 9"/>
              <p:cNvSpPr txBox="1">
                <a:spLocks noChangeArrowheads="1"/>
              </p:cNvSpPr>
              <p:nvPr/>
            </p:nvSpPr>
            <p:spPr bwMode="auto">
              <a:xfrm>
                <a:off x="1711"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4</a:t>
                </a:r>
              </a:p>
            </p:txBody>
          </p:sp>
        </p:grpSp>
        <p:grpSp>
          <p:nvGrpSpPr>
            <p:cNvPr id="39980" name="Group 10"/>
            <p:cNvGrpSpPr>
              <a:grpSpLocks/>
            </p:cNvGrpSpPr>
            <p:nvPr/>
          </p:nvGrpSpPr>
          <p:grpSpPr bwMode="auto">
            <a:xfrm>
              <a:off x="1392" y="1497"/>
              <a:ext cx="317" cy="323"/>
              <a:chOff x="1392" y="1497"/>
              <a:chExt cx="317" cy="323"/>
            </a:xfrm>
          </p:grpSpPr>
          <p:sp>
            <p:nvSpPr>
              <p:cNvPr id="40005" name="AutoShape 11"/>
              <p:cNvSpPr>
                <a:spLocks noChangeArrowheads="1"/>
              </p:cNvSpPr>
              <p:nvPr/>
            </p:nvSpPr>
            <p:spPr bwMode="auto">
              <a:xfrm>
                <a:off x="1392"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06" name="Text Box 12"/>
              <p:cNvSpPr txBox="1">
                <a:spLocks noChangeArrowheads="1"/>
              </p:cNvSpPr>
              <p:nvPr/>
            </p:nvSpPr>
            <p:spPr bwMode="auto">
              <a:xfrm>
                <a:off x="1392"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7</a:t>
                </a:r>
              </a:p>
            </p:txBody>
          </p:sp>
        </p:grpSp>
        <p:grpSp>
          <p:nvGrpSpPr>
            <p:cNvPr id="39981" name="Group 13"/>
            <p:cNvGrpSpPr>
              <a:grpSpLocks/>
            </p:cNvGrpSpPr>
            <p:nvPr/>
          </p:nvGrpSpPr>
          <p:grpSpPr bwMode="auto">
            <a:xfrm>
              <a:off x="2031" y="1171"/>
              <a:ext cx="317" cy="323"/>
              <a:chOff x="2031" y="1171"/>
              <a:chExt cx="317" cy="323"/>
            </a:xfrm>
          </p:grpSpPr>
          <p:sp>
            <p:nvSpPr>
              <p:cNvPr id="40003" name="AutoShape 14"/>
              <p:cNvSpPr>
                <a:spLocks noChangeArrowheads="1"/>
              </p:cNvSpPr>
              <p:nvPr/>
            </p:nvSpPr>
            <p:spPr bwMode="auto">
              <a:xfrm>
                <a:off x="2031"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04" name="Text Box 15"/>
              <p:cNvSpPr txBox="1">
                <a:spLocks noChangeArrowheads="1"/>
              </p:cNvSpPr>
              <p:nvPr/>
            </p:nvSpPr>
            <p:spPr bwMode="auto">
              <a:xfrm>
                <a:off x="2031"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3</a:t>
                </a:r>
              </a:p>
            </p:txBody>
          </p:sp>
        </p:grpSp>
        <p:grpSp>
          <p:nvGrpSpPr>
            <p:cNvPr id="39982" name="Group 16"/>
            <p:cNvGrpSpPr>
              <a:grpSpLocks/>
            </p:cNvGrpSpPr>
            <p:nvPr/>
          </p:nvGrpSpPr>
          <p:grpSpPr bwMode="auto">
            <a:xfrm>
              <a:off x="1711" y="1171"/>
              <a:ext cx="317" cy="323"/>
              <a:chOff x="1711" y="1171"/>
              <a:chExt cx="317" cy="323"/>
            </a:xfrm>
          </p:grpSpPr>
          <p:sp>
            <p:nvSpPr>
              <p:cNvPr id="40001" name="AutoShape 17"/>
              <p:cNvSpPr>
                <a:spLocks noChangeArrowheads="1"/>
              </p:cNvSpPr>
              <p:nvPr/>
            </p:nvSpPr>
            <p:spPr bwMode="auto">
              <a:xfrm>
                <a:off x="1711"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02" name="Text Box 18"/>
              <p:cNvSpPr txBox="1">
                <a:spLocks noChangeArrowheads="1"/>
              </p:cNvSpPr>
              <p:nvPr/>
            </p:nvSpPr>
            <p:spPr bwMode="auto">
              <a:xfrm>
                <a:off x="1711"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6</a:t>
                </a:r>
              </a:p>
            </p:txBody>
          </p:sp>
        </p:grpSp>
        <p:grpSp>
          <p:nvGrpSpPr>
            <p:cNvPr id="39983" name="Group 19"/>
            <p:cNvGrpSpPr>
              <a:grpSpLocks/>
            </p:cNvGrpSpPr>
            <p:nvPr/>
          </p:nvGrpSpPr>
          <p:grpSpPr bwMode="auto">
            <a:xfrm>
              <a:off x="1392" y="1171"/>
              <a:ext cx="317" cy="323"/>
              <a:chOff x="1392" y="1171"/>
              <a:chExt cx="317" cy="323"/>
            </a:xfrm>
          </p:grpSpPr>
          <p:sp>
            <p:nvSpPr>
              <p:cNvPr id="39999" name="AutoShape 20"/>
              <p:cNvSpPr>
                <a:spLocks noChangeArrowheads="1"/>
              </p:cNvSpPr>
              <p:nvPr/>
            </p:nvSpPr>
            <p:spPr bwMode="auto">
              <a:xfrm>
                <a:off x="1392"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000" name="Text Box 21"/>
              <p:cNvSpPr txBox="1">
                <a:spLocks noChangeArrowheads="1"/>
              </p:cNvSpPr>
              <p:nvPr/>
            </p:nvSpPr>
            <p:spPr bwMode="auto">
              <a:xfrm>
                <a:off x="1392"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2</a:t>
                </a:r>
              </a:p>
            </p:txBody>
          </p:sp>
        </p:grpSp>
        <p:grpSp>
          <p:nvGrpSpPr>
            <p:cNvPr id="39984" name="Group 22"/>
            <p:cNvGrpSpPr>
              <a:grpSpLocks/>
            </p:cNvGrpSpPr>
            <p:nvPr/>
          </p:nvGrpSpPr>
          <p:grpSpPr bwMode="auto">
            <a:xfrm>
              <a:off x="2031" y="846"/>
              <a:ext cx="317" cy="323"/>
              <a:chOff x="2031" y="846"/>
              <a:chExt cx="317" cy="323"/>
            </a:xfrm>
          </p:grpSpPr>
          <p:sp>
            <p:nvSpPr>
              <p:cNvPr id="39997" name="AutoShape 23"/>
              <p:cNvSpPr>
                <a:spLocks noChangeArrowheads="1"/>
              </p:cNvSpPr>
              <p:nvPr/>
            </p:nvSpPr>
            <p:spPr bwMode="auto">
              <a:xfrm>
                <a:off x="2031"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98" name="Text Box 24"/>
              <p:cNvSpPr txBox="1">
                <a:spLocks noChangeArrowheads="1"/>
              </p:cNvSpPr>
              <p:nvPr/>
            </p:nvSpPr>
            <p:spPr bwMode="auto">
              <a:xfrm>
                <a:off x="2031"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5</a:t>
                </a:r>
              </a:p>
            </p:txBody>
          </p:sp>
        </p:grpSp>
        <p:sp>
          <p:nvSpPr>
            <p:cNvPr id="39985" name="AutoShape 25"/>
            <p:cNvSpPr>
              <a:spLocks noChangeArrowheads="1"/>
            </p:cNvSpPr>
            <p:nvPr/>
          </p:nvSpPr>
          <p:spPr bwMode="auto">
            <a:xfrm>
              <a:off x="1711" y="846"/>
              <a:ext cx="320" cy="325"/>
            </a:xfrm>
            <a:prstGeom prst="roundRect">
              <a:avLst>
                <a:gd name="adj" fmla="val 310"/>
              </a:avLst>
            </a:pr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9986" name="Group 26"/>
            <p:cNvGrpSpPr>
              <a:grpSpLocks/>
            </p:cNvGrpSpPr>
            <p:nvPr/>
          </p:nvGrpSpPr>
          <p:grpSpPr bwMode="auto">
            <a:xfrm>
              <a:off x="1392" y="846"/>
              <a:ext cx="317" cy="323"/>
              <a:chOff x="1392" y="846"/>
              <a:chExt cx="317" cy="323"/>
            </a:xfrm>
          </p:grpSpPr>
          <p:sp>
            <p:nvSpPr>
              <p:cNvPr id="39995" name="AutoShape 27"/>
              <p:cNvSpPr>
                <a:spLocks noChangeArrowheads="1"/>
              </p:cNvSpPr>
              <p:nvPr/>
            </p:nvSpPr>
            <p:spPr bwMode="auto">
              <a:xfrm>
                <a:off x="1392"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96" name="Text Box 28"/>
              <p:cNvSpPr txBox="1">
                <a:spLocks noChangeArrowheads="1"/>
              </p:cNvSpPr>
              <p:nvPr/>
            </p:nvSpPr>
            <p:spPr bwMode="auto">
              <a:xfrm>
                <a:off x="1392"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1</a:t>
                </a:r>
              </a:p>
            </p:txBody>
          </p:sp>
        </p:grpSp>
        <p:sp>
          <p:nvSpPr>
            <p:cNvPr id="39987" name="Line 29"/>
            <p:cNvSpPr>
              <a:spLocks noChangeShapeType="1"/>
            </p:cNvSpPr>
            <p:nvPr/>
          </p:nvSpPr>
          <p:spPr bwMode="auto">
            <a:xfrm>
              <a:off x="1392" y="846"/>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88" name="Line 30"/>
            <p:cNvSpPr>
              <a:spLocks noChangeShapeType="1"/>
            </p:cNvSpPr>
            <p:nvPr/>
          </p:nvSpPr>
          <p:spPr bwMode="auto">
            <a:xfrm>
              <a:off x="1392" y="1171"/>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89" name="Line 31"/>
            <p:cNvSpPr>
              <a:spLocks noChangeShapeType="1"/>
            </p:cNvSpPr>
            <p:nvPr/>
          </p:nvSpPr>
          <p:spPr bwMode="auto">
            <a:xfrm>
              <a:off x="1392" y="1497"/>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90" name="Line 32"/>
            <p:cNvSpPr>
              <a:spLocks noChangeShapeType="1"/>
            </p:cNvSpPr>
            <p:nvPr/>
          </p:nvSpPr>
          <p:spPr bwMode="auto">
            <a:xfrm>
              <a:off x="1392" y="1822"/>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91" name="Line 33"/>
            <p:cNvSpPr>
              <a:spLocks noChangeShapeType="1"/>
            </p:cNvSpPr>
            <p:nvPr/>
          </p:nvSpPr>
          <p:spPr bwMode="auto">
            <a:xfrm>
              <a:off x="1392"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92" name="Line 34"/>
            <p:cNvSpPr>
              <a:spLocks noChangeShapeType="1"/>
            </p:cNvSpPr>
            <p:nvPr/>
          </p:nvSpPr>
          <p:spPr bwMode="auto">
            <a:xfrm>
              <a:off x="1711"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93" name="Line 35"/>
            <p:cNvSpPr>
              <a:spLocks noChangeShapeType="1"/>
            </p:cNvSpPr>
            <p:nvPr/>
          </p:nvSpPr>
          <p:spPr bwMode="auto">
            <a:xfrm>
              <a:off x="2031"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94" name="Line 36"/>
            <p:cNvSpPr>
              <a:spLocks noChangeShapeType="1"/>
            </p:cNvSpPr>
            <p:nvPr/>
          </p:nvSpPr>
          <p:spPr bwMode="auto">
            <a:xfrm>
              <a:off x="2350"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39941" name="Group 37"/>
          <p:cNvGrpSpPr>
            <a:grpSpLocks/>
          </p:cNvGrpSpPr>
          <p:nvPr/>
        </p:nvGrpSpPr>
        <p:grpSpPr bwMode="auto">
          <a:xfrm>
            <a:off x="6477000" y="1343025"/>
            <a:ext cx="1520825" cy="1549400"/>
            <a:chOff x="4080" y="846"/>
            <a:chExt cx="958" cy="976"/>
          </a:xfrm>
        </p:grpSpPr>
        <p:sp>
          <p:nvSpPr>
            <p:cNvPr id="39945" name="AutoShape 38"/>
            <p:cNvSpPr>
              <a:spLocks noChangeArrowheads="1"/>
            </p:cNvSpPr>
            <p:nvPr/>
          </p:nvSpPr>
          <p:spPr bwMode="auto">
            <a:xfrm>
              <a:off x="4703" y="1497"/>
              <a:ext cx="335" cy="325"/>
            </a:xfrm>
            <a:prstGeom prst="roundRect">
              <a:avLst>
                <a:gd name="adj" fmla="val 306"/>
              </a:avLst>
            </a:pr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39946" name="Group 39"/>
            <p:cNvGrpSpPr>
              <a:grpSpLocks/>
            </p:cNvGrpSpPr>
            <p:nvPr/>
          </p:nvGrpSpPr>
          <p:grpSpPr bwMode="auto">
            <a:xfrm>
              <a:off x="4399" y="1497"/>
              <a:ext cx="301" cy="323"/>
              <a:chOff x="4399" y="1497"/>
              <a:chExt cx="301" cy="323"/>
            </a:xfrm>
          </p:grpSpPr>
          <p:sp>
            <p:nvSpPr>
              <p:cNvPr id="39976" name="AutoShape 40"/>
              <p:cNvSpPr>
                <a:spLocks noChangeArrowheads="1"/>
              </p:cNvSpPr>
              <p:nvPr/>
            </p:nvSpPr>
            <p:spPr bwMode="auto">
              <a:xfrm>
                <a:off x="4399" y="1497"/>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77" name="Text Box 41"/>
              <p:cNvSpPr txBox="1">
                <a:spLocks noChangeArrowheads="1"/>
              </p:cNvSpPr>
              <p:nvPr/>
            </p:nvSpPr>
            <p:spPr bwMode="auto">
              <a:xfrm>
                <a:off x="4399" y="1497"/>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8</a:t>
                </a:r>
              </a:p>
            </p:txBody>
          </p:sp>
        </p:grpSp>
        <p:grpSp>
          <p:nvGrpSpPr>
            <p:cNvPr id="39947" name="Group 42"/>
            <p:cNvGrpSpPr>
              <a:grpSpLocks/>
            </p:cNvGrpSpPr>
            <p:nvPr/>
          </p:nvGrpSpPr>
          <p:grpSpPr bwMode="auto">
            <a:xfrm>
              <a:off x="4080" y="1497"/>
              <a:ext cx="317" cy="323"/>
              <a:chOff x="4080" y="1497"/>
              <a:chExt cx="317" cy="323"/>
            </a:xfrm>
          </p:grpSpPr>
          <p:sp>
            <p:nvSpPr>
              <p:cNvPr id="39974" name="AutoShape 43"/>
              <p:cNvSpPr>
                <a:spLocks noChangeArrowheads="1"/>
              </p:cNvSpPr>
              <p:nvPr/>
            </p:nvSpPr>
            <p:spPr bwMode="auto">
              <a:xfrm>
                <a:off x="4080"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75" name="Text Box 44"/>
              <p:cNvSpPr txBox="1">
                <a:spLocks noChangeArrowheads="1"/>
              </p:cNvSpPr>
              <p:nvPr/>
            </p:nvSpPr>
            <p:spPr bwMode="auto">
              <a:xfrm>
                <a:off x="4080"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7</a:t>
                </a:r>
              </a:p>
            </p:txBody>
          </p:sp>
        </p:grpSp>
        <p:grpSp>
          <p:nvGrpSpPr>
            <p:cNvPr id="39948" name="Group 45"/>
            <p:cNvGrpSpPr>
              <a:grpSpLocks/>
            </p:cNvGrpSpPr>
            <p:nvPr/>
          </p:nvGrpSpPr>
          <p:grpSpPr bwMode="auto">
            <a:xfrm>
              <a:off x="4703" y="1171"/>
              <a:ext cx="333" cy="323"/>
              <a:chOff x="4703" y="1171"/>
              <a:chExt cx="333" cy="323"/>
            </a:xfrm>
          </p:grpSpPr>
          <p:sp>
            <p:nvSpPr>
              <p:cNvPr id="39972" name="AutoShape 46"/>
              <p:cNvSpPr>
                <a:spLocks noChangeArrowheads="1"/>
              </p:cNvSpPr>
              <p:nvPr/>
            </p:nvSpPr>
            <p:spPr bwMode="auto">
              <a:xfrm>
                <a:off x="4703" y="1171"/>
                <a:ext cx="334" cy="324"/>
              </a:xfrm>
              <a:prstGeom prst="roundRect">
                <a:avLst>
                  <a:gd name="adj" fmla="val 30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73" name="Text Box 47"/>
              <p:cNvSpPr txBox="1">
                <a:spLocks noChangeArrowheads="1"/>
              </p:cNvSpPr>
              <p:nvPr/>
            </p:nvSpPr>
            <p:spPr bwMode="auto">
              <a:xfrm>
                <a:off x="4703" y="1171"/>
                <a:ext cx="334"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6</a:t>
                </a:r>
              </a:p>
            </p:txBody>
          </p:sp>
        </p:grpSp>
        <p:grpSp>
          <p:nvGrpSpPr>
            <p:cNvPr id="39949" name="Group 48"/>
            <p:cNvGrpSpPr>
              <a:grpSpLocks/>
            </p:cNvGrpSpPr>
            <p:nvPr/>
          </p:nvGrpSpPr>
          <p:grpSpPr bwMode="auto">
            <a:xfrm>
              <a:off x="4399" y="1171"/>
              <a:ext cx="301" cy="323"/>
              <a:chOff x="4399" y="1171"/>
              <a:chExt cx="301" cy="323"/>
            </a:xfrm>
          </p:grpSpPr>
          <p:sp>
            <p:nvSpPr>
              <p:cNvPr id="39970" name="AutoShape 49"/>
              <p:cNvSpPr>
                <a:spLocks noChangeArrowheads="1"/>
              </p:cNvSpPr>
              <p:nvPr/>
            </p:nvSpPr>
            <p:spPr bwMode="auto">
              <a:xfrm>
                <a:off x="4399" y="1171"/>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71" name="Text Box 50"/>
              <p:cNvSpPr txBox="1">
                <a:spLocks noChangeArrowheads="1"/>
              </p:cNvSpPr>
              <p:nvPr/>
            </p:nvSpPr>
            <p:spPr bwMode="auto">
              <a:xfrm>
                <a:off x="4399" y="1171"/>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5</a:t>
                </a:r>
              </a:p>
            </p:txBody>
          </p:sp>
        </p:grpSp>
        <p:grpSp>
          <p:nvGrpSpPr>
            <p:cNvPr id="39950" name="Group 51"/>
            <p:cNvGrpSpPr>
              <a:grpSpLocks/>
            </p:cNvGrpSpPr>
            <p:nvPr/>
          </p:nvGrpSpPr>
          <p:grpSpPr bwMode="auto">
            <a:xfrm>
              <a:off x="4080" y="1171"/>
              <a:ext cx="317" cy="323"/>
              <a:chOff x="4080" y="1171"/>
              <a:chExt cx="317" cy="323"/>
            </a:xfrm>
          </p:grpSpPr>
          <p:sp>
            <p:nvSpPr>
              <p:cNvPr id="39968" name="AutoShape 52"/>
              <p:cNvSpPr>
                <a:spLocks noChangeArrowheads="1"/>
              </p:cNvSpPr>
              <p:nvPr/>
            </p:nvSpPr>
            <p:spPr bwMode="auto">
              <a:xfrm>
                <a:off x="4080"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69" name="Text Box 53"/>
              <p:cNvSpPr txBox="1">
                <a:spLocks noChangeArrowheads="1"/>
              </p:cNvSpPr>
              <p:nvPr/>
            </p:nvSpPr>
            <p:spPr bwMode="auto">
              <a:xfrm>
                <a:off x="4080"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4</a:t>
                </a:r>
              </a:p>
            </p:txBody>
          </p:sp>
        </p:grpSp>
        <p:grpSp>
          <p:nvGrpSpPr>
            <p:cNvPr id="39951" name="Group 54"/>
            <p:cNvGrpSpPr>
              <a:grpSpLocks/>
            </p:cNvGrpSpPr>
            <p:nvPr/>
          </p:nvGrpSpPr>
          <p:grpSpPr bwMode="auto">
            <a:xfrm>
              <a:off x="4703" y="846"/>
              <a:ext cx="333" cy="323"/>
              <a:chOff x="4703" y="846"/>
              <a:chExt cx="333" cy="323"/>
            </a:xfrm>
          </p:grpSpPr>
          <p:sp>
            <p:nvSpPr>
              <p:cNvPr id="39966" name="AutoShape 55"/>
              <p:cNvSpPr>
                <a:spLocks noChangeArrowheads="1"/>
              </p:cNvSpPr>
              <p:nvPr/>
            </p:nvSpPr>
            <p:spPr bwMode="auto">
              <a:xfrm>
                <a:off x="4703" y="846"/>
                <a:ext cx="334" cy="324"/>
              </a:xfrm>
              <a:prstGeom prst="roundRect">
                <a:avLst>
                  <a:gd name="adj" fmla="val 30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67" name="Text Box 56"/>
              <p:cNvSpPr txBox="1">
                <a:spLocks noChangeArrowheads="1"/>
              </p:cNvSpPr>
              <p:nvPr/>
            </p:nvSpPr>
            <p:spPr bwMode="auto">
              <a:xfrm>
                <a:off x="4703" y="846"/>
                <a:ext cx="334"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3</a:t>
                </a:r>
              </a:p>
            </p:txBody>
          </p:sp>
        </p:grpSp>
        <p:grpSp>
          <p:nvGrpSpPr>
            <p:cNvPr id="39952" name="Group 57"/>
            <p:cNvGrpSpPr>
              <a:grpSpLocks/>
            </p:cNvGrpSpPr>
            <p:nvPr/>
          </p:nvGrpSpPr>
          <p:grpSpPr bwMode="auto">
            <a:xfrm>
              <a:off x="4399" y="846"/>
              <a:ext cx="301" cy="323"/>
              <a:chOff x="4399" y="846"/>
              <a:chExt cx="301" cy="323"/>
            </a:xfrm>
          </p:grpSpPr>
          <p:sp>
            <p:nvSpPr>
              <p:cNvPr id="39964" name="AutoShape 58"/>
              <p:cNvSpPr>
                <a:spLocks noChangeArrowheads="1"/>
              </p:cNvSpPr>
              <p:nvPr/>
            </p:nvSpPr>
            <p:spPr bwMode="auto">
              <a:xfrm>
                <a:off x="4399" y="846"/>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65" name="Text Box 59"/>
              <p:cNvSpPr txBox="1">
                <a:spLocks noChangeArrowheads="1"/>
              </p:cNvSpPr>
              <p:nvPr/>
            </p:nvSpPr>
            <p:spPr bwMode="auto">
              <a:xfrm>
                <a:off x="4399" y="846"/>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2</a:t>
                </a:r>
              </a:p>
            </p:txBody>
          </p:sp>
        </p:grpSp>
        <p:grpSp>
          <p:nvGrpSpPr>
            <p:cNvPr id="39953" name="Group 60"/>
            <p:cNvGrpSpPr>
              <a:grpSpLocks/>
            </p:cNvGrpSpPr>
            <p:nvPr/>
          </p:nvGrpSpPr>
          <p:grpSpPr bwMode="auto">
            <a:xfrm>
              <a:off x="4080" y="846"/>
              <a:ext cx="317" cy="323"/>
              <a:chOff x="4080" y="846"/>
              <a:chExt cx="317" cy="323"/>
            </a:xfrm>
          </p:grpSpPr>
          <p:sp>
            <p:nvSpPr>
              <p:cNvPr id="39962" name="AutoShape 61"/>
              <p:cNvSpPr>
                <a:spLocks noChangeArrowheads="1"/>
              </p:cNvSpPr>
              <p:nvPr/>
            </p:nvSpPr>
            <p:spPr bwMode="auto">
              <a:xfrm>
                <a:off x="4080"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963" name="Text Box 62"/>
              <p:cNvSpPr txBox="1">
                <a:spLocks noChangeArrowheads="1"/>
              </p:cNvSpPr>
              <p:nvPr/>
            </p:nvSpPr>
            <p:spPr bwMode="auto">
              <a:xfrm>
                <a:off x="4080"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1</a:t>
                </a:r>
              </a:p>
            </p:txBody>
          </p:sp>
        </p:grpSp>
        <p:sp>
          <p:nvSpPr>
            <p:cNvPr id="39954" name="Line 63"/>
            <p:cNvSpPr>
              <a:spLocks noChangeShapeType="1"/>
            </p:cNvSpPr>
            <p:nvPr/>
          </p:nvSpPr>
          <p:spPr bwMode="auto">
            <a:xfrm>
              <a:off x="4080" y="846"/>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55" name="Line 64"/>
            <p:cNvSpPr>
              <a:spLocks noChangeShapeType="1"/>
            </p:cNvSpPr>
            <p:nvPr/>
          </p:nvSpPr>
          <p:spPr bwMode="auto">
            <a:xfrm>
              <a:off x="4080" y="1171"/>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56" name="Line 65"/>
            <p:cNvSpPr>
              <a:spLocks noChangeShapeType="1"/>
            </p:cNvSpPr>
            <p:nvPr/>
          </p:nvSpPr>
          <p:spPr bwMode="auto">
            <a:xfrm>
              <a:off x="4080" y="1497"/>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57" name="Line 66"/>
            <p:cNvSpPr>
              <a:spLocks noChangeShapeType="1"/>
            </p:cNvSpPr>
            <p:nvPr/>
          </p:nvSpPr>
          <p:spPr bwMode="auto">
            <a:xfrm>
              <a:off x="4080" y="1822"/>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58" name="Line 67"/>
            <p:cNvSpPr>
              <a:spLocks noChangeShapeType="1"/>
            </p:cNvSpPr>
            <p:nvPr/>
          </p:nvSpPr>
          <p:spPr bwMode="auto">
            <a:xfrm>
              <a:off x="4080"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59" name="Line 68"/>
            <p:cNvSpPr>
              <a:spLocks noChangeShapeType="1"/>
            </p:cNvSpPr>
            <p:nvPr/>
          </p:nvSpPr>
          <p:spPr bwMode="auto">
            <a:xfrm>
              <a:off x="4399"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60" name="Line 69"/>
            <p:cNvSpPr>
              <a:spLocks noChangeShapeType="1"/>
            </p:cNvSpPr>
            <p:nvPr/>
          </p:nvSpPr>
          <p:spPr bwMode="auto">
            <a:xfrm>
              <a:off x="4703"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39961" name="Line 70"/>
            <p:cNvSpPr>
              <a:spLocks noChangeShapeType="1"/>
            </p:cNvSpPr>
            <p:nvPr/>
          </p:nvSpPr>
          <p:spPr bwMode="auto">
            <a:xfrm>
              <a:off x="5038"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grpSp>
      <p:sp>
        <p:nvSpPr>
          <p:cNvPr id="39942" name="Text Box 71"/>
          <p:cNvSpPr txBox="1">
            <a:spLocks noChangeArrowheads="1"/>
          </p:cNvSpPr>
          <p:nvPr/>
        </p:nvSpPr>
        <p:spPr bwMode="auto">
          <a:xfrm>
            <a:off x="1066800" y="1495425"/>
            <a:ext cx="12192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1250"/>
              </a:spcBef>
              <a:buFont typeface="Arial" charset="0"/>
              <a:buNone/>
            </a:pPr>
            <a:r>
              <a:rPr lang="en-US" sz="2000">
                <a:solidFill>
                  <a:srgbClr val="000000"/>
                </a:solidFill>
                <a:latin typeface="Arial" charset="0"/>
                <a:cs typeface="Arial" charset="0"/>
              </a:rPr>
              <a:t>Example State</a:t>
            </a:r>
          </a:p>
        </p:txBody>
      </p:sp>
      <p:sp>
        <p:nvSpPr>
          <p:cNvPr id="39943" name="Text Box 72"/>
          <p:cNvSpPr txBox="1">
            <a:spLocks noChangeArrowheads="1"/>
          </p:cNvSpPr>
          <p:nvPr/>
        </p:nvSpPr>
        <p:spPr bwMode="auto">
          <a:xfrm>
            <a:off x="5638800" y="1419225"/>
            <a:ext cx="11430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1250"/>
              </a:spcBef>
              <a:buFont typeface="Arial" charset="0"/>
              <a:buNone/>
            </a:pPr>
            <a:r>
              <a:rPr lang="en-US" sz="2000">
                <a:solidFill>
                  <a:srgbClr val="000000"/>
                </a:solidFill>
                <a:latin typeface="Arial" charset="0"/>
                <a:cs typeface="Arial" charset="0"/>
              </a:rPr>
              <a:t>Goal State</a:t>
            </a:r>
          </a:p>
        </p:txBody>
      </p:sp>
      <p:sp>
        <p:nvSpPr>
          <p:cNvPr id="39944" name="Text Box 73"/>
          <p:cNvSpPr txBox="1">
            <a:spLocks noChangeArrowheads="1"/>
          </p:cNvSpPr>
          <p:nvPr/>
        </p:nvSpPr>
        <p:spPr bwMode="auto">
          <a:xfrm>
            <a:off x="1447800" y="3886200"/>
            <a:ext cx="6553200" cy="189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pPr>
            <a:r>
              <a:rPr lang="en-US" dirty="0">
                <a:solidFill>
                  <a:srgbClr val="000000"/>
                </a:solidFill>
                <a:latin typeface="Arial" charset="0"/>
              </a:rPr>
              <a:t> </a:t>
            </a:r>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number of tiles in wrong position</a:t>
            </a:r>
          </a:p>
          <a:p>
            <a:pPr eaLnBrk="1" hangingPunct="1"/>
            <a:r>
              <a:rPr lang="en-US" dirty="0">
                <a:solidFill>
                  <a:srgbClr val="000000"/>
                </a:solidFill>
                <a:latin typeface="Arial" charset="0"/>
              </a:rPr>
              <a:t> </a:t>
            </a:r>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0</a:t>
            </a:r>
          </a:p>
          <a:p>
            <a:pPr eaLnBrk="1" hangingPunct="1"/>
            <a:r>
              <a:rPr lang="en-US" dirty="0">
                <a:solidFill>
                  <a:srgbClr val="000000"/>
                </a:solidFill>
                <a:latin typeface="Arial" charset="0"/>
              </a:rPr>
              <a:t> </a:t>
            </a:r>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1</a:t>
            </a:r>
          </a:p>
          <a:p>
            <a:pPr eaLnBrk="1" hangingPunct="1"/>
            <a:r>
              <a:rPr lang="en-US" dirty="0">
                <a:solidFill>
                  <a:srgbClr val="000000"/>
                </a:solidFill>
                <a:latin typeface="Arial" charset="0"/>
              </a:rPr>
              <a:t> </a:t>
            </a:r>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sum of “Manhattan distance” between each tile and its goal location</a:t>
            </a:r>
          </a:p>
        </p:txBody>
      </p:sp>
      <p:sp>
        <p:nvSpPr>
          <p:cNvPr id="2" name="TextBox 1"/>
          <p:cNvSpPr txBox="1"/>
          <p:nvPr/>
        </p:nvSpPr>
        <p:spPr>
          <a:xfrm>
            <a:off x="685800" y="6172200"/>
            <a:ext cx="5200463" cy="461665"/>
          </a:xfrm>
          <a:prstGeom prst="rect">
            <a:avLst/>
          </a:prstGeom>
          <a:noFill/>
        </p:spPr>
        <p:txBody>
          <a:bodyPr wrap="none" rtlCol="0">
            <a:spAutoFit/>
          </a:bodyPr>
          <a:lstStyle/>
          <a:p>
            <a:r>
              <a:rPr lang="en-US" dirty="0">
                <a:latin typeface="Arial" pitchFamily="34" charset="0"/>
                <a:cs typeface="Arial" pitchFamily="34" charset="0"/>
              </a:rPr>
              <a:t>Note:  Manhattan distance = L</a:t>
            </a:r>
            <a:r>
              <a:rPr lang="en-US" baseline="-25000" dirty="0">
                <a:latin typeface="Arial" pitchFamily="34" charset="0"/>
                <a:cs typeface="Arial" pitchFamily="34" charset="0"/>
              </a:rPr>
              <a:t>1</a:t>
            </a:r>
            <a:r>
              <a:rPr lang="en-US" dirty="0">
                <a:latin typeface="Arial" pitchFamily="34" charset="0"/>
                <a:cs typeface="Arial" pitchFamily="34" charset="0"/>
              </a:rPr>
              <a:t> norm</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
          <p:cNvGrpSpPr>
            <a:grpSpLocks/>
          </p:cNvGrpSpPr>
          <p:nvPr/>
        </p:nvGrpSpPr>
        <p:grpSpPr bwMode="auto">
          <a:xfrm>
            <a:off x="685800" y="122238"/>
            <a:ext cx="7770813" cy="666750"/>
            <a:chOff x="432" y="77"/>
            <a:chExt cx="4895" cy="420"/>
          </a:xfrm>
        </p:grpSpPr>
        <p:sp>
          <p:nvSpPr>
            <p:cNvPr id="41037" name="AutoShape 2"/>
            <p:cNvSpPr>
              <a:spLocks noChangeArrowheads="1"/>
            </p:cNvSpPr>
            <p:nvPr/>
          </p:nvSpPr>
          <p:spPr bwMode="auto">
            <a:xfrm>
              <a:off x="432" y="96"/>
              <a:ext cx="4895" cy="383"/>
            </a:xfrm>
            <a:prstGeom prst="roundRect">
              <a:avLst>
                <a:gd name="adj" fmla="val 25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2366" name="Text Box 3"/>
            <p:cNvSpPr txBox="1">
              <a:spLocks noChangeArrowheads="1"/>
            </p:cNvSpPr>
            <p:nvPr/>
          </p:nvSpPr>
          <p:spPr bwMode="auto">
            <a:xfrm>
              <a:off x="432" y="77"/>
              <a:ext cx="4895" cy="420"/>
            </a:xfrm>
            <a:prstGeom prst="rect">
              <a:avLst/>
            </a:prstGeom>
            <a:noFill/>
            <a:ln w="9525">
              <a:noFill/>
              <a:round/>
              <a:headEnd/>
              <a:tailEnd/>
            </a:ln>
          </p:spPr>
          <p:txBody>
            <a:bodyPr lIns="90000" tIns="46800" rIns="90000" bIns="46800" anchor="ctr">
              <a:spAutoFit/>
            </a:bodyPr>
            <a:lstStyle/>
            <a:p>
              <a:pPr algn="ctr">
                <a:lnSpc>
                  <a:spcPct val="93000"/>
                </a:lnSpc>
                <a:buClr>
                  <a:srgbClr val="000099"/>
                </a:buClr>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pPr>
              <a:r>
                <a:rPr lang="en-US" sz="4000" dirty="0">
                  <a:latin typeface="+mj-lt"/>
                </a:rPr>
                <a:t>Admissible Heuristic Functions, </a:t>
              </a:r>
              <a:r>
                <a:rPr lang="en-US" sz="4000" i="1" dirty="0">
                  <a:latin typeface="+mj-lt"/>
                </a:rPr>
                <a:t>h</a:t>
              </a:r>
            </a:p>
          </p:txBody>
        </p:sp>
      </p:grpSp>
      <p:grpSp>
        <p:nvGrpSpPr>
          <p:cNvPr id="40963" name="Group 4"/>
          <p:cNvGrpSpPr>
            <a:grpSpLocks/>
          </p:cNvGrpSpPr>
          <p:nvPr/>
        </p:nvGrpSpPr>
        <p:grpSpPr bwMode="auto">
          <a:xfrm>
            <a:off x="685800" y="838200"/>
            <a:ext cx="7770813" cy="5561013"/>
            <a:chOff x="432" y="528"/>
            <a:chExt cx="4895" cy="3503"/>
          </a:xfrm>
        </p:grpSpPr>
        <p:sp>
          <p:nvSpPr>
            <p:cNvPr id="41035" name="AutoShape 5"/>
            <p:cNvSpPr>
              <a:spLocks noChangeArrowheads="1"/>
            </p:cNvSpPr>
            <p:nvPr/>
          </p:nvSpPr>
          <p:spPr bwMode="auto">
            <a:xfrm>
              <a:off x="432" y="528"/>
              <a:ext cx="4895" cy="3503"/>
            </a:xfrm>
            <a:prstGeom prst="roundRect">
              <a:avLst>
                <a:gd name="adj" fmla="val 2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36" name="Text Box 6"/>
            <p:cNvSpPr txBox="1">
              <a:spLocks noChangeArrowheads="1"/>
            </p:cNvSpPr>
            <p:nvPr/>
          </p:nvSpPr>
          <p:spPr bwMode="auto">
            <a:xfrm>
              <a:off x="432" y="528"/>
              <a:ext cx="4895" cy="1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marL="339725" indent="-339725"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1pPr>
              <a:lvl2pPr marL="742950" indent="-28575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2pPr>
              <a:lvl3pPr marL="11430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3pPr>
              <a:lvl4pPr marL="16002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4pPr>
              <a:lvl5pPr marL="20574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9pPr>
            </a:lstStyle>
            <a:p>
              <a:pPr eaLnBrk="1" hangingPunct="1">
                <a:lnSpc>
                  <a:spcPct val="93000"/>
                </a:lnSpc>
                <a:spcBef>
                  <a:spcPts val="600"/>
                </a:spcBef>
                <a:buClr>
                  <a:srgbClr val="33CC33"/>
                </a:buClr>
                <a:buSzPct val="150000"/>
                <a:buFont typeface="Arial" charset="0"/>
                <a:buChar char="•"/>
              </a:pPr>
              <a:r>
                <a:rPr lang="en-US" dirty="0">
                  <a:solidFill>
                    <a:srgbClr val="000000"/>
                  </a:solidFill>
                  <a:latin typeface="Arial" charset="0"/>
                </a:rPr>
                <a:t>8-Puzzle example</a:t>
              </a: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Char char="•"/>
              </a:pPr>
              <a:r>
                <a:rPr lang="en-US" dirty="0">
                  <a:solidFill>
                    <a:srgbClr val="000000"/>
                  </a:solidFill>
                  <a:latin typeface="Arial" charset="0"/>
                </a:rPr>
                <a:t>Which of the following are </a:t>
              </a:r>
              <a:r>
                <a:rPr lang="en-US" i="1" dirty="0">
                  <a:solidFill>
                    <a:srgbClr val="000000"/>
                  </a:solidFill>
                  <a:latin typeface="Arial" charset="0"/>
                </a:rPr>
                <a:t>admissible</a:t>
              </a:r>
              <a:r>
                <a:rPr lang="en-US" dirty="0">
                  <a:solidFill>
                    <a:srgbClr val="000000"/>
                  </a:solidFill>
                  <a:latin typeface="Arial" charset="0"/>
                </a:rPr>
                <a:t> heuristics?</a:t>
              </a:r>
            </a:p>
          </p:txBody>
        </p:sp>
      </p:grpSp>
      <p:grpSp>
        <p:nvGrpSpPr>
          <p:cNvPr id="40964" name="Group 7"/>
          <p:cNvGrpSpPr>
            <a:grpSpLocks/>
          </p:cNvGrpSpPr>
          <p:nvPr/>
        </p:nvGrpSpPr>
        <p:grpSpPr bwMode="auto">
          <a:xfrm>
            <a:off x="2209800" y="1343025"/>
            <a:ext cx="1520825" cy="1549400"/>
            <a:chOff x="1392" y="846"/>
            <a:chExt cx="958" cy="976"/>
          </a:xfrm>
        </p:grpSpPr>
        <p:grpSp>
          <p:nvGrpSpPr>
            <p:cNvPr id="41002" name="Group 8"/>
            <p:cNvGrpSpPr>
              <a:grpSpLocks/>
            </p:cNvGrpSpPr>
            <p:nvPr/>
          </p:nvGrpSpPr>
          <p:grpSpPr bwMode="auto">
            <a:xfrm>
              <a:off x="2031" y="1497"/>
              <a:ext cx="317" cy="323"/>
              <a:chOff x="2031" y="1497"/>
              <a:chExt cx="317" cy="323"/>
            </a:xfrm>
          </p:grpSpPr>
          <p:sp>
            <p:nvSpPr>
              <p:cNvPr id="41033" name="AutoShape 9"/>
              <p:cNvSpPr>
                <a:spLocks noChangeArrowheads="1"/>
              </p:cNvSpPr>
              <p:nvPr/>
            </p:nvSpPr>
            <p:spPr bwMode="auto">
              <a:xfrm>
                <a:off x="2031"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34" name="Text Box 10"/>
              <p:cNvSpPr txBox="1">
                <a:spLocks noChangeArrowheads="1"/>
              </p:cNvSpPr>
              <p:nvPr/>
            </p:nvSpPr>
            <p:spPr bwMode="auto">
              <a:xfrm>
                <a:off x="2031"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8</a:t>
                </a:r>
              </a:p>
            </p:txBody>
          </p:sp>
        </p:grpSp>
        <p:grpSp>
          <p:nvGrpSpPr>
            <p:cNvPr id="41003" name="Group 11"/>
            <p:cNvGrpSpPr>
              <a:grpSpLocks/>
            </p:cNvGrpSpPr>
            <p:nvPr/>
          </p:nvGrpSpPr>
          <p:grpSpPr bwMode="auto">
            <a:xfrm>
              <a:off x="1711" y="1497"/>
              <a:ext cx="317" cy="323"/>
              <a:chOff x="1711" y="1497"/>
              <a:chExt cx="317" cy="323"/>
            </a:xfrm>
          </p:grpSpPr>
          <p:sp>
            <p:nvSpPr>
              <p:cNvPr id="41031" name="AutoShape 12"/>
              <p:cNvSpPr>
                <a:spLocks noChangeArrowheads="1"/>
              </p:cNvSpPr>
              <p:nvPr/>
            </p:nvSpPr>
            <p:spPr bwMode="auto">
              <a:xfrm>
                <a:off x="1711"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32" name="Text Box 13"/>
              <p:cNvSpPr txBox="1">
                <a:spLocks noChangeArrowheads="1"/>
              </p:cNvSpPr>
              <p:nvPr/>
            </p:nvSpPr>
            <p:spPr bwMode="auto">
              <a:xfrm>
                <a:off x="1711"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4</a:t>
                </a:r>
              </a:p>
            </p:txBody>
          </p:sp>
        </p:grpSp>
        <p:grpSp>
          <p:nvGrpSpPr>
            <p:cNvPr id="41004" name="Group 14"/>
            <p:cNvGrpSpPr>
              <a:grpSpLocks/>
            </p:cNvGrpSpPr>
            <p:nvPr/>
          </p:nvGrpSpPr>
          <p:grpSpPr bwMode="auto">
            <a:xfrm>
              <a:off x="1392" y="1497"/>
              <a:ext cx="317" cy="323"/>
              <a:chOff x="1392" y="1497"/>
              <a:chExt cx="317" cy="323"/>
            </a:xfrm>
          </p:grpSpPr>
          <p:sp>
            <p:nvSpPr>
              <p:cNvPr id="41029" name="AutoShape 15"/>
              <p:cNvSpPr>
                <a:spLocks noChangeArrowheads="1"/>
              </p:cNvSpPr>
              <p:nvPr/>
            </p:nvSpPr>
            <p:spPr bwMode="auto">
              <a:xfrm>
                <a:off x="1392"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30" name="Text Box 16"/>
              <p:cNvSpPr txBox="1">
                <a:spLocks noChangeArrowheads="1"/>
              </p:cNvSpPr>
              <p:nvPr/>
            </p:nvSpPr>
            <p:spPr bwMode="auto">
              <a:xfrm>
                <a:off x="1392"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7</a:t>
                </a:r>
              </a:p>
            </p:txBody>
          </p:sp>
        </p:grpSp>
        <p:grpSp>
          <p:nvGrpSpPr>
            <p:cNvPr id="41005" name="Group 17"/>
            <p:cNvGrpSpPr>
              <a:grpSpLocks/>
            </p:cNvGrpSpPr>
            <p:nvPr/>
          </p:nvGrpSpPr>
          <p:grpSpPr bwMode="auto">
            <a:xfrm>
              <a:off x="2031" y="1171"/>
              <a:ext cx="317" cy="323"/>
              <a:chOff x="2031" y="1171"/>
              <a:chExt cx="317" cy="323"/>
            </a:xfrm>
          </p:grpSpPr>
          <p:sp>
            <p:nvSpPr>
              <p:cNvPr id="41027" name="AutoShape 18"/>
              <p:cNvSpPr>
                <a:spLocks noChangeArrowheads="1"/>
              </p:cNvSpPr>
              <p:nvPr/>
            </p:nvSpPr>
            <p:spPr bwMode="auto">
              <a:xfrm>
                <a:off x="2031"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28" name="Text Box 19"/>
              <p:cNvSpPr txBox="1">
                <a:spLocks noChangeArrowheads="1"/>
              </p:cNvSpPr>
              <p:nvPr/>
            </p:nvSpPr>
            <p:spPr bwMode="auto">
              <a:xfrm>
                <a:off x="2031"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3</a:t>
                </a:r>
              </a:p>
            </p:txBody>
          </p:sp>
        </p:grpSp>
        <p:grpSp>
          <p:nvGrpSpPr>
            <p:cNvPr id="41006" name="Group 20"/>
            <p:cNvGrpSpPr>
              <a:grpSpLocks/>
            </p:cNvGrpSpPr>
            <p:nvPr/>
          </p:nvGrpSpPr>
          <p:grpSpPr bwMode="auto">
            <a:xfrm>
              <a:off x="1711" y="1171"/>
              <a:ext cx="317" cy="323"/>
              <a:chOff x="1711" y="1171"/>
              <a:chExt cx="317" cy="323"/>
            </a:xfrm>
          </p:grpSpPr>
          <p:sp>
            <p:nvSpPr>
              <p:cNvPr id="41025" name="AutoShape 21"/>
              <p:cNvSpPr>
                <a:spLocks noChangeArrowheads="1"/>
              </p:cNvSpPr>
              <p:nvPr/>
            </p:nvSpPr>
            <p:spPr bwMode="auto">
              <a:xfrm>
                <a:off x="1711"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26" name="Text Box 22"/>
              <p:cNvSpPr txBox="1">
                <a:spLocks noChangeArrowheads="1"/>
              </p:cNvSpPr>
              <p:nvPr/>
            </p:nvSpPr>
            <p:spPr bwMode="auto">
              <a:xfrm>
                <a:off x="1711"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6</a:t>
                </a:r>
              </a:p>
            </p:txBody>
          </p:sp>
        </p:grpSp>
        <p:grpSp>
          <p:nvGrpSpPr>
            <p:cNvPr id="41007" name="Group 23"/>
            <p:cNvGrpSpPr>
              <a:grpSpLocks/>
            </p:cNvGrpSpPr>
            <p:nvPr/>
          </p:nvGrpSpPr>
          <p:grpSpPr bwMode="auto">
            <a:xfrm>
              <a:off x="1392" y="1171"/>
              <a:ext cx="317" cy="323"/>
              <a:chOff x="1392" y="1171"/>
              <a:chExt cx="317" cy="323"/>
            </a:xfrm>
          </p:grpSpPr>
          <p:sp>
            <p:nvSpPr>
              <p:cNvPr id="41023" name="AutoShape 24"/>
              <p:cNvSpPr>
                <a:spLocks noChangeArrowheads="1"/>
              </p:cNvSpPr>
              <p:nvPr/>
            </p:nvSpPr>
            <p:spPr bwMode="auto">
              <a:xfrm>
                <a:off x="1392"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24" name="Text Box 25"/>
              <p:cNvSpPr txBox="1">
                <a:spLocks noChangeArrowheads="1"/>
              </p:cNvSpPr>
              <p:nvPr/>
            </p:nvSpPr>
            <p:spPr bwMode="auto">
              <a:xfrm>
                <a:off x="1392"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2</a:t>
                </a:r>
              </a:p>
            </p:txBody>
          </p:sp>
        </p:grpSp>
        <p:grpSp>
          <p:nvGrpSpPr>
            <p:cNvPr id="41008" name="Group 26"/>
            <p:cNvGrpSpPr>
              <a:grpSpLocks/>
            </p:cNvGrpSpPr>
            <p:nvPr/>
          </p:nvGrpSpPr>
          <p:grpSpPr bwMode="auto">
            <a:xfrm>
              <a:off x="2031" y="846"/>
              <a:ext cx="317" cy="323"/>
              <a:chOff x="2031" y="846"/>
              <a:chExt cx="317" cy="323"/>
            </a:xfrm>
          </p:grpSpPr>
          <p:sp>
            <p:nvSpPr>
              <p:cNvPr id="41021" name="AutoShape 27"/>
              <p:cNvSpPr>
                <a:spLocks noChangeArrowheads="1"/>
              </p:cNvSpPr>
              <p:nvPr/>
            </p:nvSpPr>
            <p:spPr bwMode="auto">
              <a:xfrm>
                <a:off x="2031"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22" name="Text Box 28"/>
              <p:cNvSpPr txBox="1">
                <a:spLocks noChangeArrowheads="1"/>
              </p:cNvSpPr>
              <p:nvPr/>
            </p:nvSpPr>
            <p:spPr bwMode="auto">
              <a:xfrm>
                <a:off x="2031"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5</a:t>
                </a:r>
              </a:p>
            </p:txBody>
          </p:sp>
        </p:grpSp>
        <p:sp>
          <p:nvSpPr>
            <p:cNvPr id="41009" name="AutoShape 29"/>
            <p:cNvSpPr>
              <a:spLocks noChangeArrowheads="1"/>
            </p:cNvSpPr>
            <p:nvPr/>
          </p:nvSpPr>
          <p:spPr bwMode="auto">
            <a:xfrm>
              <a:off x="1711" y="846"/>
              <a:ext cx="320" cy="325"/>
            </a:xfrm>
            <a:prstGeom prst="roundRect">
              <a:avLst>
                <a:gd name="adj" fmla="val 310"/>
              </a:avLst>
            </a:pr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41010" name="Group 30"/>
            <p:cNvGrpSpPr>
              <a:grpSpLocks/>
            </p:cNvGrpSpPr>
            <p:nvPr/>
          </p:nvGrpSpPr>
          <p:grpSpPr bwMode="auto">
            <a:xfrm>
              <a:off x="1392" y="846"/>
              <a:ext cx="317" cy="323"/>
              <a:chOff x="1392" y="846"/>
              <a:chExt cx="317" cy="323"/>
            </a:xfrm>
          </p:grpSpPr>
          <p:sp>
            <p:nvSpPr>
              <p:cNvPr id="41019" name="AutoShape 31"/>
              <p:cNvSpPr>
                <a:spLocks noChangeArrowheads="1"/>
              </p:cNvSpPr>
              <p:nvPr/>
            </p:nvSpPr>
            <p:spPr bwMode="auto">
              <a:xfrm>
                <a:off x="1392"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20" name="Text Box 32"/>
              <p:cNvSpPr txBox="1">
                <a:spLocks noChangeArrowheads="1"/>
              </p:cNvSpPr>
              <p:nvPr/>
            </p:nvSpPr>
            <p:spPr bwMode="auto">
              <a:xfrm>
                <a:off x="1392"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1</a:t>
                </a:r>
              </a:p>
            </p:txBody>
          </p:sp>
        </p:grpSp>
        <p:sp>
          <p:nvSpPr>
            <p:cNvPr id="41011" name="Line 33"/>
            <p:cNvSpPr>
              <a:spLocks noChangeShapeType="1"/>
            </p:cNvSpPr>
            <p:nvPr/>
          </p:nvSpPr>
          <p:spPr bwMode="auto">
            <a:xfrm>
              <a:off x="1392" y="846"/>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2" name="Line 34"/>
            <p:cNvSpPr>
              <a:spLocks noChangeShapeType="1"/>
            </p:cNvSpPr>
            <p:nvPr/>
          </p:nvSpPr>
          <p:spPr bwMode="auto">
            <a:xfrm>
              <a:off x="1392" y="1171"/>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3" name="Line 35"/>
            <p:cNvSpPr>
              <a:spLocks noChangeShapeType="1"/>
            </p:cNvSpPr>
            <p:nvPr/>
          </p:nvSpPr>
          <p:spPr bwMode="auto">
            <a:xfrm>
              <a:off x="1392" y="1497"/>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4" name="Line 36"/>
            <p:cNvSpPr>
              <a:spLocks noChangeShapeType="1"/>
            </p:cNvSpPr>
            <p:nvPr/>
          </p:nvSpPr>
          <p:spPr bwMode="auto">
            <a:xfrm>
              <a:off x="1392" y="1822"/>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5" name="Line 37"/>
            <p:cNvSpPr>
              <a:spLocks noChangeShapeType="1"/>
            </p:cNvSpPr>
            <p:nvPr/>
          </p:nvSpPr>
          <p:spPr bwMode="auto">
            <a:xfrm>
              <a:off x="1392"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6" name="Line 38"/>
            <p:cNvSpPr>
              <a:spLocks noChangeShapeType="1"/>
            </p:cNvSpPr>
            <p:nvPr/>
          </p:nvSpPr>
          <p:spPr bwMode="auto">
            <a:xfrm>
              <a:off x="1711"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7" name="Line 39"/>
            <p:cNvSpPr>
              <a:spLocks noChangeShapeType="1"/>
            </p:cNvSpPr>
            <p:nvPr/>
          </p:nvSpPr>
          <p:spPr bwMode="auto">
            <a:xfrm>
              <a:off x="2031"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1018" name="Line 40"/>
            <p:cNvSpPr>
              <a:spLocks noChangeShapeType="1"/>
            </p:cNvSpPr>
            <p:nvPr/>
          </p:nvSpPr>
          <p:spPr bwMode="auto">
            <a:xfrm>
              <a:off x="2350"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grpSp>
      <p:grpSp>
        <p:nvGrpSpPr>
          <p:cNvPr id="40965" name="Group 41"/>
          <p:cNvGrpSpPr>
            <a:grpSpLocks/>
          </p:cNvGrpSpPr>
          <p:nvPr/>
        </p:nvGrpSpPr>
        <p:grpSpPr bwMode="auto">
          <a:xfrm>
            <a:off x="6477000" y="1343025"/>
            <a:ext cx="1520825" cy="1549400"/>
            <a:chOff x="4080" y="846"/>
            <a:chExt cx="958" cy="976"/>
          </a:xfrm>
        </p:grpSpPr>
        <p:sp>
          <p:nvSpPr>
            <p:cNvPr id="40969" name="AutoShape 42"/>
            <p:cNvSpPr>
              <a:spLocks noChangeArrowheads="1"/>
            </p:cNvSpPr>
            <p:nvPr/>
          </p:nvSpPr>
          <p:spPr bwMode="auto">
            <a:xfrm>
              <a:off x="4703" y="1497"/>
              <a:ext cx="335" cy="325"/>
            </a:xfrm>
            <a:prstGeom prst="roundRect">
              <a:avLst>
                <a:gd name="adj" fmla="val 306"/>
              </a:avLst>
            </a:prstGeom>
            <a:solidFill>
              <a:srgbClr val="B2B2B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40970" name="Group 43"/>
            <p:cNvGrpSpPr>
              <a:grpSpLocks/>
            </p:cNvGrpSpPr>
            <p:nvPr/>
          </p:nvGrpSpPr>
          <p:grpSpPr bwMode="auto">
            <a:xfrm>
              <a:off x="4399" y="1497"/>
              <a:ext cx="301" cy="323"/>
              <a:chOff x="4399" y="1497"/>
              <a:chExt cx="301" cy="323"/>
            </a:xfrm>
          </p:grpSpPr>
          <p:sp>
            <p:nvSpPr>
              <p:cNvPr id="41000" name="AutoShape 44"/>
              <p:cNvSpPr>
                <a:spLocks noChangeArrowheads="1"/>
              </p:cNvSpPr>
              <p:nvPr/>
            </p:nvSpPr>
            <p:spPr bwMode="auto">
              <a:xfrm>
                <a:off x="4399" y="1497"/>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001" name="Text Box 45"/>
              <p:cNvSpPr txBox="1">
                <a:spLocks noChangeArrowheads="1"/>
              </p:cNvSpPr>
              <p:nvPr/>
            </p:nvSpPr>
            <p:spPr bwMode="auto">
              <a:xfrm>
                <a:off x="4399" y="1497"/>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8</a:t>
                </a:r>
              </a:p>
            </p:txBody>
          </p:sp>
        </p:grpSp>
        <p:grpSp>
          <p:nvGrpSpPr>
            <p:cNvPr id="40971" name="Group 46"/>
            <p:cNvGrpSpPr>
              <a:grpSpLocks/>
            </p:cNvGrpSpPr>
            <p:nvPr/>
          </p:nvGrpSpPr>
          <p:grpSpPr bwMode="auto">
            <a:xfrm>
              <a:off x="4080" y="1497"/>
              <a:ext cx="317" cy="323"/>
              <a:chOff x="4080" y="1497"/>
              <a:chExt cx="317" cy="323"/>
            </a:xfrm>
          </p:grpSpPr>
          <p:sp>
            <p:nvSpPr>
              <p:cNvPr id="40998" name="AutoShape 47"/>
              <p:cNvSpPr>
                <a:spLocks noChangeArrowheads="1"/>
              </p:cNvSpPr>
              <p:nvPr/>
            </p:nvSpPr>
            <p:spPr bwMode="auto">
              <a:xfrm>
                <a:off x="4080" y="1497"/>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99" name="Text Box 48"/>
              <p:cNvSpPr txBox="1">
                <a:spLocks noChangeArrowheads="1"/>
              </p:cNvSpPr>
              <p:nvPr/>
            </p:nvSpPr>
            <p:spPr bwMode="auto">
              <a:xfrm>
                <a:off x="4080" y="1497"/>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7</a:t>
                </a:r>
              </a:p>
            </p:txBody>
          </p:sp>
        </p:grpSp>
        <p:grpSp>
          <p:nvGrpSpPr>
            <p:cNvPr id="40972" name="Group 49"/>
            <p:cNvGrpSpPr>
              <a:grpSpLocks/>
            </p:cNvGrpSpPr>
            <p:nvPr/>
          </p:nvGrpSpPr>
          <p:grpSpPr bwMode="auto">
            <a:xfrm>
              <a:off x="4703" y="1171"/>
              <a:ext cx="333" cy="323"/>
              <a:chOff x="4703" y="1171"/>
              <a:chExt cx="333" cy="323"/>
            </a:xfrm>
          </p:grpSpPr>
          <p:sp>
            <p:nvSpPr>
              <p:cNvPr id="40996" name="AutoShape 50"/>
              <p:cNvSpPr>
                <a:spLocks noChangeArrowheads="1"/>
              </p:cNvSpPr>
              <p:nvPr/>
            </p:nvSpPr>
            <p:spPr bwMode="auto">
              <a:xfrm>
                <a:off x="4703" y="1171"/>
                <a:ext cx="334" cy="324"/>
              </a:xfrm>
              <a:prstGeom prst="roundRect">
                <a:avLst>
                  <a:gd name="adj" fmla="val 30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97" name="Text Box 51"/>
              <p:cNvSpPr txBox="1">
                <a:spLocks noChangeArrowheads="1"/>
              </p:cNvSpPr>
              <p:nvPr/>
            </p:nvSpPr>
            <p:spPr bwMode="auto">
              <a:xfrm>
                <a:off x="4703" y="1171"/>
                <a:ext cx="334"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6</a:t>
                </a:r>
              </a:p>
            </p:txBody>
          </p:sp>
        </p:grpSp>
        <p:grpSp>
          <p:nvGrpSpPr>
            <p:cNvPr id="40973" name="Group 52"/>
            <p:cNvGrpSpPr>
              <a:grpSpLocks/>
            </p:cNvGrpSpPr>
            <p:nvPr/>
          </p:nvGrpSpPr>
          <p:grpSpPr bwMode="auto">
            <a:xfrm>
              <a:off x="4399" y="1171"/>
              <a:ext cx="301" cy="323"/>
              <a:chOff x="4399" y="1171"/>
              <a:chExt cx="301" cy="323"/>
            </a:xfrm>
          </p:grpSpPr>
          <p:sp>
            <p:nvSpPr>
              <p:cNvPr id="40994" name="AutoShape 53"/>
              <p:cNvSpPr>
                <a:spLocks noChangeArrowheads="1"/>
              </p:cNvSpPr>
              <p:nvPr/>
            </p:nvSpPr>
            <p:spPr bwMode="auto">
              <a:xfrm>
                <a:off x="4399" y="1171"/>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95" name="Text Box 54"/>
              <p:cNvSpPr txBox="1">
                <a:spLocks noChangeArrowheads="1"/>
              </p:cNvSpPr>
              <p:nvPr/>
            </p:nvSpPr>
            <p:spPr bwMode="auto">
              <a:xfrm>
                <a:off x="4399" y="1171"/>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5</a:t>
                </a:r>
              </a:p>
            </p:txBody>
          </p:sp>
        </p:grpSp>
        <p:grpSp>
          <p:nvGrpSpPr>
            <p:cNvPr id="40974" name="Group 55"/>
            <p:cNvGrpSpPr>
              <a:grpSpLocks/>
            </p:cNvGrpSpPr>
            <p:nvPr/>
          </p:nvGrpSpPr>
          <p:grpSpPr bwMode="auto">
            <a:xfrm>
              <a:off x="4080" y="1171"/>
              <a:ext cx="317" cy="323"/>
              <a:chOff x="4080" y="1171"/>
              <a:chExt cx="317" cy="323"/>
            </a:xfrm>
          </p:grpSpPr>
          <p:sp>
            <p:nvSpPr>
              <p:cNvPr id="40992" name="AutoShape 56"/>
              <p:cNvSpPr>
                <a:spLocks noChangeArrowheads="1"/>
              </p:cNvSpPr>
              <p:nvPr/>
            </p:nvSpPr>
            <p:spPr bwMode="auto">
              <a:xfrm>
                <a:off x="4080" y="1171"/>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93" name="Text Box 57"/>
              <p:cNvSpPr txBox="1">
                <a:spLocks noChangeArrowheads="1"/>
              </p:cNvSpPr>
              <p:nvPr/>
            </p:nvSpPr>
            <p:spPr bwMode="auto">
              <a:xfrm>
                <a:off x="4080" y="1171"/>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4</a:t>
                </a:r>
              </a:p>
            </p:txBody>
          </p:sp>
        </p:grpSp>
        <p:grpSp>
          <p:nvGrpSpPr>
            <p:cNvPr id="40975" name="Group 58"/>
            <p:cNvGrpSpPr>
              <a:grpSpLocks/>
            </p:cNvGrpSpPr>
            <p:nvPr/>
          </p:nvGrpSpPr>
          <p:grpSpPr bwMode="auto">
            <a:xfrm>
              <a:off x="4703" y="846"/>
              <a:ext cx="333" cy="323"/>
              <a:chOff x="4703" y="846"/>
              <a:chExt cx="333" cy="323"/>
            </a:xfrm>
          </p:grpSpPr>
          <p:sp>
            <p:nvSpPr>
              <p:cNvPr id="40990" name="AutoShape 59"/>
              <p:cNvSpPr>
                <a:spLocks noChangeArrowheads="1"/>
              </p:cNvSpPr>
              <p:nvPr/>
            </p:nvSpPr>
            <p:spPr bwMode="auto">
              <a:xfrm>
                <a:off x="4703" y="846"/>
                <a:ext cx="334" cy="324"/>
              </a:xfrm>
              <a:prstGeom prst="roundRect">
                <a:avLst>
                  <a:gd name="adj" fmla="val 306"/>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91" name="Text Box 60"/>
              <p:cNvSpPr txBox="1">
                <a:spLocks noChangeArrowheads="1"/>
              </p:cNvSpPr>
              <p:nvPr/>
            </p:nvSpPr>
            <p:spPr bwMode="auto">
              <a:xfrm>
                <a:off x="4703" y="846"/>
                <a:ext cx="334"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3</a:t>
                </a:r>
              </a:p>
            </p:txBody>
          </p:sp>
        </p:grpSp>
        <p:grpSp>
          <p:nvGrpSpPr>
            <p:cNvPr id="40976" name="Group 61"/>
            <p:cNvGrpSpPr>
              <a:grpSpLocks/>
            </p:cNvGrpSpPr>
            <p:nvPr/>
          </p:nvGrpSpPr>
          <p:grpSpPr bwMode="auto">
            <a:xfrm>
              <a:off x="4399" y="846"/>
              <a:ext cx="301" cy="323"/>
              <a:chOff x="4399" y="846"/>
              <a:chExt cx="301" cy="323"/>
            </a:xfrm>
          </p:grpSpPr>
          <p:sp>
            <p:nvSpPr>
              <p:cNvPr id="40988" name="AutoShape 62"/>
              <p:cNvSpPr>
                <a:spLocks noChangeArrowheads="1"/>
              </p:cNvSpPr>
              <p:nvPr/>
            </p:nvSpPr>
            <p:spPr bwMode="auto">
              <a:xfrm>
                <a:off x="4399" y="846"/>
                <a:ext cx="302" cy="324"/>
              </a:xfrm>
              <a:prstGeom prst="roundRect">
                <a:avLst>
                  <a:gd name="adj" fmla="val 32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89" name="Text Box 63"/>
              <p:cNvSpPr txBox="1">
                <a:spLocks noChangeArrowheads="1"/>
              </p:cNvSpPr>
              <p:nvPr/>
            </p:nvSpPr>
            <p:spPr bwMode="auto">
              <a:xfrm>
                <a:off x="4399" y="846"/>
                <a:ext cx="302"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2</a:t>
                </a:r>
              </a:p>
            </p:txBody>
          </p:sp>
        </p:grpSp>
        <p:grpSp>
          <p:nvGrpSpPr>
            <p:cNvPr id="40977" name="Group 64"/>
            <p:cNvGrpSpPr>
              <a:grpSpLocks/>
            </p:cNvGrpSpPr>
            <p:nvPr/>
          </p:nvGrpSpPr>
          <p:grpSpPr bwMode="auto">
            <a:xfrm>
              <a:off x="4080" y="846"/>
              <a:ext cx="317" cy="323"/>
              <a:chOff x="4080" y="846"/>
              <a:chExt cx="317" cy="323"/>
            </a:xfrm>
          </p:grpSpPr>
          <p:sp>
            <p:nvSpPr>
              <p:cNvPr id="40986" name="AutoShape 65"/>
              <p:cNvSpPr>
                <a:spLocks noChangeArrowheads="1"/>
              </p:cNvSpPr>
              <p:nvPr/>
            </p:nvSpPr>
            <p:spPr bwMode="auto">
              <a:xfrm>
                <a:off x="4080" y="846"/>
                <a:ext cx="318" cy="324"/>
              </a:xfrm>
              <a:prstGeom prst="roundRect">
                <a:avLst>
                  <a:gd name="adj" fmla="val 310"/>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987" name="Text Box 66"/>
              <p:cNvSpPr txBox="1">
                <a:spLocks noChangeArrowheads="1"/>
              </p:cNvSpPr>
              <p:nvPr/>
            </p:nvSpPr>
            <p:spPr bwMode="auto">
              <a:xfrm>
                <a:off x="4080" y="846"/>
                <a:ext cx="318" cy="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500"/>
                  </a:spcBef>
                  <a:buClr>
                    <a:srgbClr val="33CC33"/>
                  </a:buClr>
                  <a:buSzPct val="150000"/>
                  <a:buFont typeface="Arial" charset="0"/>
                  <a:buNone/>
                </a:pPr>
                <a:r>
                  <a:rPr lang="en-US" sz="2000">
                    <a:solidFill>
                      <a:srgbClr val="000000"/>
                    </a:solidFill>
                    <a:latin typeface="Arial" charset="0"/>
                  </a:rPr>
                  <a:t>1</a:t>
                </a:r>
              </a:p>
            </p:txBody>
          </p:sp>
        </p:grpSp>
        <p:sp>
          <p:nvSpPr>
            <p:cNvPr id="40978" name="Line 67"/>
            <p:cNvSpPr>
              <a:spLocks noChangeShapeType="1"/>
            </p:cNvSpPr>
            <p:nvPr/>
          </p:nvSpPr>
          <p:spPr bwMode="auto">
            <a:xfrm>
              <a:off x="4080" y="846"/>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79" name="Line 68"/>
            <p:cNvSpPr>
              <a:spLocks noChangeShapeType="1"/>
            </p:cNvSpPr>
            <p:nvPr/>
          </p:nvSpPr>
          <p:spPr bwMode="auto">
            <a:xfrm>
              <a:off x="4080" y="1171"/>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0" name="Line 69"/>
            <p:cNvSpPr>
              <a:spLocks noChangeShapeType="1"/>
            </p:cNvSpPr>
            <p:nvPr/>
          </p:nvSpPr>
          <p:spPr bwMode="auto">
            <a:xfrm>
              <a:off x="4080" y="1497"/>
              <a:ext cx="958" cy="1"/>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1" name="Line 70"/>
            <p:cNvSpPr>
              <a:spLocks noChangeShapeType="1"/>
            </p:cNvSpPr>
            <p:nvPr/>
          </p:nvSpPr>
          <p:spPr bwMode="auto">
            <a:xfrm>
              <a:off x="4080" y="1822"/>
              <a:ext cx="958" cy="1"/>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2" name="Line 71"/>
            <p:cNvSpPr>
              <a:spLocks noChangeShapeType="1"/>
            </p:cNvSpPr>
            <p:nvPr/>
          </p:nvSpPr>
          <p:spPr bwMode="auto">
            <a:xfrm>
              <a:off x="4080"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3" name="Line 72"/>
            <p:cNvSpPr>
              <a:spLocks noChangeShapeType="1"/>
            </p:cNvSpPr>
            <p:nvPr/>
          </p:nvSpPr>
          <p:spPr bwMode="auto">
            <a:xfrm>
              <a:off x="4399"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4" name="Line 73"/>
            <p:cNvSpPr>
              <a:spLocks noChangeShapeType="1"/>
            </p:cNvSpPr>
            <p:nvPr/>
          </p:nvSpPr>
          <p:spPr bwMode="auto">
            <a:xfrm>
              <a:off x="4703" y="846"/>
              <a:ext cx="1" cy="976"/>
            </a:xfrm>
            <a:prstGeom prst="line">
              <a:avLst/>
            </a:prstGeom>
            <a:noFill/>
            <a:ln w="1260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sp>
          <p:nvSpPr>
            <p:cNvPr id="40985" name="Line 74"/>
            <p:cNvSpPr>
              <a:spLocks noChangeShapeType="1"/>
            </p:cNvSpPr>
            <p:nvPr/>
          </p:nvSpPr>
          <p:spPr bwMode="auto">
            <a:xfrm>
              <a:off x="5038" y="846"/>
              <a:ext cx="1" cy="976"/>
            </a:xfrm>
            <a:prstGeom prst="line">
              <a:avLst/>
            </a:prstGeom>
            <a:noFill/>
            <a:ln w="28440">
              <a:solidFill>
                <a:srgbClr val="000000"/>
              </a:solidFill>
              <a:miter lim="800000"/>
              <a:headEnd/>
              <a:tailEnd/>
            </a:ln>
            <a:extLst>
              <a:ext uri="{909E8E84-426E-40dd-AFC4-6F175D3DCCD1}">
                <a14:hiddenFill xmlns:a14="http://schemas.microsoft.com/office/drawing/2010/main" xmlns="">
                  <a:noFill/>
                </a14:hiddenFill>
              </a:ext>
            </a:extLst>
          </p:spPr>
          <p:txBody>
            <a:bodyPr/>
            <a:lstStyle/>
            <a:p>
              <a:endParaRPr lang="en-US"/>
            </a:p>
          </p:txBody>
        </p:sp>
      </p:grpSp>
      <p:sp>
        <p:nvSpPr>
          <p:cNvPr id="40966" name="Text Box 75"/>
          <p:cNvSpPr txBox="1">
            <a:spLocks noChangeArrowheads="1"/>
          </p:cNvSpPr>
          <p:nvPr/>
        </p:nvSpPr>
        <p:spPr bwMode="auto">
          <a:xfrm>
            <a:off x="1066800" y="1495425"/>
            <a:ext cx="12192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1250"/>
              </a:spcBef>
              <a:buFont typeface="Arial" charset="0"/>
              <a:buNone/>
            </a:pPr>
            <a:r>
              <a:rPr lang="en-US" sz="2000">
                <a:solidFill>
                  <a:srgbClr val="000000"/>
                </a:solidFill>
                <a:latin typeface="Arial" charset="0"/>
                <a:cs typeface="Arial" charset="0"/>
              </a:rPr>
              <a:t>Example State</a:t>
            </a:r>
          </a:p>
        </p:txBody>
      </p:sp>
      <p:sp>
        <p:nvSpPr>
          <p:cNvPr id="40967" name="Text Box 76"/>
          <p:cNvSpPr txBox="1">
            <a:spLocks noChangeArrowheads="1"/>
          </p:cNvSpPr>
          <p:nvPr/>
        </p:nvSpPr>
        <p:spPr bwMode="auto">
          <a:xfrm>
            <a:off x="5638800" y="1419225"/>
            <a:ext cx="11430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spcBef>
                <a:spcPts val="1250"/>
              </a:spcBef>
              <a:buFont typeface="Arial" charset="0"/>
              <a:buNone/>
            </a:pPr>
            <a:r>
              <a:rPr lang="en-US" sz="2000">
                <a:solidFill>
                  <a:srgbClr val="000000"/>
                </a:solidFill>
                <a:latin typeface="Arial" charset="0"/>
                <a:cs typeface="Arial" charset="0"/>
              </a:rPr>
              <a:t>Goal State</a:t>
            </a:r>
          </a:p>
        </p:txBody>
      </p:sp>
      <p:sp>
        <p:nvSpPr>
          <p:cNvPr id="40968" name="Text Box 77"/>
          <p:cNvSpPr txBox="1">
            <a:spLocks noChangeArrowheads="1"/>
          </p:cNvSpPr>
          <p:nvPr/>
        </p:nvSpPr>
        <p:spPr bwMode="auto">
          <a:xfrm>
            <a:off x="1127125" y="3505200"/>
            <a:ext cx="6492875" cy="1897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pPr>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number of tiles in wrong position </a:t>
            </a:r>
            <a:r>
              <a:rPr lang="en-US" dirty="0">
                <a:solidFill>
                  <a:srgbClr val="3333CC"/>
                </a:solidFill>
                <a:latin typeface="Arial" charset="0"/>
              </a:rPr>
              <a:t>YES</a:t>
            </a:r>
            <a:r>
              <a:rPr lang="en-US" dirty="0">
                <a:solidFill>
                  <a:srgbClr val="000000"/>
                </a:solidFill>
                <a:latin typeface="Arial" charset="0"/>
              </a:rPr>
              <a:t> </a:t>
            </a:r>
          </a:p>
          <a:p>
            <a:pPr eaLnBrk="1" hangingPunct="1"/>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0  </a:t>
            </a:r>
            <a:r>
              <a:rPr lang="en-US" dirty="0">
                <a:solidFill>
                  <a:srgbClr val="3333CC"/>
                </a:solidFill>
                <a:latin typeface="Arial" charset="0"/>
              </a:rPr>
              <a:t>YES, uniform-cost search</a:t>
            </a:r>
          </a:p>
          <a:p>
            <a:pPr eaLnBrk="1" hangingPunct="1"/>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1  </a:t>
            </a:r>
            <a:r>
              <a:rPr lang="en-US" dirty="0">
                <a:solidFill>
                  <a:srgbClr val="FF0000"/>
                </a:solidFill>
                <a:latin typeface="Arial" charset="0"/>
              </a:rPr>
              <a:t>NO, goal state</a:t>
            </a:r>
          </a:p>
          <a:p>
            <a:pPr eaLnBrk="1" hangingPunct="1"/>
            <a:r>
              <a:rPr lang="en-US" i="1" dirty="0">
                <a:solidFill>
                  <a:srgbClr val="000000"/>
                </a:solidFill>
                <a:latin typeface="Arial" charset="0"/>
              </a:rPr>
              <a:t>h</a:t>
            </a:r>
            <a:r>
              <a:rPr lang="en-US" dirty="0">
                <a:solidFill>
                  <a:srgbClr val="000000"/>
                </a:solidFill>
                <a:latin typeface="Arial" charset="0"/>
              </a:rPr>
              <a:t>(</a:t>
            </a:r>
            <a:r>
              <a:rPr lang="en-US" i="1" dirty="0">
                <a:solidFill>
                  <a:srgbClr val="000000"/>
                </a:solidFill>
                <a:latin typeface="Arial" charset="0"/>
              </a:rPr>
              <a:t>n</a:t>
            </a:r>
            <a:r>
              <a:rPr lang="en-US" dirty="0">
                <a:solidFill>
                  <a:srgbClr val="000000"/>
                </a:solidFill>
                <a:latin typeface="Arial" charset="0"/>
              </a:rPr>
              <a:t>) = sum of “Manhattan distance” between each tile and its goal location </a:t>
            </a:r>
            <a:r>
              <a:rPr lang="en-US" dirty="0">
                <a:solidFill>
                  <a:srgbClr val="3333CC"/>
                </a:solidFill>
                <a:latin typeface="Arial" charset="0"/>
              </a:rPr>
              <a:t>YES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ChangeArrowheads="1"/>
          </p:cNvSpPr>
          <p:nvPr>
            <p:ph type="title"/>
          </p:nvPr>
        </p:nvSpPr>
        <p:spPr>
          <a:xfrm>
            <a:off x="685800" y="152400"/>
            <a:ext cx="7772400" cy="9144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t>Admissible Heuristic Functions, </a:t>
            </a:r>
            <a:r>
              <a:rPr lang="en-US" sz="4000" i="1" dirty="0"/>
              <a:t>h</a:t>
            </a:r>
          </a:p>
        </p:txBody>
      </p:sp>
      <p:sp>
        <p:nvSpPr>
          <p:cNvPr id="41987" name="Rectangle 2"/>
          <p:cNvSpPr>
            <a:spLocks noGrp="1" noChangeArrowheads="1"/>
          </p:cNvSpPr>
          <p:nvPr>
            <p:ph type="body" idx="1"/>
          </p:nvPr>
        </p:nvSpPr>
        <p:spPr>
          <a:xfrm>
            <a:off x="457200" y="1295400"/>
            <a:ext cx="8382000" cy="5105400"/>
          </a:xfrm>
        </p:spPr>
        <p:txBody>
          <a:bodyPr/>
          <a:lstStyle/>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sz="2800" dirty="0"/>
              <a:t>Which of the following are admissible heuristics?   </a:t>
            </a:r>
          </a:p>
        </p:txBody>
      </p:sp>
      <p:sp>
        <p:nvSpPr>
          <p:cNvPr id="41988" name="Text Box 3"/>
          <p:cNvSpPr txBox="1">
            <a:spLocks noChangeArrowheads="1"/>
          </p:cNvSpPr>
          <p:nvPr/>
        </p:nvSpPr>
        <p:spPr bwMode="auto">
          <a:xfrm>
            <a:off x="2438400" y="2286000"/>
            <a:ext cx="4114800" cy="26539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square"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pPr>
            <a:r>
              <a:rPr lang="en-GB" dirty="0">
                <a:solidFill>
                  <a:srgbClr val="000000"/>
                </a:solidFill>
                <a:latin typeface="Arial" charset="0"/>
              </a:rPr>
              <a:t>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a:t>
            </a:r>
          </a:p>
          <a:p>
            <a:pPr eaLnBrk="1" hangingPunct="1">
              <a:buFont typeface="Arial" charset="0"/>
              <a:buNone/>
            </a:pPr>
            <a:endParaRPr lang="en-GB" dirty="0">
              <a:solidFill>
                <a:srgbClr val="000000"/>
              </a:solidFill>
              <a:latin typeface="Arial" charset="0"/>
            </a:endParaRPr>
          </a:p>
          <a:p>
            <a:pPr eaLnBrk="1" hangingPunct="1"/>
            <a:r>
              <a:rPr lang="en-GB" dirty="0">
                <a:solidFill>
                  <a:srgbClr val="000000"/>
                </a:solidFill>
                <a:latin typeface="Arial" charset="0"/>
              </a:rPr>
              <a:t>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max(2, </a:t>
            </a:r>
            <a:r>
              <a:rPr lang="en-GB" i="1" dirty="0">
                <a:solidFill>
                  <a:srgbClr val="000000"/>
                </a:solidFill>
                <a:latin typeface="Arial" charset="0"/>
              </a:rPr>
              <a:t>h</a:t>
            </a:r>
            <a:r>
              <a:rPr lang="en-GB" dirty="0">
                <a:solidFill>
                  <a:srgbClr val="000000"/>
                </a:solidFill>
                <a:latin typeface="Arial" charset="0"/>
              </a:rPr>
              <a:t>*(n)) </a:t>
            </a:r>
          </a:p>
          <a:p>
            <a:pPr eaLnBrk="1" hangingPunct="1">
              <a:buFont typeface="Arial" charset="0"/>
              <a:buNone/>
            </a:pPr>
            <a:endParaRPr lang="en-GB" dirty="0">
              <a:solidFill>
                <a:srgbClr val="000000"/>
              </a:solidFill>
              <a:latin typeface="Arial" charset="0"/>
            </a:endParaRPr>
          </a:p>
          <a:p>
            <a:pPr eaLnBrk="1" hangingPunct="1"/>
            <a:r>
              <a:rPr lang="en-GB" dirty="0">
                <a:solidFill>
                  <a:srgbClr val="000000"/>
                </a:solidFill>
                <a:latin typeface="Arial" charset="0"/>
              </a:rPr>
              <a:t>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min(2,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a:t>
            </a:r>
          </a:p>
          <a:p>
            <a:pPr eaLnBrk="1" hangingPunct="1">
              <a:buFont typeface="Arial" charset="0"/>
              <a:buNone/>
            </a:pPr>
            <a:endParaRPr lang="en-GB" dirty="0">
              <a:solidFill>
                <a:srgbClr val="000000"/>
              </a:solidFill>
              <a:latin typeface="Arial" charset="0"/>
            </a:endParaRPr>
          </a:p>
          <a:p>
            <a:pPr eaLnBrk="1" hangingPunct="1"/>
            <a:r>
              <a:rPr lang="en-GB" dirty="0">
                <a:solidFill>
                  <a:srgbClr val="000000"/>
                </a:solidFill>
                <a:latin typeface="Arial" charset="0"/>
              </a:rPr>
              <a:t>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2</a:t>
            </a:r>
          </a:p>
        </p:txBody>
      </p:sp>
      <p:graphicFrame>
        <p:nvGraphicFramePr>
          <p:cNvPr id="2" name="Object 1"/>
          <p:cNvGraphicFramePr>
            <a:graphicFrameLocks noChangeAspect="1"/>
          </p:cNvGraphicFramePr>
          <p:nvPr>
            <p:extLst>
              <p:ext uri="{D42A27DB-BD31-4B8C-83A1-F6EECF244321}">
                <p14:modId xmlns:p14="http://schemas.microsoft.com/office/powerpoint/2010/main" val="4032251758"/>
              </p:ext>
            </p:extLst>
          </p:nvPr>
        </p:nvGraphicFramePr>
        <p:xfrm>
          <a:off x="2646363" y="5078413"/>
          <a:ext cx="1946275" cy="611187"/>
        </p:xfrm>
        <a:graphic>
          <a:graphicData uri="http://schemas.openxmlformats.org/presentationml/2006/ole">
            <mc:AlternateContent xmlns:mc="http://schemas.openxmlformats.org/markup-compatibility/2006">
              <mc:Choice xmlns:v="urn:schemas-microsoft-com:vml" Requires="v">
                <p:oleObj spid="_x0000_s1302" name="Equation" r:id="rId4" imgW="889000" imgH="279400" progId="Equation.DSMT4">
                  <p:embed/>
                </p:oleObj>
              </mc:Choice>
              <mc:Fallback>
                <p:oleObj name="Equation" r:id="rId4" imgW="889000" imgH="279400" progId="Equation.DSMT4">
                  <p:embed/>
                  <p:pic>
                    <p:nvPicPr>
                      <p:cNvPr id="0" name=""/>
                      <p:cNvPicPr/>
                      <p:nvPr/>
                    </p:nvPicPr>
                    <p:blipFill>
                      <a:blip r:embed="rId5"/>
                      <a:stretch>
                        <a:fillRect/>
                      </a:stretch>
                    </p:blipFill>
                    <p:spPr>
                      <a:xfrm>
                        <a:off x="2646363" y="5078413"/>
                        <a:ext cx="1946275" cy="611187"/>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1"/>
          <p:cNvGrpSpPr>
            <a:grpSpLocks/>
          </p:cNvGrpSpPr>
          <p:nvPr/>
        </p:nvGrpSpPr>
        <p:grpSpPr bwMode="auto">
          <a:xfrm>
            <a:off x="685800" y="168415"/>
            <a:ext cx="7770813" cy="930837"/>
            <a:chOff x="432" y="96"/>
            <a:chExt cx="4895" cy="383"/>
          </a:xfrm>
        </p:grpSpPr>
        <p:sp>
          <p:nvSpPr>
            <p:cNvPr id="43015" name="AutoShape 2"/>
            <p:cNvSpPr>
              <a:spLocks noChangeArrowheads="1"/>
            </p:cNvSpPr>
            <p:nvPr/>
          </p:nvSpPr>
          <p:spPr bwMode="auto">
            <a:xfrm>
              <a:off x="432" y="96"/>
              <a:ext cx="4895" cy="383"/>
            </a:xfrm>
            <a:prstGeom prst="roundRect">
              <a:avLst>
                <a:gd name="adj" fmla="val 25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016" name="Text Box 3"/>
            <p:cNvSpPr txBox="1">
              <a:spLocks noChangeArrowheads="1"/>
            </p:cNvSpPr>
            <p:nvPr/>
          </p:nvSpPr>
          <p:spPr bwMode="auto">
            <a:xfrm>
              <a:off x="432" y="150"/>
              <a:ext cx="4895" cy="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buClr>
                  <a:srgbClr val="000099"/>
                </a:buClr>
                <a:buFont typeface="Arial" charset="0"/>
                <a:buNone/>
              </a:pPr>
              <a:r>
                <a:rPr lang="en-US" sz="4000" dirty="0">
                  <a:latin typeface="+mj-lt"/>
                </a:rPr>
                <a:t>Admissible Heuristic Functions, </a:t>
              </a:r>
              <a:r>
                <a:rPr lang="en-US" sz="4000" i="1" dirty="0">
                  <a:latin typeface="+mj-lt"/>
                </a:rPr>
                <a:t>h</a:t>
              </a:r>
            </a:p>
          </p:txBody>
        </p:sp>
      </p:grpSp>
      <p:grpSp>
        <p:nvGrpSpPr>
          <p:cNvPr id="43011" name="Group 4"/>
          <p:cNvGrpSpPr>
            <a:grpSpLocks/>
          </p:cNvGrpSpPr>
          <p:nvPr/>
        </p:nvGrpSpPr>
        <p:grpSpPr bwMode="auto">
          <a:xfrm>
            <a:off x="685800" y="1142999"/>
            <a:ext cx="7770813" cy="5256213"/>
            <a:chOff x="432" y="528"/>
            <a:chExt cx="4895" cy="3503"/>
          </a:xfrm>
        </p:grpSpPr>
        <p:sp>
          <p:nvSpPr>
            <p:cNvPr id="43013" name="AutoShape 5"/>
            <p:cNvSpPr>
              <a:spLocks noChangeArrowheads="1"/>
            </p:cNvSpPr>
            <p:nvPr/>
          </p:nvSpPr>
          <p:spPr bwMode="auto">
            <a:xfrm>
              <a:off x="432" y="528"/>
              <a:ext cx="4895" cy="3503"/>
            </a:xfrm>
            <a:prstGeom prst="roundRect">
              <a:avLst>
                <a:gd name="adj" fmla="val 2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014" name="Text Box 6"/>
            <p:cNvSpPr txBox="1">
              <a:spLocks noChangeArrowheads="1"/>
            </p:cNvSpPr>
            <p:nvPr/>
          </p:nvSpPr>
          <p:spPr bwMode="auto">
            <a:xfrm>
              <a:off x="432" y="528"/>
              <a:ext cx="4895" cy="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marL="339725" indent="-339725"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1pPr>
              <a:lvl2pPr marL="742950" indent="-28575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2pPr>
              <a:lvl3pPr marL="11430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3pPr>
              <a:lvl4pPr marL="16002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4pPr>
              <a:lvl5pPr marL="20574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9pPr>
            </a:lstStyle>
            <a:p>
              <a:pPr marL="0" indent="0" eaLnBrk="1" hangingPunct="1">
                <a:lnSpc>
                  <a:spcPct val="93000"/>
                </a:lnSpc>
                <a:spcBef>
                  <a:spcPts val="600"/>
                </a:spcBef>
                <a:buClr>
                  <a:srgbClr val="33CC33"/>
                </a:buClr>
                <a:buSzPct val="150000"/>
              </a:pPr>
              <a:r>
                <a:rPr lang="en-US" dirty="0">
                  <a:solidFill>
                    <a:srgbClr val="000000"/>
                  </a:solidFill>
                  <a:latin typeface="Arial" charset="0"/>
                </a:rPr>
                <a:t>Which of the following are admissible heuristics?</a:t>
              </a:r>
            </a:p>
          </p:txBody>
        </p:sp>
      </p:grpSp>
      <mc:AlternateContent xmlns:mc="http://schemas.openxmlformats.org/markup-compatibility/2006" xmlns:a14="http://schemas.microsoft.com/office/drawing/2010/main">
        <mc:Choice Requires="a14">
          <p:sp>
            <p:nvSpPr>
              <p:cNvPr id="43012" name="Text Box 7"/>
              <p:cNvSpPr txBox="1">
                <a:spLocks noChangeArrowheads="1"/>
              </p:cNvSpPr>
              <p:nvPr/>
            </p:nvSpPr>
            <p:spPr bwMode="auto">
              <a:xfrm>
                <a:off x="1676400" y="2133600"/>
                <a:ext cx="6019800" cy="347056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round/>
                    <a:headEnd/>
                    <a:tailEnd/>
                  </a14:hiddenLine>
                </a:ext>
              </a:extLst>
            </p:spPr>
            <p:txBody>
              <a:bodyPr lIns="90000" tIns="46800" rIns="90000" bIns="46800">
                <a:spAutoFit/>
              </a:bodyPr>
              <a:lstStyle>
                <a:lvl1pPr eaLnBrk="0" hangingPunc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eaLnBrk="1" hangingPunct="1">
                  <a:lnSpc>
                    <a:spcPct val="93000"/>
                  </a:lnSpc>
                </a:pP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a:t>
                </a:r>
                <a:r>
                  <a:rPr lang="en-GB" dirty="0">
                    <a:solidFill>
                      <a:srgbClr val="3333CC"/>
                    </a:solidFill>
                    <a:latin typeface="Arial" charset="0"/>
                  </a:rPr>
                  <a:t>YES</a:t>
                </a:r>
              </a:p>
              <a:p>
                <a:pPr eaLnBrk="1" hangingPunct="1">
                  <a:buFont typeface="Arial" charset="0"/>
                  <a:buNone/>
                </a:pPr>
                <a:endParaRPr lang="en-GB" dirty="0">
                  <a:solidFill>
                    <a:srgbClr val="000000"/>
                  </a:solidFill>
                  <a:latin typeface="Arial" charset="0"/>
                </a:endParaRPr>
              </a:p>
              <a:p>
                <a:pPr eaLnBrk="1" hangingPunct="1"/>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max(2,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a:t>
                </a:r>
                <a:r>
                  <a:rPr lang="en-GB" dirty="0">
                    <a:solidFill>
                      <a:srgbClr val="FF0000"/>
                    </a:solidFill>
                    <a:latin typeface="Arial" charset="0"/>
                  </a:rPr>
                  <a:t>NO</a:t>
                </a:r>
              </a:p>
              <a:p>
                <a:pPr eaLnBrk="1" hangingPunct="1">
                  <a:buFont typeface="Arial" charset="0"/>
                  <a:buNone/>
                </a:pPr>
                <a:endParaRPr lang="en-GB" dirty="0">
                  <a:solidFill>
                    <a:srgbClr val="000000"/>
                  </a:solidFill>
                  <a:latin typeface="Arial" charset="0"/>
                </a:endParaRPr>
              </a:p>
              <a:p>
                <a:pPr eaLnBrk="1" hangingPunct="1"/>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min(2,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a:t>
                </a:r>
                <a:r>
                  <a:rPr lang="en-GB" dirty="0">
                    <a:solidFill>
                      <a:srgbClr val="3333CC"/>
                    </a:solidFill>
                    <a:latin typeface="Arial" charset="0"/>
                  </a:rPr>
                  <a:t>YES</a:t>
                </a:r>
              </a:p>
              <a:p>
                <a:pPr eaLnBrk="1" hangingPunct="1">
                  <a:buFont typeface="Arial" charset="0"/>
                  <a:buNone/>
                </a:pPr>
                <a:endParaRPr lang="en-GB" dirty="0">
                  <a:solidFill>
                    <a:srgbClr val="000000"/>
                  </a:solidFill>
                  <a:latin typeface="Arial" charset="0"/>
                </a:endParaRPr>
              </a:p>
              <a:p>
                <a:pPr eaLnBrk="1" hangingPunct="1"/>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a:t>
                </a:r>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- 2	</a:t>
                </a:r>
                <a:r>
                  <a:rPr lang="en-GB" dirty="0">
                    <a:solidFill>
                      <a:srgbClr val="FF0000"/>
                    </a:solidFill>
                    <a:latin typeface="Arial" charset="0"/>
                  </a:rPr>
                  <a:t>NO, possibly negative</a:t>
                </a:r>
              </a:p>
              <a:p>
                <a:pPr eaLnBrk="1" hangingPunct="1">
                  <a:buFont typeface="Arial" charset="0"/>
                  <a:buNone/>
                </a:pPr>
                <a:endParaRPr lang="en-GB" dirty="0">
                  <a:solidFill>
                    <a:srgbClr val="000000"/>
                  </a:solidFill>
                  <a:latin typeface="Arial" charset="0"/>
                </a:endParaRPr>
              </a:p>
              <a:p>
                <a:pPr eaLnBrk="1" hangingPunct="1"/>
                <a:r>
                  <a:rPr lang="en-GB" i="1" dirty="0">
                    <a:solidFill>
                      <a:srgbClr val="000000"/>
                    </a:solidFill>
                    <a:latin typeface="Arial" charset="0"/>
                  </a:rPr>
                  <a:t>h</a:t>
                </a:r>
                <a:r>
                  <a:rPr lang="en-GB" dirty="0">
                    <a:solidFill>
                      <a:srgbClr val="000000"/>
                    </a:solidFill>
                    <a:latin typeface="Arial" charset="0"/>
                  </a:rPr>
                  <a:t>(</a:t>
                </a:r>
                <a:r>
                  <a:rPr lang="en-GB" i="1" dirty="0">
                    <a:solidFill>
                      <a:srgbClr val="000000"/>
                    </a:solidFill>
                    <a:latin typeface="Arial" charset="0"/>
                  </a:rPr>
                  <a:t>n</a:t>
                </a:r>
                <a:r>
                  <a:rPr lang="en-GB" dirty="0">
                    <a:solidFill>
                      <a:srgbClr val="000000"/>
                    </a:solidFill>
                    <a:latin typeface="Arial" charset="0"/>
                  </a:rPr>
                  <a:t>) = </a:t>
                </a:r>
                <a14:m>
                  <m:oMath xmlns:m="http://schemas.openxmlformats.org/officeDocument/2006/math">
                    <m:rad>
                      <m:radPr>
                        <m:degHide m:val="on"/>
                        <m:ctrlPr>
                          <a:rPr lang="en-GB" i="1">
                            <a:solidFill>
                              <a:srgbClr val="000000"/>
                            </a:solidFill>
                            <a:latin typeface="Cambria Math" panose="02040503050406030204" pitchFamily="18" charset="0"/>
                          </a:rPr>
                        </m:ctrlPr>
                      </m:radPr>
                      <m:deg/>
                      <m:e>
                        <m:r>
                          <a:rPr lang="en-US" i="1">
                            <a:solidFill>
                              <a:srgbClr val="000000"/>
                            </a:solidFill>
                            <a:latin typeface="Cambria Math"/>
                          </a:rPr>
                          <m:t>h</m:t>
                        </m:r>
                        <m:r>
                          <a:rPr lang="en-US" i="1" baseline="30000">
                            <a:solidFill>
                              <a:srgbClr val="000000"/>
                            </a:solidFill>
                            <a:latin typeface="Cambria Math"/>
                            <a:sym typeface="Symbol"/>
                          </a:rPr>
                          <m:t></m:t>
                        </m:r>
                        <m:r>
                          <a:rPr lang="en-US" i="1">
                            <a:solidFill>
                              <a:srgbClr val="000000"/>
                            </a:solidFill>
                            <a:latin typeface="Cambria Math"/>
                          </a:rPr>
                          <m:t>(</m:t>
                        </m:r>
                        <m:r>
                          <a:rPr lang="en-US" i="1">
                            <a:solidFill>
                              <a:srgbClr val="000000"/>
                            </a:solidFill>
                            <a:latin typeface="Cambria Math"/>
                          </a:rPr>
                          <m:t>𝑛</m:t>
                        </m:r>
                        <m:r>
                          <a:rPr lang="en-US" i="1">
                            <a:solidFill>
                              <a:srgbClr val="000000"/>
                            </a:solidFill>
                            <a:latin typeface="Cambria Math"/>
                          </a:rPr>
                          <m:t>)</m:t>
                        </m:r>
                      </m:e>
                    </m:rad>
                    <m:r>
                      <a:rPr lang="en-US" i="1">
                        <a:solidFill>
                          <a:srgbClr val="000000"/>
                        </a:solidFill>
                        <a:latin typeface="Cambria Math"/>
                      </a:rPr>
                      <m:t> </m:t>
                    </m:r>
                  </m:oMath>
                </a14:m>
                <a:r>
                  <a:rPr lang="en-GB" dirty="0">
                    <a:solidFill>
                      <a:srgbClr val="000000"/>
                    </a:solidFill>
                    <a:latin typeface="Arial" charset="0"/>
                  </a:rPr>
                  <a:t>	</a:t>
                </a:r>
                <a:r>
                  <a:rPr lang="en-GB" dirty="0">
                    <a:solidFill>
                      <a:srgbClr val="FF0000"/>
                    </a:solidFill>
                    <a:latin typeface="Arial" charset="0"/>
                  </a:rPr>
                  <a:t>NO if </a:t>
                </a:r>
                <a:r>
                  <a:rPr lang="en-GB" i="1" dirty="0">
                    <a:solidFill>
                      <a:srgbClr val="FF0000"/>
                    </a:solidFill>
                    <a:latin typeface="Arial" charset="0"/>
                  </a:rPr>
                  <a:t>h</a:t>
                </a:r>
                <a:r>
                  <a:rPr lang="en-GB" dirty="0">
                    <a:solidFill>
                      <a:srgbClr val="FF0000"/>
                    </a:solidFill>
                    <a:latin typeface="Arial" charset="0"/>
                  </a:rPr>
                  <a:t>*(</a:t>
                </a:r>
                <a:r>
                  <a:rPr lang="en-GB" i="1" dirty="0">
                    <a:solidFill>
                      <a:srgbClr val="FF0000"/>
                    </a:solidFill>
                    <a:latin typeface="Arial" charset="0"/>
                  </a:rPr>
                  <a:t>n</a:t>
                </a:r>
                <a:r>
                  <a:rPr lang="en-GB" dirty="0">
                    <a:solidFill>
                      <a:srgbClr val="FF0000"/>
                    </a:solidFill>
                    <a:latin typeface="Arial" charset="0"/>
                  </a:rPr>
                  <a:t>)&lt;1</a:t>
                </a:r>
              </a:p>
            </p:txBody>
          </p:sp>
        </mc:Choice>
        <mc:Fallback xmlns="">
          <p:sp>
            <p:nvSpPr>
              <p:cNvPr id="43012" name="Text Box 7"/>
              <p:cNvSpPr txBox="1">
                <a:spLocks noRot="1" noChangeAspect="1" noMove="1" noResize="1" noEditPoints="1" noAdjustHandles="1" noChangeArrowheads="1" noChangeShapeType="1" noTextEdit="1"/>
              </p:cNvSpPr>
              <p:nvPr/>
            </p:nvSpPr>
            <p:spPr bwMode="auto">
              <a:xfrm>
                <a:off x="1676400" y="2133600"/>
                <a:ext cx="6019800" cy="3470566"/>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r>
                  <a:rPr lang="en-US">
                    <a:noFill/>
                  </a:rPr>
                  <a:t> </a:t>
                </a:r>
              </a:p>
            </p:txBody>
          </p:sp>
        </mc:Fallback>
      </mc:AlternateContent>
      <p:sp>
        <p:nvSpPr>
          <p:cNvPr id="2" name="TextBox 1"/>
          <p:cNvSpPr txBox="1"/>
          <p:nvPr/>
        </p:nvSpPr>
        <p:spPr>
          <a:xfrm>
            <a:off x="1752600" y="5029200"/>
            <a:ext cx="2133600" cy="461665"/>
          </a:xfrm>
          <a:prstGeom prst="rect">
            <a:avLst/>
          </a:prstGeom>
          <a:solidFill>
            <a:schemeClr val="bg1"/>
          </a:solidFill>
        </p:spPr>
        <p:txBody>
          <a:bodyPr wrap="square" rtlCol="0">
            <a:spAutoFit/>
          </a:bodyPr>
          <a:lstStyle/>
          <a:p>
            <a:r>
              <a:rPr lang="en-US" dirty="0"/>
              <a:t>             </a:t>
            </a:r>
          </a:p>
        </p:txBody>
      </p:sp>
      <p:graphicFrame>
        <p:nvGraphicFramePr>
          <p:cNvPr id="9" name="Object 8"/>
          <p:cNvGraphicFramePr>
            <a:graphicFrameLocks noChangeAspect="1"/>
          </p:cNvGraphicFramePr>
          <p:nvPr>
            <p:extLst>
              <p:ext uri="{D42A27DB-BD31-4B8C-83A1-F6EECF244321}">
                <p14:modId xmlns:p14="http://schemas.microsoft.com/office/powerpoint/2010/main" val="3963150017"/>
              </p:ext>
            </p:extLst>
          </p:nvPr>
        </p:nvGraphicFramePr>
        <p:xfrm>
          <a:off x="1752600" y="4953000"/>
          <a:ext cx="1946275" cy="611187"/>
        </p:xfrm>
        <a:graphic>
          <a:graphicData uri="http://schemas.openxmlformats.org/presentationml/2006/ole">
            <mc:AlternateContent xmlns:mc="http://schemas.openxmlformats.org/markup-compatibility/2006">
              <mc:Choice xmlns:v="urn:schemas-microsoft-com:vml" Requires="v">
                <p:oleObj spid="_x0000_s112918" name="Equation" r:id="rId5" imgW="889000" imgH="279400" progId="Equation.DSMT4">
                  <p:embed/>
                </p:oleObj>
              </mc:Choice>
              <mc:Fallback>
                <p:oleObj name="Equation" r:id="rId5" imgW="889000" imgH="279400" progId="Equation.DSMT4">
                  <p:embed/>
                  <p:pic>
                    <p:nvPicPr>
                      <p:cNvPr id="0" name=""/>
                      <p:cNvPicPr/>
                      <p:nvPr/>
                    </p:nvPicPr>
                    <p:blipFill>
                      <a:blip r:embed="rId6"/>
                      <a:stretch>
                        <a:fillRect/>
                      </a:stretch>
                    </p:blipFill>
                    <p:spPr>
                      <a:xfrm>
                        <a:off x="1752600" y="4953000"/>
                        <a:ext cx="1946275" cy="611187"/>
                      </a:xfrm>
                      <a:prstGeom prst="rect">
                        <a:avLst/>
                      </a:prstGeom>
                    </p:spPr>
                  </p:pic>
                </p:oleObj>
              </mc:Fallback>
            </mc:AlternateContent>
          </a:graphicData>
        </a:graphic>
      </p:graphicFrame>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t>Informed Search</a:t>
            </a:r>
          </a:p>
        </p:txBody>
      </p:sp>
      <p:sp>
        <p:nvSpPr>
          <p:cNvPr id="537603" name="Rectangle 3"/>
          <p:cNvSpPr>
            <a:spLocks noGrp="1" noChangeArrowheads="1"/>
          </p:cNvSpPr>
          <p:nvPr>
            <p:ph idx="1"/>
          </p:nvPr>
        </p:nvSpPr>
        <p:spPr>
          <a:xfrm>
            <a:off x="457200" y="1600200"/>
            <a:ext cx="8229600" cy="4953000"/>
          </a:xfrm>
        </p:spPr>
        <p:txBody>
          <a:bodyPr rtlCol="0">
            <a:normAutofit fontScale="85000" lnSpcReduction="10000"/>
          </a:bodyPr>
          <a:lstStyle/>
          <a:p>
            <a:pPr eaLnBrk="1" fontAlgn="auto" hangingPunct="1">
              <a:spcAft>
                <a:spcPts val="0"/>
              </a:spcAft>
              <a:buFont typeface="Arial" pitchFamily="34" charset="0"/>
              <a:buChar char="•"/>
              <a:defRPr/>
            </a:pP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i="1" dirty="0">
                <a:latin typeface="Palatino" pitchFamily="18" charset="0"/>
              </a:rPr>
              <a:t>  </a:t>
            </a:r>
            <a:r>
              <a:rPr lang="en-US" dirty="0">
                <a:latin typeface="Palatino" pitchFamily="18" charset="0"/>
                <a:sym typeface="Symbol" pitchFamily="18" charset="2"/>
              </a:rPr>
              <a:t>≥</a:t>
            </a:r>
            <a:r>
              <a:rPr lang="en-US" dirty="0">
                <a:latin typeface="Palatino" pitchFamily="18" charset="0"/>
              </a:rPr>
              <a:t> </a:t>
            </a:r>
            <a:r>
              <a:rPr lang="en-US" i="1" dirty="0">
                <a:latin typeface="Palatino" pitchFamily="18" charset="0"/>
              </a:rPr>
              <a:t> </a:t>
            </a:r>
            <a:r>
              <a:rPr lang="en-US" dirty="0">
                <a:latin typeface="Palatino" pitchFamily="18" charset="0"/>
              </a:rPr>
              <a:t>0</a:t>
            </a:r>
            <a:r>
              <a:rPr lang="en-US" dirty="0"/>
              <a:t>		for all nodes </a:t>
            </a:r>
            <a:r>
              <a:rPr lang="en-US" i="1" dirty="0">
                <a:latin typeface="Palatino" pitchFamily="18" charset="0"/>
              </a:rPr>
              <a:t>n</a:t>
            </a:r>
          </a:p>
          <a:p>
            <a:pPr eaLnBrk="1" fontAlgn="auto" hangingPunct="1">
              <a:spcAft>
                <a:spcPts val="0"/>
              </a:spcAft>
              <a:buFont typeface="Arial" pitchFamily="34" charset="0"/>
              <a:buChar char="•"/>
              <a:defRPr/>
            </a:pPr>
            <a:r>
              <a:rPr lang="en-US" i="1" dirty="0">
                <a:latin typeface="Palatino" pitchFamily="18" charset="0"/>
              </a:rPr>
              <a:t>h(n) </a:t>
            </a:r>
            <a:r>
              <a:rPr lang="en-US" dirty="0"/>
              <a:t>close to 0 means we think </a:t>
            </a:r>
            <a:r>
              <a:rPr lang="en-US" i="1" dirty="0"/>
              <a:t>n</a:t>
            </a:r>
            <a:r>
              <a:rPr lang="en-US" dirty="0"/>
              <a:t> is close to a goal state</a:t>
            </a:r>
          </a:p>
          <a:p>
            <a:pPr eaLnBrk="1" fontAlgn="auto" hangingPunct="1">
              <a:spcAft>
                <a:spcPts val="0"/>
              </a:spcAft>
              <a:buFont typeface="Arial" pitchFamily="34" charset="0"/>
              <a:buChar char="•"/>
              <a:defRPr/>
            </a:pPr>
            <a:r>
              <a:rPr lang="en-US" i="1" dirty="0">
                <a:latin typeface="Palatino" pitchFamily="18" charset="0"/>
              </a:rPr>
              <a:t>h(n) </a:t>
            </a:r>
            <a:r>
              <a:rPr lang="en-US" dirty="0"/>
              <a:t>very big means we think </a:t>
            </a:r>
            <a:r>
              <a:rPr lang="en-US" i="1" dirty="0"/>
              <a:t>n</a:t>
            </a:r>
            <a:r>
              <a:rPr lang="en-US" dirty="0"/>
              <a:t> is far from a goal state</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dirty="0"/>
              <a:t>All domain knowledge used in the search is encoded in the heuristic function, </a:t>
            </a:r>
            <a:r>
              <a:rPr lang="en-US" i="1" dirty="0">
                <a:latin typeface="Palatino" pitchFamily="18" charset="0"/>
              </a:rPr>
              <a:t>h</a:t>
            </a:r>
          </a:p>
          <a:p>
            <a:pPr eaLnBrk="1" fontAlgn="auto" hangingPunct="1">
              <a:spcAft>
                <a:spcPts val="0"/>
              </a:spcAft>
              <a:buFont typeface="Arial" pitchFamily="34" charset="0"/>
              <a:buChar char="•"/>
              <a:defRPr/>
            </a:pPr>
            <a:endParaRPr lang="en-US" dirty="0"/>
          </a:p>
          <a:p>
            <a:pPr eaLnBrk="1" fontAlgn="auto" hangingPunct="1">
              <a:spcAft>
                <a:spcPts val="0"/>
              </a:spcAft>
              <a:buFont typeface="Arial" pitchFamily="34" charset="0"/>
              <a:buChar char="•"/>
              <a:defRPr/>
            </a:pPr>
            <a:r>
              <a:rPr lang="en-US" dirty="0"/>
              <a:t>An example of a “</a:t>
            </a:r>
            <a:r>
              <a:rPr lang="en-US" i="1" dirty="0">
                <a:solidFill>
                  <a:srgbClr val="CC3300"/>
                </a:solidFill>
              </a:rPr>
              <a:t>weak method</a:t>
            </a:r>
            <a:r>
              <a:rPr lang="en-US" i="1" dirty="0"/>
              <a:t>”</a:t>
            </a:r>
            <a:r>
              <a:rPr lang="en-US" dirty="0"/>
              <a:t> for AI because of the limited way that domain-specific information is</a:t>
            </a:r>
            <a:br>
              <a:rPr lang="en-US" dirty="0"/>
            </a:br>
            <a:r>
              <a:rPr lang="en-US" dirty="0"/>
              <a:t>used to solve a problem (i.e., entirely contained in one function definition)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76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7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685800" y="1066800"/>
            <a:ext cx="7772400" cy="53340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A* should terminate only when </a:t>
            </a:r>
            <a:r>
              <a:rPr lang="en-US" dirty="0">
                <a:solidFill>
                  <a:srgbClr val="3333CC"/>
                </a:solidFill>
              </a:rPr>
              <a:t>a goal is </a:t>
            </a:r>
            <a:r>
              <a:rPr lang="en-US" b="1" i="1" dirty="0">
                <a:solidFill>
                  <a:srgbClr val="3333CC"/>
                </a:solidFill>
              </a:rPr>
              <a:t>removed</a:t>
            </a:r>
            <a:r>
              <a:rPr lang="en-US" dirty="0"/>
              <a:t> from the priority queue</a:t>
            </a:r>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Same rule as for Uniform-Cost Search (UCS)</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A* with </a:t>
            </a:r>
            <a:r>
              <a:rPr lang="en-US" i="1" dirty="0"/>
              <a:t>h</a:t>
            </a:r>
            <a:r>
              <a:rPr lang="en-US" dirty="0"/>
              <a:t>()</a:t>
            </a:r>
            <a:r>
              <a:rPr lang="en-US" dirty="0">
                <a:latin typeface="Symbol" pitchFamily="18" charset="2"/>
              </a:rPr>
              <a:t> = </a:t>
            </a:r>
            <a:r>
              <a:rPr lang="en-US" dirty="0"/>
              <a:t>0 </a:t>
            </a:r>
            <a:r>
              <a:rPr lang="en-US" b="1" i="1" dirty="0"/>
              <a:t>is</a:t>
            </a:r>
            <a:r>
              <a:rPr lang="en-US" dirty="0"/>
              <a:t> Uniform-Cost Search</a:t>
            </a:r>
          </a:p>
        </p:txBody>
      </p:sp>
      <p:sp>
        <p:nvSpPr>
          <p:cNvPr id="44035" name="Rectangle 1"/>
          <p:cNvSpPr>
            <a:spLocks noGrp="1" noChangeArrowheads="1"/>
          </p:cNvSpPr>
          <p:nvPr>
            <p:ph type="title"/>
          </p:nvPr>
        </p:nvSpPr>
        <p:spPr>
          <a:xfrm>
            <a:off x="685800" y="152400"/>
            <a:ext cx="7772400" cy="8382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When should A* Stop?</a:t>
            </a:r>
          </a:p>
        </p:txBody>
      </p:sp>
      <p:grpSp>
        <p:nvGrpSpPr>
          <p:cNvPr id="44036" name="Group 23"/>
          <p:cNvGrpSpPr>
            <a:grpSpLocks/>
          </p:cNvGrpSpPr>
          <p:nvPr/>
        </p:nvGrpSpPr>
        <p:grpSpPr bwMode="auto">
          <a:xfrm>
            <a:off x="2362200" y="2362200"/>
            <a:ext cx="3971009" cy="2419206"/>
            <a:chOff x="2794000" y="1600200"/>
            <a:chExt cx="3971009" cy="2419206"/>
          </a:xfrm>
        </p:grpSpPr>
        <p:sp>
          <p:nvSpPr>
            <p:cNvPr id="44037" name="Oval 3"/>
            <p:cNvSpPr>
              <a:spLocks noChangeArrowheads="1"/>
            </p:cNvSpPr>
            <p:nvPr/>
          </p:nvSpPr>
          <p:spPr bwMode="auto">
            <a:xfrm>
              <a:off x="2890838" y="23971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038" name="AutoShape 4"/>
            <p:cNvSpPr>
              <a:spLocks noChangeArrowheads="1"/>
            </p:cNvSpPr>
            <p:nvPr/>
          </p:nvSpPr>
          <p:spPr bwMode="auto">
            <a:xfrm>
              <a:off x="4625975" y="16002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B</a:t>
              </a:r>
            </a:p>
          </p:txBody>
        </p:sp>
        <p:sp>
          <p:nvSpPr>
            <p:cNvPr id="44039" name="Oval 5"/>
            <p:cNvSpPr>
              <a:spLocks noChangeArrowheads="1"/>
            </p:cNvSpPr>
            <p:nvPr/>
          </p:nvSpPr>
          <p:spPr bwMode="auto">
            <a:xfrm>
              <a:off x="4532313" y="1600200"/>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040" name="Line 6"/>
            <p:cNvSpPr>
              <a:spLocks noChangeShapeType="1"/>
            </p:cNvSpPr>
            <p:nvPr/>
          </p:nvSpPr>
          <p:spPr bwMode="auto">
            <a:xfrm flipV="1">
              <a:off x="3352800" y="1901825"/>
              <a:ext cx="1143000" cy="53975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4041" name="Line 7"/>
            <p:cNvSpPr>
              <a:spLocks noChangeShapeType="1"/>
            </p:cNvSpPr>
            <p:nvPr/>
          </p:nvSpPr>
          <p:spPr bwMode="auto">
            <a:xfrm flipV="1">
              <a:off x="5105400" y="2816225"/>
              <a:ext cx="990600" cy="612775"/>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4042" name="AutoShape 8"/>
            <p:cNvSpPr>
              <a:spLocks noChangeArrowheads="1"/>
            </p:cNvSpPr>
            <p:nvPr/>
          </p:nvSpPr>
          <p:spPr bwMode="auto">
            <a:xfrm>
              <a:off x="2984500" y="2397125"/>
              <a:ext cx="353280" cy="43800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S</a:t>
              </a:r>
            </a:p>
          </p:txBody>
        </p:sp>
        <p:sp>
          <p:nvSpPr>
            <p:cNvPr id="44043" name="Oval 9"/>
            <p:cNvSpPr>
              <a:spLocks noChangeArrowheads="1"/>
            </p:cNvSpPr>
            <p:nvPr/>
          </p:nvSpPr>
          <p:spPr bwMode="auto">
            <a:xfrm>
              <a:off x="4572000" y="3124200"/>
              <a:ext cx="496888"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044" name="AutoShape 10"/>
            <p:cNvSpPr>
              <a:spLocks noChangeArrowheads="1"/>
            </p:cNvSpPr>
            <p:nvPr/>
          </p:nvSpPr>
          <p:spPr bwMode="auto">
            <a:xfrm>
              <a:off x="6184900" y="2397125"/>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G</a:t>
              </a:r>
            </a:p>
          </p:txBody>
        </p:sp>
        <p:sp>
          <p:nvSpPr>
            <p:cNvPr id="44045" name="Oval 11"/>
            <p:cNvSpPr>
              <a:spLocks noChangeArrowheads="1"/>
            </p:cNvSpPr>
            <p:nvPr/>
          </p:nvSpPr>
          <p:spPr bwMode="auto">
            <a:xfrm>
              <a:off x="6091238" y="23971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046" name="Line 12"/>
            <p:cNvSpPr>
              <a:spLocks noChangeShapeType="1"/>
            </p:cNvSpPr>
            <p:nvPr/>
          </p:nvSpPr>
          <p:spPr bwMode="auto">
            <a:xfrm>
              <a:off x="5029200" y="1905000"/>
              <a:ext cx="11430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4047" name="AutoShape 13"/>
            <p:cNvSpPr>
              <a:spLocks noChangeArrowheads="1"/>
            </p:cNvSpPr>
            <p:nvPr/>
          </p:nvSpPr>
          <p:spPr bwMode="auto">
            <a:xfrm>
              <a:off x="4665663" y="31242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C</a:t>
              </a:r>
            </a:p>
          </p:txBody>
        </p:sp>
        <p:sp>
          <p:nvSpPr>
            <p:cNvPr id="44048" name="AutoShape 14"/>
            <p:cNvSpPr>
              <a:spLocks noChangeArrowheads="1"/>
            </p:cNvSpPr>
            <p:nvPr/>
          </p:nvSpPr>
          <p:spPr bwMode="auto">
            <a:xfrm>
              <a:off x="5416550" y="1752600"/>
              <a:ext cx="630238" cy="434975"/>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999</a:t>
              </a:r>
            </a:p>
          </p:txBody>
        </p:sp>
        <p:sp>
          <p:nvSpPr>
            <p:cNvPr id="44049" name="Line 15"/>
            <p:cNvSpPr>
              <a:spLocks noChangeShapeType="1"/>
            </p:cNvSpPr>
            <p:nvPr/>
          </p:nvSpPr>
          <p:spPr bwMode="auto">
            <a:xfrm>
              <a:off x="3276600" y="2819400"/>
              <a:ext cx="12192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4050" name="AutoShape 16"/>
            <p:cNvSpPr>
              <a:spLocks noChangeArrowheads="1"/>
            </p:cNvSpPr>
            <p:nvPr/>
          </p:nvSpPr>
          <p:spPr bwMode="auto">
            <a:xfrm>
              <a:off x="3584575" y="18288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4051" name="AutoShape 17"/>
            <p:cNvSpPr>
              <a:spLocks noChangeArrowheads="1"/>
            </p:cNvSpPr>
            <p:nvPr/>
          </p:nvSpPr>
          <p:spPr bwMode="auto">
            <a:xfrm>
              <a:off x="3584575" y="3048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4052" name="AutoShape 18"/>
            <p:cNvSpPr>
              <a:spLocks noChangeArrowheads="1"/>
            </p:cNvSpPr>
            <p:nvPr/>
          </p:nvSpPr>
          <p:spPr bwMode="auto">
            <a:xfrm>
              <a:off x="5610225" y="3048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4053" name="AutoShape 19"/>
            <p:cNvSpPr>
              <a:spLocks noChangeArrowheads="1"/>
            </p:cNvSpPr>
            <p:nvPr/>
          </p:nvSpPr>
          <p:spPr bwMode="auto">
            <a:xfrm>
              <a:off x="2794000" y="28194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=2</a:t>
              </a:r>
            </a:p>
          </p:txBody>
        </p:sp>
        <p:sp>
          <p:nvSpPr>
            <p:cNvPr id="44054" name="AutoShape 20"/>
            <p:cNvSpPr>
              <a:spLocks noChangeArrowheads="1"/>
            </p:cNvSpPr>
            <p:nvPr/>
          </p:nvSpPr>
          <p:spPr bwMode="auto">
            <a:xfrm>
              <a:off x="4578350" y="35814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=2</a:t>
              </a:r>
            </a:p>
          </p:txBody>
        </p:sp>
        <p:sp>
          <p:nvSpPr>
            <p:cNvPr id="44055" name="AutoShape 21"/>
            <p:cNvSpPr>
              <a:spLocks noChangeArrowheads="1"/>
            </p:cNvSpPr>
            <p:nvPr/>
          </p:nvSpPr>
          <p:spPr bwMode="auto">
            <a:xfrm>
              <a:off x="6102350" y="28194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=0</a:t>
              </a:r>
            </a:p>
          </p:txBody>
        </p:sp>
        <p:sp>
          <p:nvSpPr>
            <p:cNvPr id="44056" name="AutoShape 22"/>
            <p:cNvSpPr>
              <a:spLocks noChangeArrowheads="1"/>
            </p:cNvSpPr>
            <p:nvPr/>
          </p:nvSpPr>
          <p:spPr bwMode="auto">
            <a:xfrm>
              <a:off x="4578350" y="20574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body" idx="1"/>
          </p:nvPr>
        </p:nvSpPr>
        <p:spPr>
          <a:xfrm>
            <a:off x="685800" y="1219200"/>
            <a:ext cx="7772400" cy="5638800"/>
          </a:xfrm>
        </p:spPr>
        <p:txBody>
          <a:bodyPr/>
          <a:lstStyle/>
          <a:p>
            <a:pPr eaLnBrk="1" hangingPunct="1">
              <a:lnSpc>
                <a:spcPct val="93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solidFill>
                  <a:srgbClr val="0000FF"/>
                </a:solidFill>
              </a:rPr>
              <a:t>One more complication</a:t>
            </a:r>
            <a:r>
              <a:rPr lang="en-US" dirty="0"/>
              <a:t>:  A* might revisit a state (in </a:t>
            </a:r>
            <a:r>
              <a:rPr lang="en-US" i="1" dirty="0"/>
              <a:t>Frontier</a:t>
            </a:r>
            <a:r>
              <a:rPr lang="en-US" dirty="0"/>
              <a:t> </a:t>
            </a:r>
            <a:r>
              <a:rPr lang="en-US" b="1" dirty="0"/>
              <a:t>or</a:t>
            </a:r>
            <a:r>
              <a:rPr lang="en-US" dirty="0"/>
              <a:t> </a:t>
            </a:r>
            <a:r>
              <a:rPr lang="en-US" i="1" dirty="0"/>
              <a:t>Explored</a:t>
            </a:r>
            <a:r>
              <a:rPr lang="en-US" dirty="0"/>
              <a:t>), and discover a </a:t>
            </a:r>
            <a:r>
              <a:rPr lang="en-US" b="1" i="1" dirty="0"/>
              <a:t>better</a:t>
            </a:r>
            <a:r>
              <a:rPr lang="en-US" dirty="0"/>
              <a:t> path</a:t>
            </a:r>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Solution:  Put </a:t>
            </a:r>
            <a:r>
              <a:rPr lang="en-US" i="1" dirty="0">
                <a:solidFill>
                  <a:srgbClr val="000000"/>
                </a:solidFill>
              </a:rPr>
              <a:t>D</a:t>
            </a:r>
            <a:r>
              <a:rPr lang="en-US" dirty="0">
                <a:solidFill>
                  <a:srgbClr val="000000"/>
                </a:solidFill>
              </a:rPr>
              <a:t> back in the priority queue, using the smaller </a:t>
            </a:r>
            <a:r>
              <a:rPr lang="en-US" i="1" dirty="0">
                <a:solidFill>
                  <a:srgbClr val="000000"/>
                </a:solidFill>
                <a:latin typeface="Arial" charset="0"/>
              </a:rPr>
              <a:t>g </a:t>
            </a:r>
            <a:r>
              <a:rPr lang="en-US" dirty="0">
                <a:solidFill>
                  <a:srgbClr val="000000"/>
                </a:solidFill>
              </a:rPr>
              <a:t>value (and path)</a:t>
            </a:r>
          </a:p>
          <a:p>
            <a:pPr eaLnBrk="1" hangingPunct="1">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p:txBody>
      </p:sp>
      <p:sp>
        <p:nvSpPr>
          <p:cNvPr id="45059" name="Rectangle 1"/>
          <p:cNvSpPr>
            <a:spLocks noGrp="1" noChangeArrowheads="1"/>
          </p:cNvSpPr>
          <p:nvPr>
            <p:ph type="title"/>
          </p:nvPr>
        </p:nvSpPr>
        <p:spPr>
          <a:xfrm>
            <a:off x="685800" y="152400"/>
            <a:ext cx="7772400" cy="8382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 Revisiting States </a:t>
            </a:r>
          </a:p>
        </p:txBody>
      </p:sp>
      <p:grpSp>
        <p:nvGrpSpPr>
          <p:cNvPr id="45060" name="Group 28"/>
          <p:cNvGrpSpPr>
            <a:grpSpLocks/>
          </p:cNvGrpSpPr>
          <p:nvPr/>
        </p:nvGrpSpPr>
        <p:grpSpPr bwMode="auto">
          <a:xfrm>
            <a:off x="1600200" y="2895600"/>
            <a:ext cx="5387059" cy="2419206"/>
            <a:chOff x="1530350" y="2057400"/>
            <a:chExt cx="5387059" cy="2419206"/>
          </a:xfrm>
        </p:grpSpPr>
        <p:sp>
          <p:nvSpPr>
            <p:cNvPr id="45061" name="Oval 3"/>
            <p:cNvSpPr>
              <a:spLocks noChangeArrowheads="1"/>
            </p:cNvSpPr>
            <p:nvPr/>
          </p:nvSpPr>
          <p:spPr bwMode="auto">
            <a:xfrm>
              <a:off x="1627188" y="28543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2" name="AutoShape 4"/>
            <p:cNvSpPr>
              <a:spLocks noChangeArrowheads="1"/>
            </p:cNvSpPr>
            <p:nvPr/>
          </p:nvSpPr>
          <p:spPr bwMode="auto">
            <a:xfrm>
              <a:off x="3362325" y="2057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B</a:t>
              </a:r>
            </a:p>
          </p:txBody>
        </p:sp>
        <p:sp>
          <p:nvSpPr>
            <p:cNvPr id="45063" name="Oval 5"/>
            <p:cNvSpPr>
              <a:spLocks noChangeArrowheads="1"/>
            </p:cNvSpPr>
            <p:nvPr/>
          </p:nvSpPr>
          <p:spPr bwMode="auto">
            <a:xfrm>
              <a:off x="3268663" y="2057400"/>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4" name="Line 6"/>
            <p:cNvSpPr>
              <a:spLocks noChangeShapeType="1"/>
            </p:cNvSpPr>
            <p:nvPr/>
          </p:nvSpPr>
          <p:spPr bwMode="auto">
            <a:xfrm flipV="1">
              <a:off x="2089150" y="2359025"/>
              <a:ext cx="1143000" cy="53975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65" name="Line 7"/>
            <p:cNvSpPr>
              <a:spLocks noChangeShapeType="1"/>
            </p:cNvSpPr>
            <p:nvPr/>
          </p:nvSpPr>
          <p:spPr bwMode="auto">
            <a:xfrm flipV="1">
              <a:off x="3841750" y="3273425"/>
              <a:ext cx="990600" cy="612775"/>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66" name="AutoShape 8"/>
            <p:cNvSpPr>
              <a:spLocks noChangeArrowheads="1"/>
            </p:cNvSpPr>
            <p:nvPr/>
          </p:nvSpPr>
          <p:spPr bwMode="auto">
            <a:xfrm>
              <a:off x="1720850" y="2854325"/>
              <a:ext cx="353280" cy="43800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S</a:t>
              </a:r>
            </a:p>
          </p:txBody>
        </p:sp>
        <p:sp>
          <p:nvSpPr>
            <p:cNvPr id="45067" name="Oval 9"/>
            <p:cNvSpPr>
              <a:spLocks noChangeArrowheads="1"/>
            </p:cNvSpPr>
            <p:nvPr/>
          </p:nvSpPr>
          <p:spPr bwMode="auto">
            <a:xfrm>
              <a:off x="3308350" y="3581400"/>
              <a:ext cx="496888"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8" name="AutoShape 10"/>
            <p:cNvSpPr>
              <a:spLocks noChangeArrowheads="1"/>
            </p:cNvSpPr>
            <p:nvPr/>
          </p:nvSpPr>
          <p:spPr bwMode="auto">
            <a:xfrm>
              <a:off x="4921250" y="2854325"/>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D</a:t>
              </a:r>
            </a:p>
          </p:txBody>
        </p:sp>
        <p:sp>
          <p:nvSpPr>
            <p:cNvPr id="45069" name="Oval 11"/>
            <p:cNvSpPr>
              <a:spLocks noChangeArrowheads="1"/>
            </p:cNvSpPr>
            <p:nvPr/>
          </p:nvSpPr>
          <p:spPr bwMode="auto">
            <a:xfrm>
              <a:off x="4827588" y="28543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70" name="Line 12"/>
            <p:cNvSpPr>
              <a:spLocks noChangeShapeType="1"/>
            </p:cNvSpPr>
            <p:nvPr/>
          </p:nvSpPr>
          <p:spPr bwMode="auto">
            <a:xfrm>
              <a:off x="3765550" y="2362200"/>
              <a:ext cx="11430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71" name="AutoShape 13"/>
            <p:cNvSpPr>
              <a:spLocks noChangeArrowheads="1"/>
            </p:cNvSpPr>
            <p:nvPr/>
          </p:nvSpPr>
          <p:spPr bwMode="auto">
            <a:xfrm>
              <a:off x="3402013" y="3581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C</a:t>
              </a:r>
            </a:p>
          </p:txBody>
        </p:sp>
        <p:sp>
          <p:nvSpPr>
            <p:cNvPr id="45072" name="AutoShape 14"/>
            <p:cNvSpPr>
              <a:spLocks noChangeArrowheads="1"/>
            </p:cNvSpPr>
            <p:nvPr/>
          </p:nvSpPr>
          <p:spPr bwMode="auto">
            <a:xfrm>
              <a:off x="5461000" y="2743200"/>
              <a:ext cx="630238" cy="434975"/>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999</a:t>
              </a:r>
            </a:p>
          </p:txBody>
        </p:sp>
        <p:sp>
          <p:nvSpPr>
            <p:cNvPr id="45073" name="Line 15"/>
            <p:cNvSpPr>
              <a:spLocks noChangeShapeType="1"/>
            </p:cNvSpPr>
            <p:nvPr/>
          </p:nvSpPr>
          <p:spPr bwMode="auto">
            <a:xfrm>
              <a:off x="2012950" y="3276600"/>
              <a:ext cx="12192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74" name="AutoShape 16"/>
            <p:cNvSpPr>
              <a:spLocks noChangeArrowheads="1"/>
            </p:cNvSpPr>
            <p:nvPr/>
          </p:nvSpPr>
          <p:spPr bwMode="auto">
            <a:xfrm>
              <a:off x="23209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5075" name="AutoShape 17"/>
            <p:cNvSpPr>
              <a:spLocks noChangeArrowheads="1"/>
            </p:cNvSpPr>
            <p:nvPr/>
          </p:nvSpPr>
          <p:spPr bwMode="auto">
            <a:xfrm>
              <a:off x="232092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5076" name="AutoShape 18"/>
            <p:cNvSpPr>
              <a:spLocks noChangeArrowheads="1"/>
            </p:cNvSpPr>
            <p:nvPr/>
          </p:nvSpPr>
          <p:spPr bwMode="auto">
            <a:xfrm>
              <a:off x="434657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5077" name="AutoShape 19"/>
            <p:cNvSpPr>
              <a:spLocks noChangeArrowheads="1"/>
            </p:cNvSpPr>
            <p:nvPr/>
          </p:nvSpPr>
          <p:spPr bwMode="auto">
            <a:xfrm>
              <a:off x="153035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78" name="AutoShape 20"/>
            <p:cNvSpPr>
              <a:spLocks noChangeArrowheads="1"/>
            </p:cNvSpPr>
            <p:nvPr/>
          </p:nvSpPr>
          <p:spPr bwMode="auto">
            <a:xfrm>
              <a:off x="3132138" y="4038600"/>
              <a:ext cx="970435"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=900</a:t>
              </a:r>
            </a:p>
          </p:txBody>
        </p:sp>
        <p:sp>
          <p:nvSpPr>
            <p:cNvPr id="45079" name="AutoShape 21"/>
            <p:cNvSpPr>
              <a:spLocks noChangeArrowheads="1"/>
            </p:cNvSpPr>
            <p:nvPr/>
          </p:nvSpPr>
          <p:spPr bwMode="auto">
            <a:xfrm>
              <a:off x="483870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80" name="AutoShape 22"/>
            <p:cNvSpPr>
              <a:spLocks noChangeArrowheads="1"/>
            </p:cNvSpPr>
            <p:nvPr/>
          </p:nvSpPr>
          <p:spPr bwMode="auto">
            <a:xfrm>
              <a:off x="3314700" y="2514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81" name="Line 23"/>
            <p:cNvSpPr>
              <a:spLocks noChangeShapeType="1"/>
            </p:cNvSpPr>
            <p:nvPr/>
          </p:nvSpPr>
          <p:spPr bwMode="auto">
            <a:xfrm>
              <a:off x="5334000" y="3124200"/>
              <a:ext cx="914400" cy="1588"/>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82" name="AutoShape 24"/>
            <p:cNvSpPr>
              <a:spLocks noChangeArrowheads="1"/>
            </p:cNvSpPr>
            <p:nvPr/>
          </p:nvSpPr>
          <p:spPr bwMode="auto">
            <a:xfrm>
              <a:off x="6378575" y="2855913"/>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G</a:t>
              </a:r>
            </a:p>
          </p:txBody>
        </p:sp>
        <p:sp>
          <p:nvSpPr>
            <p:cNvPr id="45083" name="Oval 25"/>
            <p:cNvSpPr>
              <a:spLocks noChangeArrowheads="1"/>
            </p:cNvSpPr>
            <p:nvPr/>
          </p:nvSpPr>
          <p:spPr bwMode="auto">
            <a:xfrm>
              <a:off x="6284913" y="2855913"/>
              <a:ext cx="496887" cy="496887"/>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84" name="AutoShape 26"/>
            <p:cNvSpPr>
              <a:spLocks noChangeArrowheads="1"/>
            </p:cNvSpPr>
            <p:nvPr/>
          </p:nvSpPr>
          <p:spPr bwMode="auto">
            <a:xfrm>
              <a:off x="625475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=0</a:t>
              </a:r>
            </a:p>
          </p:txBody>
        </p:sp>
        <p:sp>
          <p:nvSpPr>
            <p:cNvPr id="45085" name="AutoShape 27"/>
            <p:cNvSpPr>
              <a:spLocks noChangeArrowheads="1"/>
            </p:cNvSpPr>
            <p:nvPr/>
          </p:nvSpPr>
          <p:spPr bwMode="auto">
            <a:xfrm>
              <a:off x="43148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2</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114" name="Text Box 32"/>
          <p:cNvSpPr txBox="1">
            <a:spLocks noChangeArrowheads="1"/>
          </p:cNvSpPr>
          <p:nvPr/>
        </p:nvSpPr>
        <p:spPr bwMode="auto">
          <a:xfrm>
            <a:off x="685800" y="838200"/>
            <a:ext cx="7770813" cy="5243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marL="339725" indent="-339725"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1pPr>
            <a:lvl2pPr marL="742950" indent="-28575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2pPr>
            <a:lvl3pPr marL="11430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3pPr>
            <a:lvl4pPr marL="16002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4pPr>
            <a:lvl5pPr marL="2057400" indent="-228600" eaLnBrk="0" hangingPunct="0">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339725" algn="l"/>
                <a:tab pos="1254125" algn="l"/>
                <a:tab pos="2168525" algn="l"/>
                <a:tab pos="3082925" algn="l"/>
                <a:tab pos="3997325" algn="l"/>
                <a:tab pos="4911725" algn="l"/>
                <a:tab pos="5826125" algn="l"/>
                <a:tab pos="6740525" algn="l"/>
                <a:tab pos="7654925" algn="l"/>
                <a:tab pos="8569325" algn="l"/>
                <a:tab pos="9483725" algn="l"/>
                <a:tab pos="10398125" algn="l"/>
              </a:tabLst>
              <a:defRPr sz="2400">
                <a:solidFill>
                  <a:schemeClr val="tx1"/>
                </a:solidFill>
                <a:latin typeface="Times New Roman" pitchFamily="18" charset="0"/>
              </a:defRPr>
            </a:lvl9pPr>
          </a:lstStyle>
          <a:p>
            <a:pPr eaLnBrk="1" hangingPunct="1">
              <a:lnSpc>
                <a:spcPct val="93000"/>
              </a:lnSpc>
              <a:spcBef>
                <a:spcPts val="600"/>
              </a:spcBef>
              <a:buClr>
                <a:srgbClr val="33CC33"/>
              </a:buClr>
              <a:buSzPct val="150000"/>
              <a:buFont typeface="Arial" charset="0"/>
              <a:buChar char="•"/>
            </a:pPr>
            <a:r>
              <a:rPr lang="en-US" dirty="0">
                <a:solidFill>
                  <a:srgbClr val="0000FF"/>
                </a:solidFill>
                <a:latin typeface="Arial" charset="0"/>
              </a:rPr>
              <a:t>One more complication</a:t>
            </a:r>
            <a:r>
              <a:rPr lang="en-US" dirty="0">
                <a:solidFill>
                  <a:srgbClr val="000000"/>
                </a:solidFill>
                <a:latin typeface="Arial" charset="0"/>
              </a:rPr>
              <a:t>: A* might revisit a and discover a </a:t>
            </a:r>
            <a:r>
              <a:rPr lang="en-US" b="1" i="1" dirty="0">
                <a:solidFill>
                  <a:srgbClr val="000000"/>
                </a:solidFill>
                <a:latin typeface="Arial" charset="0"/>
              </a:rPr>
              <a:t>better</a:t>
            </a:r>
            <a:r>
              <a:rPr lang="en-US" dirty="0">
                <a:solidFill>
                  <a:srgbClr val="000000"/>
                </a:solidFill>
                <a:latin typeface="Arial" charset="0"/>
              </a:rPr>
              <a:t> path</a:t>
            </a: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None/>
            </a:pPr>
            <a:endParaRPr lang="en-US" dirty="0">
              <a:solidFill>
                <a:srgbClr val="000000"/>
              </a:solidFill>
              <a:latin typeface="Arial" charset="0"/>
            </a:endParaRPr>
          </a:p>
          <a:p>
            <a:pPr eaLnBrk="1" hangingPunct="1">
              <a:spcBef>
                <a:spcPts val="600"/>
              </a:spcBef>
              <a:buClr>
                <a:srgbClr val="33CC33"/>
              </a:buClr>
              <a:buSzPct val="150000"/>
              <a:buFont typeface="Arial" charset="0"/>
              <a:buChar char="•"/>
            </a:pPr>
            <a:r>
              <a:rPr lang="en-US" dirty="0">
                <a:solidFill>
                  <a:srgbClr val="000000"/>
                </a:solidFill>
                <a:latin typeface="Arial" charset="0"/>
              </a:rPr>
              <a:t>Can you find the state in question?</a:t>
            </a:r>
          </a:p>
        </p:txBody>
      </p:sp>
      <p:sp>
        <p:nvSpPr>
          <p:cNvPr id="46082" name="Oval 1"/>
          <p:cNvSpPr>
            <a:spLocks noChangeArrowheads="1"/>
          </p:cNvSpPr>
          <p:nvPr/>
        </p:nvSpPr>
        <p:spPr bwMode="auto">
          <a:xfrm>
            <a:off x="4827588" y="2854325"/>
            <a:ext cx="496887" cy="496888"/>
          </a:xfrm>
          <a:prstGeom prst="ellipse">
            <a:avLst/>
          </a:prstGeom>
          <a:solidFill>
            <a:srgbClr val="FFFF99"/>
          </a:solidFill>
          <a:ln w="28440">
            <a:solidFill>
              <a:srgbClr val="000000"/>
            </a:solidFill>
            <a:miter lim="800000"/>
            <a:headEnd/>
            <a:tailEnd/>
          </a:ln>
        </p:spPr>
        <p:txBody>
          <a:bodyPr wrap="none" anchor="ctr"/>
          <a:lstStyle/>
          <a:p>
            <a:endParaRPr lang="en-US"/>
          </a:p>
        </p:txBody>
      </p:sp>
      <p:grpSp>
        <p:nvGrpSpPr>
          <p:cNvPr id="46083" name="Group 2"/>
          <p:cNvGrpSpPr>
            <a:grpSpLocks/>
          </p:cNvGrpSpPr>
          <p:nvPr/>
        </p:nvGrpSpPr>
        <p:grpSpPr bwMode="auto">
          <a:xfrm>
            <a:off x="685800" y="150813"/>
            <a:ext cx="7770813" cy="609601"/>
            <a:chOff x="432" y="95"/>
            <a:chExt cx="4895" cy="384"/>
          </a:xfrm>
        </p:grpSpPr>
        <p:sp>
          <p:nvSpPr>
            <p:cNvPr id="46115" name="AutoShape 3"/>
            <p:cNvSpPr>
              <a:spLocks noChangeArrowheads="1"/>
            </p:cNvSpPr>
            <p:nvPr/>
          </p:nvSpPr>
          <p:spPr bwMode="auto">
            <a:xfrm>
              <a:off x="432" y="96"/>
              <a:ext cx="4895" cy="383"/>
            </a:xfrm>
            <a:prstGeom prst="roundRect">
              <a:avLst>
                <a:gd name="adj" fmla="val 259"/>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6116" name="Text Box 4"/>
            <p:cNvSpPr txBox="1">
              <a:spLocks noChangeArrowheads="1"/>
            </p:cNvSpPr>
            <p:nvPr/>
          </p:nvSpPr>
          <p:spPr bwMode="auto">
            <a:xfrm>
              <a:off x="432" y="95"/>
              <a:ext cx="4895" cy="3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nchor="ctr">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buClr>
                  <a:srgbClr val="000099"/>
                </a:buClr>
                <a:buFont typeface="Arial" charset="0"/>
                <a:buNone/>
              </a:pPr>
              <a:r>
                <a:rPr lang="en-US" sz="3600" dirty="0">
                  <a:solidFill>
                    <a:srgbClr val="000099"/>
                  </a:solidFill>
                  <a:latin typeface="Arial" charset="0"/>
                </a:rPr>
                <a:t>Q2: A* Revisiting Expanded States </a:t>
              </a:r>
            </a:p>
          </p:txBody>
        </p:sp>
      </p:grpSp>
      <p:sp>
        <p:nvSpPr>
          <p:cNvPr id="46084" name="AutoShape 5"/>
          <p:cNvSpPr>
            <a:spLocks noChangeArrowheads="1"/>
          </p:cNvSpPr>
          <p:nvPr/>
        </p:nvSpPr>
        <p:spPr bwMode="auto">
          <a:xfrm>
            <a:off x="685800" y="838200"/>
            <a:ext cx="7772400" cy="5562600"/>
          </a:xfrm>
          <a:prstGeom prst="roundRect">
            <a:avLst>
              <a:gd name="adj" fmla="val 2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6085" name="Oval 6"/>
          <p:cNvSpPr>
            <a:spLocks noChangeArrowheads="1"/>
          </p:cNvSpPr>
          <p:nvPr/>
        </p:nvSpPr>
        <p:spPr bwMode="auto">
          <a:xfrm>
            <a:off x="1627188" y="28543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6086" name="AutoShape 7"/>
          <p:cNvSpPr>
            <a:spLocks noChangeArrowheads="1"/>
          </p:cNvSpPr>
          <p:nvPr/>
        </p:nvSpPr>
        <p:spPr bwMode="auto">
          <a:xfrm>
            <a:off x="3362325" y="2057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B</a:t>
            </a:r>
          </a:p>
        </p:txBody>
      </p:sp>
      <p:sp>
        <p:nvSpPr>
          <p:cNvPr id="46087" name="Oval 8"/>
          <p:cNvSpPr>
            <a:spLocks noChangeArrowheads="1"/>
          </p:cNvSpPr>
          <p:nvPr/>
        </p:nvSpPr>
        <p:spPr bwMode="auto">
          <a:xfrm>
            <a:off x="3268663" y="2057400"/>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6088" name="Line 9"/>
          <p:cNvSpPr>
            <a:spLocks noChangeShapeType="1"/>
          </p:cNvSpPr>
          <p:nvPr/>
        </p:nvSpPr>
        <p:spPr bwMode="auto">
          <a:xfrm flipV="1">
            <a:off x="2089150" y="2359025"/>
            <a:ext cx="1143000" cy="53975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089" name="Line 10"/>
          <p:cNvSpPr>
            <a:spLocks noChangeShapeType="1"/>
          </p:cNvSpPr>
          <p:nvPr/>
        </p:nvSpPr>
        <p:spPr bwMode="auto">
          <a:xfrm flipV="1">
            <a:off x="3841750" y="3273425"/>
            <a:ext cx="990600" cy="612775"/>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090" name="AutoShape 11"/>
          <p:cNvSpPr>
            <a:spLocks noChangeArrowheads="1"/>
          </p:cNvSpPr>
          <p:nvPr/>
        </p:nvSpPr>
        <p:spPr bwMode="auto">
          <a:xfrm>
            <a:off x="1720850" y="2854325"/>
            <a:ext cx="353280" cy="43800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S</a:t>
            </a:r>
          </a:p>
        </p:txBody>
      </p:sp>
      <p:sp>
        <p:nvSpPr>
          <p:cNvPr id="46091" name="Oval 12"/>
          <p:cNvSpPr>
            <a:spLocks noChangeArrowheads="1"/>
          </p:cNvSpPr>
          <p:nvPr/>
        </p:nvSpPr>
        <p:spPr bwMode="auto">
          <a:xfrm>
            <a:off x="3308350" y="3581400"/>
            <a:ext cx="496888"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6092" name="AutoShape 13"/>
          <p:cNvSpPr>
            <a:spLocks noChangeArrowheads="1"/>
          </p:cNvSpPr>
          <p:nvPr/>
        </p:nvSpPr>
        <p:spPr bwMode="auto">
          <a:xfrm>
            <a:off x="4921250" y="2854325"/>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D</a:t>
            </a:r>
          </a:p>
        </p:txBody>
      </p:sp>
      <p:sp>
        <p:nvSpPr>
          <p:cNvPr id="46093" name="Line 14"/>
          <p:cNvSpPr>
            <a:spLocks noChangeShapeType="1"/>
          </p:cNvSpPr>
          <p:nvPr/>
        </p:nvSpPr>
        <p:spPr bwMode="auto">
          <a:xfrm>
            <a:off x="3765550" y="2362200"/>
            <a:ext cx="11430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094" name="AutoShape 15"/>
          <p:cNvSpPr>
            <a:spLocks noChangeArrowheads="1"/>
          </p:cNvSpPr>
          <p:nvPr/>
        </p:nvSpPr>
        <p:spPr bwMode="auto">
          <a:xfrm>
            <a:off x="3402013" y="3581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C</a:t>
            </a:r>
          </a:p>
        </p:txBody>
      </p:sp>
      <p:sp>
        <p:nvSpPr>
          <p:cNvPr id="46095" name="AutoShape 16"/>
          <p:cNvSpPr>
            <a:spLocks noChangeArrowheads="1"/>
          </p:cNvSpPr>
          <p:nvPr/>
        </p:nvSpPr>
        <p:spPr bwMode="auto">
          <a:xfrm>
            <a:off x="5461000" y="2743200"/>
            <a:ext cx="630238" cy="434975"/>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999</a:t>
            </a:r>
          </a:p>
        </p:txBody>
      </p:sp>
      <p:sp>
        <p:nvSpPr>
          <p:cNvPr id="46096" name="Line 17"/>
          <p:cNvSpPr>
            <a:spLocks noChangeShapeType="1"/>
          </p:cNvSpPr>
          <p:nvPr/>
        </p:nvSpPr>
        <p:spPr bwMode="auto">
          <a:xfrm>
            <a:off x="2012950" y="3276600"/>
            <a:ext cx="12192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097" name="AutoShape 18"/>
          <p:cNvSpPr>
            <a:spLocks noChangeArrowheads="1"/>
          </p:cNvSpPr>
          <p:nvPr/>
        </p:nvSpPr>
        <p:spPr bwMode="auto">
          <a:xfrm>
            <a:off x="23209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6098" name="AutoShape 19"/>
          <p:cNvSpPr>
            <a:spLocks noChangeArrowheads="1"/>
          </p:cNvSpPr>
          <p:nvPr/>
        </p:nvSpPr>
        <p:spPr bwMode="auto">
          <a:xfrm>
            <a:off x="232092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6099" name="AutoShape 20"/>
          <p:cNvSpPr>
            <a:spLocks noChangeArrowheads="1"/>
          </p:cNvSpPr>
          <p:nvPr/>
        </p:nvSpPr>
        <p:spPr bwMode="auto">
          <a:xfrm>
            <a:off x="434657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6100" name="AutoShape 21"/>
          <p:cNvSpPr>
            <a:spLocks noChangeArrowheads="1"/>
          </p:cNvSpPr>
          <p:nvPr/>
        </p:nvSpPr>
        <p:spPr bwMode="auto">
          <a:xfrm>
            <a:off x="1530350" y="3276600"/>
            <a:ext cx="649288" cy="4333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h=1</a:t>
            </a:r>
          </a:p>
        </p:txBody>
      </p:sp>
      <p:sp>
        <p:nvSpPr>
          <p:cNvPr id="46101" name="AutoShape 22"/>
          <p:cNvSpPr>
            <a:spLocks noChangeArrowheads="1"/>
          </p:cNvSpPr>
          <p:nvPr/>
        </p:nvSpPr>
        <p:spPr bwMode="auto">
          <a:xfrm>
            <a:off x="3132138" y="4038600"/>
            <a:ext cx="947737" cy="434975"/>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h=900</a:t>
            </a:r>
          </a:p>
        </p:txBody>
      </p:sp>
      <p:sp>
        <p:nvSpPr>
          <p:cNvPr id="46102" name="AutoShape 23"/>
          <p:cNvSpPr>
            <a:spLocks noChangeArrowheads="1"/>
          </p:cNvSpPr>
          <p:nvPr/>
        </p:nvSpPr>
        <p:spPr bwMode="auto">
          <a:xfrm>
            <a:off x="4838700" y="3276600"/>
            <a:ext cx="649288" cy="4333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h=1</a:t>
            </a:r>
          </a:p>
        </p:txBody>
      </p:sp>
      <p:sp>
        <p:nvSpPr>
          <p:cNvPr id="46103" name="AutoShape 24"/>
          <p:cNvSpPr>
            <a:spLocks noChangeArrowheads="1"/>
          </p:cNvSpPr>
          <p:nvPr/>
        </p:nvSpPr>
        <p:spPr bwMode="auto">
          <a:xfrm>
            <a:off x="3314700" y="2514600"/>
            <a:ext cx="649288" cy="4333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h=1</a:t>
            </a:r>
          </a:p>
        </p:txBody>
      </p:sp>
      <p:sp>
        <p:nvSpPr>
          <p:cNvPr id="46104" name="Line 25"/>
          <p:cNvSpPr>
            <a:spLocks noChangeShapeType="1"/>
          </p:cNvSpPr>
          <p:nvPr/>
        </p:nvSpPr>
        <p:spPr bwMode="auto">
          <a:xfrm>
            <a:off x="5334000" y="3124200"/>
            <a:ext cx="914400" cy="1588"/>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6105" name="AutoShape 26"/>
          <p:cNvSpPr>
            <a:spLocks noChangeArrowheads="1"/>
          </p:cNvSpPr>
          <p:nvPr/>
        </p:nvSpPr>
        <p:spPr bwMode="auto">
          <a:xfrm>
            <a:off x="6378575" y="2855913"/>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G</a:t>
            </a:r>
          </a:p>
        </p:txBody>
      </p:sp>
      <p:sp>
        <p:nvSpPr>
          <p:cNvPr id="46106" name="Oval 27"/>
          <p:cNvSpPr>
            <a:spLocks noChangeArrowheads="1"/>
          </p:cNvSpPr>
          <p:nvPr/>
        </p:nvSpPr>
        <p:spPr bwMode="auto">
          <a:xfrm>
            <a:off x="6284913" y="2855913"/>
            <a:ext cx="496887" cy="496887"/>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6107" name="AutoShape 28"/>
          <p:cNvSpPr>
            <a:spLocks noChangeArrowheads="1"/>
          </p:cNvSpPr>
          <p:nvPr/>
        </p:nvSpPr>
        <p:spPr bwMode="auto">
          <a:xfrm>
            <a:off x="6254750" y="3276600"/>
            <a:ext cx="649288" cy="433388"/>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h=0</a:t>
            </a:r>
          </a:p>
        </p:txBody>
      </p:sp>
      <p:sp>
        <p:nvSpPr>
          <p:cNvPr id="46108" name="AutoShape 29"/>
          <p:cNvSpPr>
            <a:spLocks noChangeArrowheads="1"/>
          </p:cNvSpPr>
          <p:nvPr/>
        </p:nvSpPr>
        <p:spPr bwMode="auto">
          <a:xfrm>
            <a:off x="43148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2</a:t>
            </a:r>
          </a:p>
        </p:txBody>
      </p:sp>
      <p:sp>
        <p:nvSpPr>
          <p:cNvPr id="46113" name="AutoShape 31"/>
          <p:cNvSpPr>
            <a:spLocks noChangeArrowheads="1"/>
          </p:cNvSpPr>
          <p:nvPr/>
        </p:nvSpPr>
        <p:spPr bwMode="auto">
          <a:xfrm>
            <a:off x="685800" y="838200"/>
            <a:ext cx="7770813" cy="5561013"/>
          </a:xfrm>
          <a:prstGeom prst="roundRect">
            <a:avLst>
              <a:gd name="adj" fmla="val 2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nvGrpSpPr>
          <p:cNvPr id="46110" name="Group 33"/>
          <p:cNvGrpSpPr>
            <a:grpSpLocks/>
          </p:cNvGrpSpPr>
          <p:nvPr/>
        </p:nvGrpSpPr>
        <p:grpSpPr bwMode="auto">
          <a:xfrm>
            <a:off x="4479925" y="3657600"/>
            <a:ext cx="4359275" cy="1549400"/>
            <a:chOff x="2822" y="2304"/>
            <a:chExt cx="2746" cy="976"/>
          </a:xfrm>
        </p:grpSpPr>
        <p:sp>
          <p:nvSpPr>
            <p:cNvPr id="46111" name="Freeform 34"/>
            <p:cNvSpPr>
              <a:spLocks noChangeArrowheads="1"/>
            </p:cNvSpPr>
            <p:nvPr/>
          </p:nvSpPr>
          <p:spPr bwMode="auto">
            <a:xfrm>
              <a:off x="2976" y="2304"/>
              <a:ext cx="2496" cy="976"/>
            </a:xfrm>
            <a:custGeom>
              <a:avLst/>
              <a:gdLst>
                <a:gd name="T0" fmla="*/ 0 w 11009"/>
                <a:gd name="T1" fmla="*/ 0 h 6912"/>
                <a:gd name="T2" fmla="*/ 0 w 11009"/>
                <a:gd name="T3" fmla="*/ 0 h 6912"/>
                <a:gd name="T4" fmla="*/ 0 w 11009"/>
                <a:gd name="T5" fmla="*/ 0 h 6912"/>
                <a:gd name="T6" fmla="*/ 0 w 11009"/>
                <a:gd name="T7" fmla="*/ 0 h 6912"/>
                <a:gd name="T8" fmla="*/ 0 w 11009"/>
                <a:gd name="T9" fmla="*/ 0 h 6912"/>
                <a:gd name="T10" fmla="*/ 0 w 11009"/>
                <a:gd name="T11" fmla="*/ 0 h 6912"/>
                <a:gd name="T12" fmla="*/ 0 w 11009"/>
                <a:gd name="T13" fmla="*/ 0 h 6912"/>
                <a:gd name="T14" fmla="*/ 0 w 11009"/>
                <a:gd name="T15" fmla="*/ 0 h 6912"/>
                <a:gd name="T16" fmla="*/ 0 w 11009"/>
                <a:gd name="T17" fmla="*/ 0 h 6912"/>
                <a:gd name="T18" fmla="*/ 0 w 11009"/>
                <a:gd name="T19" fmla="*/ 0 h 6912"/>
                <a:gd name="T20" fmla="*/ 0 w 11009"/>
                <a:gd name="T21" fmla="*/ 0 h 6912"/>
                <a:gd name="T22" fmla="*/ 0 w 11009"/>
                <a:gd name="T23" fmla="*/ 0 h 6912"/>
                <a:gd name="T24" fmla="*/ 0 w 11009"/>
                <a:gd name="T25" fmla="*/ 0 h 6912"/>
                <a:gd name="T26" fmla="*/ 0 w 11009"/>
                <a:gd name="T27" fmla="*/ 0 h 6912"/>
                <a:gd name="T28" fmla="*/ 0 w 11009"/>
                <a:gd name="T29" fmla="*/ 0 h 6912"/>
                <a:gd name="T30" fmla="*/ 0 w 11009"/>
                <a:gd name="T31" fmla="*/ 0 h 6912"/>
                <a:gd name="T32" fmla="*/ 0 w 11009"/>
                <a:gd name="T33" fmla="*/ 0 h 6912"/>
                <a:gd name="T34" fmla="*/ 0 w 11009"/>
                <a:gd name="T35" fmla="*/ 0 h 6912"/>
                <a:gd name="T36" fmla="*/ 0 w 11009"/>
                <a:gd name="T37" fmla="*/ 0 h 6912"/>
                <a:gd name="T38" fmla="*/ 0 w 11009"/>
                <a:gd name="T39" fmla="*/ 0 h 6912"/>
                <a:gd name="T40" fmla="*/ 0 w 11009"/>
                <a:gd name="T41" fmla="*/ 0 h 6912"/>
                <a:gd name="T42" fmla="*/ 0 w 11009"/>
                <a:gd name="T43" fmla="*/ 0 h 6912"/>
                <a:gd name="T44" fmla="*/ 0 w 11009"/>
                <a:gd name="T45" fmla="*/ 0 h 6912"/>
                <a:gd name="T46" fmla="*/ 0 w 11009"/>
                <a:gd name="T47" fmla="*/ 0 h 6912"/>
                <a:gd name="T48" fmla="*/ 0 w 11009"/>
                <a:gd name="T49" fmla="*/ 0 h 6912"/>
                <a:gd name="T50" fmla="*/ 0 w 11009"/>
                <a:gd name="T51" fmla="*/ 0 h 6912"/>
                <a:gd name="T52" fmla="*/ 0 w 11009"/>
                <a:gd name="T53" fmla="*/ 0 h 6912"/>
                <a:gd name="T54" fmla="*/ 0 w 11009"/>
                <a:gd name="T55" fmla="*/ 0 h 6912"/>
                <a:gd name="T56" fmla="*/ 0 w 11009"/>
                <a:gd name="T57" fmla="*/ 0 h 69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009"/>
                <a:gd name="T88" fmla="*/ 0 h 6912"/>
                <a:gd name="T89" fmla="*/ 11009 w 11009"/>
                <a:gd name="T90" fmla="*/ 6912 h 69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009" h="6912">
                  <a:moveTo>
                    <a:pt x="0" y="2677"/>
                  </a:moveTo>
                  <a:lnTo>
                    <a:pt x="0" y="3380"/>
                  </a:lnTo>
                  <a:lnTo>
                    <a:pt x="0" y="3908"/>
                  </a:lnTo>
                  <a:lnTo>
                    <a:pt x="0" y="4435"/>
                  </a:lnTo>
                  <a:lnTo>
                    <a:pt x="0" y="5153"/>
                  </a:lnTo>
                  <a:lnTo>
                    <a:pt x="0" y="5680"/>
                  </a:lnTo>
                  <a:lnTo>
                    <a:pt x="0" y="6208"/>
                  </a:lnTo>
                  <a:lnTo>
                    <a:pt x="0" y="6911"/>
                  </a:lnTo>
                  <a:lnTo>
                    <a:pt x="1829" y="6911"/>
                  </a:lnTo>
                  <a:lnTo>
                    <a:pt x="3200" y="6911"/>
                  </a:lnTo>
                  <a:lnTo>
                    <a:pt x="4571" y="6911"/>
                  </a:lnTo>
                  <a:lnTo>
                    <a:pt x="6436" y="6911"/>
                  </a:lnTo>
                  <a:lnTo>
                    <a:pt x="7807" y="6911"/>
                  </a:lnTo>
                  <a:lnTo>
                    <a:pt x="9178" y="6911"/>
                  </a:lnTo>
                  <a:lnTo>
                    <a:pt x="11008" y="6911"/>
                  </a:lnTo>
                  <a:lnTo>
                    <a:pt x="11008" y="6208"/>
                  </a:lnTo>
                  <a:lnTo>
                    <a:pt x="11008" y="5680"/>
                  </a:lnTo>
                  <a:lnTo>
                    <a:pt x="11008" y="5153"/>
                  </a:lnTo>
                  <a:lnTo>
                    <a:pt x="11008" y="4435"/>
                  </a:lnTo>
                  <a:lnTo>
                    <a:pt x="11008" y="3908"/>
                  </a:lnTo>
                  <a:lnTo>
                    <a:pt x="11008" y="3380"/>
                  </a:lnTo>
                  <a:lnTo>
                    <a:pt x="11008" y="2677"/>
                  </a:lnTo>
                  <a:lnTo>
                    <a:pt x="9178" y="2677"/>
                  </a:lnTo>
                  <a:lnTo>
                    <a:pt x="7807" y="2677"/>
                  </a:lnTo>
                  <a:lnTo>
                    <a:pt x="6436" y="2677"/>
                  </a:lnTo>
                  <a:lnTo>
                    <a:pt x="4571" y="2677"/>
                  </a:lnTo>
                  <a:lnTo>
                    <a:pt x="1005" y="0"/>
                  </a:lnTo>
                  <a:lnTo>
                    <a:pt x="1829" y="2677"/>
                  </a:lnTo>
                  <a:lnTo>
                    <a:pt x="0" y="2677"/>
                  </a:lnTo>
                </a:path>
              </a:pathLst>
            </a:custGeom>
            <a:solidFill>
              <a:srgbClr val="FFFF99"/>
            </a:solidFill>
            <a:ln w="9360">
              <a:solidFill>
                <a:srgbClr val="000000"/>
              </a:solidFill>
              <a:round/>
              <a:headEnd/>
              <a:tailEnd/>
            </a:ln>
          </p:spPr>
          <p:txBody>
            <a:bodyPr wrap="none" anchor="ctr"/>
            <a:lstStyle/>
            <a:p>
              <a:endParaRPr lang="en-US"/>
            </a:p>
          </p:txBody>
        </p:sp>
        <p:sp>
          <p:nvSpPr>
            <p:cNvPr id="46112" name="Text Box 35"/>
            <p:cNvSpPr txBox="1">
              <a:spLocks noChangeArrowheads="1"/>
            </p:cNvSpPr>
            <p:nvPr/>
          </p:nvSpPr>
          <p:spPr bwMode="auto">
            <a:xfrm>
              <a:off x="2822" y="2682"/>
              <a:ext cx="2746" cy="4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lIns="90000" tIns="46800" rIns="90000" bIns="46800">
              <a:spAutoFit/>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1pPr>
              <a:lvl2pPr marL="742950" indent="-28575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2pPr>
              <a:lvl3pPr marL="11430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3pPr>
              <a:lvl4pPr marL="16002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4pPr>
              <a:lvl5pPr marL="2057400" indent="-228600"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5pPr>
              <a:lvl6pPr marL="25146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6pPr>
              <a:lvl7pPr marL="29718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7pPr>
              <a:lvl8pPr marL="34290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8pPr>
              <a:lvl9pPr marL="3886200" indent="-228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tx1"/>
                  </a:solidFill>
                  <a:latin typeface="Times New Roman" pitchFamily="18" charset="0"/>
                </a:defRPr>
              </a:lvl9pPr>
            </a:lstStyle>
            <a:p>
              <a:pPr algn="ctr" eaLnBrk="1" hangingPunct="1">
                <a:lnSpc>
                  <a:spcPct val="93000"/>
                </a:lnSpc>
              </a:pPr>
              <a:r>
                <a:rPr lang="en-US">
                  <a:solidFill>
                    <a:srgbClr val="000000"/>
                  </a:solidFill>
                </a:rPr>
                <a:t>Put </a:t>
              </a:r>
              <a:r>
                <a:rPr lang="en-US" i="1">
                  <a:solidFill>
                    <a:srgbClr val="000000"/>
                  </a:solidFill>
                </a:rPr>
                <a:t>D</a:t>
              </a:r>
              <a:r>
                <a:rPr lang="en-US">
                  <a:solidFill>
                    <a:srgbClr val="000000"/>
                  </a:solidFill>
                </a:rPr>
                <a:t> back into the priority queue, with the smaller </a:t>
              </a:r>
              <a:r>
                <a:rPr lang="en-US" i="1">
                  <a:solidFill>
                    <a:srgbClr val="000000"/>
                  </a:solidFill>
                  <a:latin typeface="Arial" charset="0"/>
                </a:rPr>
                <a:t>g+h</a:t>
              </a:r>
            </a:p>
          </p:txBody>
        </p:sp>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304800" y="0"/>
            <a:ext cx="8458200" cy="1219200"/>
          </a:xfrm>
        </p:spPr>
        <p:txBody>
          <a:bodyPr/>
          <a:lstStyle/>
          <a:p>
            <a:pPr eaLnBrk="1" hangingPunct="1"/>
            <a:r>
              <a:rPr lang="en-US" sz="3600" dirty="0"/>
              <a:t>A and A* Algorithm for </a:t>
            </a:r>
            <a:br>
              <a:rPr lang="en-US" sz="3600" dirty="0"/>
            </a:br>
            <a:r>
              <a:rPr lang="en-US" sz="3600" dirty="0"/>
              <a:t>General State-Space </a:t>
            </a:r>
            <a:r>
              <a:rPr lang="en-US" sz="3600" b="1" dirty="0"/>
              <a:t>Graphs</a:t>
            </a:r>
          </a:p>
        </p:txBody>
      </p:sp>
      <p:sp>
        <p:nvSpPr>
          <p:cNvPr id="436227" name="Rectangle 3"/>
          <p:cNvSpPr>
            <a:spLocks noGrp="1" noChangeArrowheads="1"/>
          </p:cNvSpPr>
          <p:nvPr>
            <p:ph type="body" idx="1"/>
          </p:nvPr>
        </p:nvSpPr>
        <p:spPr>
          <a:xfrm>
            <a:off x="228600" y="1295400"/>
            <a:ext cx="8763000" cy="4648200"/>
          </a:xfrm>
        </p:spPr>
        <p:txBody>
          <a:bodyPr/>
          <a:lstStyle/>
          <a:p>
            <a:pPr marL="457200" lvl="1" indent="0" eaLnBrk="1" hangingPunct="1">
              <a:spcBef>
                <a:spcPts val="0"/>
              </a:spcBef>
              <a:buNone/>
              <a:defRPr/>
            </a:pPr>
            <a:r>
              <a:rPr lang="en-US" sz="2400" i="1" dirty="0">
                <a:latin typeface="Palatino"/>
              </a:rPr>
              <a:t>Frontier = </a:t>
            </a:r>
            <a:r>
              <a:rPr lang="en-US" sz="2400" dirty="0">
                <a:latin typeface="Palatino"/>
              </a:rPr>
              <a:t>{</a:t>
            </a:r>
            <a:r>
              <a:rPr lang="en-US" sz="2400" i="1" dirty="0">
                <a:latin typeface="Palatino"/>
              </a:rPr>
              <a:t>S</a:t>
            </a:r>
            <a:r>
              <a:rPr lang="en-US" sz="2400" dirty="0">
                <a:latin typeface="Palatino"/>
              </a:rPr>
              <a:t>} where </a:t>
            </a:r>
            <a:r>
              <a:rPr lang="en-US" sz="2400" i="1" dirty="0">
                <a:latin typeface="Palatino"/>
              </a:rPr>
              <a:t>S</a:t>
            </a:r>
            <a:r>
              <a:rPr lang="en-US" sz="2400" dirty="0">
                <a:latin typeface="Palatino"/>
              </a:rPr>
              <a:t> is the start node</a:t>
            </a:r>
          </a:p>
          <a:p>
            <a:pPr marL="457200" lvl="1" indent="0" eaLnBrk="1" hangingPunct="1">
              <a:spcBef>
                <a:spcPts val="0"/>
              </a:spcBef>
              <a:buNone/>
              <a:defRPr/>
            </a:pPr>
            <a:r>
              <a:rPr lang="en-US" sz="2400" i="1" dirty="0">
                <a:latin typeface="Palatino"/>
              </a:rPr>
              <a:t>Explored</a:t>
            </a:r>
            <a:r>
              <a:rPr lang="en-US" sz="2400" dirty="0">
                <a:latin typeface="Palatino"/>
              </a:rPr>
              <a:t> ={}</a:t>
            </a:r>
          </a:p>
          <a:p>
            <a:pPr marL="457200" lvl="1" indent="0" eaLnBrk="1" hangingPunct="1">
              <a:spcBef>
                <a:spcPts val="0"/>
              </a:spcBef>
              <a:buNone/>
              <a:defRPr/>
            </a:pPr>
            <a:r>
              <a:rPr lang="en-US" sz="2400" b="1" dirty="0">
                <a:latin typeface="Palatino"/>
              </a:rPr>
              <a:t>Loop do</a:t>
            </a:r>
          </a:p>
          <a:p>
            <a:pPr marL="457200" lvl="1" indent="0" eaLnBrk="1" hangingPunct="1">
              <a:spcBef>
                <a:spcPts val="0"/>
              </a:spcBef>
              <a:buNone/>
              <a:defRPr/>
            </a:pPr>
            <a:r>
              <a:rPr lang="en-US" sz="2400" dirty="0">
                <a:latin typeface="Palatino"/>
              </a:rPr>
              <a:t>   </a:t>
            </a:r>
            <a:r>
              <a:rPr lang="en-US" sz="2400" b="1" dirty="0">
                <a:latin typeface="Palatino"/>
              </a:rPr>
              <a:t>if</a:t>
            </a:r>
            <a:r>
              <a:rPr lang="en-US" sz="2400" dirty="0">
                <a:latin typeface="Palatino"/>
              </a:rPr>
              <a:t> </a:t>
            </a:r>
            <a:r>
              <a:rPr lang="en-US" sz="2400" i="1" dirty="0">
                <a:latin typeface="Palatino"/>
              </a:rPr>
              <a:t>Frontier</a:t>
            </a:r>
            <a:r>
              <a:rPr lang="en-US" sz="2400" dirty="0">
                <a:latin typeface="Palatino"/>
              </a:rPr>
              <a:t> is empty </a:t>
            </a:r>
            <a:r>
              <a:rPr lang="en-US" sz="2400" b="1" dirty="0">
                <a:latin typeface="Palatino"/>
              </a:rPr>
              <a:t>then return </a:t>
            </a:r>
            <a:r>
              <a:rPr lang="en-US" sz="2400" dirty="0">
                <a:latin typeface="Palatino"/>
              </a:rPr>
              <a:t>failure</a:t>
            </a:r>
          </a:p>
          <a:p>
            <a:pPr marL="457200" lvl="1" indent="0" eaLnBrk="1" hangingPunct="1">
              <a:spcBef>
                <a:spcPts val="0"/>
              </a:spcBef>
              <a:buNone/>
              <a:defRPr/>
            </a:pPr>
            <a:r>
              <a:rPr lang="en-US" sz="2400" dirty="0">
                <a:latin typeface="Palatino"/>
              </a:rPr>
              <a:t>   pick node, </a:t>
            </a:r>
            <a:r>
              <a:rPr lang="en-US" sz="2400" i="1" dirty="0">
                <a:latin typeface="Palatino"/>
              </a:rPr>
              <a:t>n</a:t>
            </a:r>
            <a:r>
              <a:rPr lang="en-US" sz="2400" dirty="0">
                <a:latin typeface="Palatino"/>
              </a:rPr>
              <a:t>, with min </a:t>
            </a:r>
            <a:r>
              <a:rPr lang="en-US" sz="2400" i="1" dirty="0">
                <a:latin typeface="Palatino"/>
              </a:rPr>
              <a:t>f</a:t>
            </a:r>
            <a:r>
              <a:rPr lang="en-US" sz="2400" dirty="0">
                <a:latin typeface="Palatino"/>
              </a:rPr>
              <a:t> value from </a:t>
            </a:r>
            <a:r>
              <a:rPr lang="en-US" sz="2400" i="1" dirty="0">
                <a:latin typeface="Palatino"/>
              </a:rPr>
              <a:t>Frontier</a:t>
            </a:r>
            <a:endParaRPr lang="en-US" sz="2400" dirty="0">
              <a:latin typeface="Palatino"/>
            </a:endParaRPr>
          </a:p>
          <a:p>
            <a:pPr marL="457200" lvl="1" indent="0" eaLnBrk="1" hangingPunct="1">
              <a:spcBef>
                <a:spcPts val="0"/>
              </a:spcBef>
              <a:buNone/>
              <a:defRPr/>
            </a:pPr>
            <a:r>
              <a:rPr lang="en-US" sz="2400" b="1" dirty="0">
                <a:latin typeface="Palatino"/>
              </a:rPr>
              <a:t>   if</a:t>
            </a:r>
            <a:r>
              <a:rPr lang="en-US" sz="2400" dirty="0">
                <a:latin typeface="Palatino"/>
              </a:rPr>
              <a:t> </a:t>
            </a:r>
            <a:r>
              <a:rPr lang="en-US" sz="2400" i="1" dirty="0">
                <a:latin typeface="Palatino"/>
              </a:rPr>
              <a:t>n</a:t>
            </a:r>
            <a:r>
              <a:rPr lang="en-US" sz="2400" dirty="0">
                <a:latin typeface="Palatino"/>
              </a:rPr>
              <a:t> is a goal node </a:t>
            </a:r>
            <a:r>
              <a:rPr lang="en-US" sz="2400" b="1" dirty="0">
                <a:latin typeface="Palatino"/>
              </a:rPr>
              <a:t>then</a:t>
            </a:r>
            <a:r>
              <a:rPr lang="en-US" sz="2400" dirty="0">
                <a:latin typeface="Palatino"/>
              </a:rPr>
              <a:t> </a:t>
            </a:r>
            <a:r>
              <a:rPr lang="en-US" sz="2400" b="1" dirty="0">
                <a:latin typeface="Palatino"/>
              </a:rPr>
              <a:t>return</a:t>
            </a:r>
            <a:r>
              <a:rPr lang="en-US" sz="2400" dirty="0">
                <a:latin typeface="Palatino"/>
              </a:rPr>
              <a:t> solution</a:t>
            </a:r>
            <a:endParaRPr lang="en-US" dirty="0">
              <a:latin typeface="Palatino"/>
            </a:endParaRPr>
          </a:p>
          <a:p>
            <a:pPr marL="457200" lvl="1" indent="0" eaLnBrk="1" hangingPunct="1">
              <a:spcBef>
                <a:spcPts val="0"/>
              </a:spcBef>
              <a:buNone/>
              <a:defRPr/>
            </a:pPr>
            <a:r>
              <a:rPr lang="en-US" sz="2400" b="1" dirty="0">
                <a:latin typeface="Palatino"/>
              </a:rPr>
              <a:t>   </a:t>
            </a:r>
            <a:r>
              <a:rPr lang="en-US" sz="2400" b="1" dirty="0" err="1">
                <a:latin typeface="Palatino"/>
              </a:rPr>
              <a:t>foreach</a:t>
            </a:r>
            <a:r>
              <a:rPr lang="en-US" sz="2400" dirty="0">
                <a:latin typeface="Palatino"/>
              </a:rPr>
              <a:t> each child, </a:t>
            </a:r>
            <a:r>
              <a:rPr lang="en-US" sz="2400" i="1" dirty="0">
                <a:latin typeface="Palatino"/>
              </a:rPr>
              <a:t>n</a:t>
            </a:r>
            <a:r>
              <a:rPr lang="en-US" sz="2400" dirty="0">
                <a:latin typeface="Palatino"/>
              </a:rPr>
              <a:t>’, of </a:t>
            </a:r>
            <a:r>
              <a:rPr lang="en-US" sz="2400" i="1" dirty="0">
                <a:latin typeface="Palatino"/>
              </a:rPr>
              <a:t>n </a:t>
            </a:r>
            <a:r>
              <a:rPr lang="en-US" sz="2400" b="1" dirty="0">
                <a:latin typeface="Palatino"/>
              </a:rPr>
              <a:t>do</a:t>
            </a:r>
          </a:p>
          <a:p>
            <a:pPr marL="857250" lvl="2" indent="0" eaLnBrk="1" hangingPunct="1">
              <a:spcBef>
                <a:spcPts val="0"/>
              </a:spcBef>
              <a:buNone/>
              <a:defRPr/>
            </a:pPr>
            <a:r>
              <a:rPr lang="en-US" b="1" dirty="0">
                <a:latin typeface="Palatino"/>
              </a:rPr>
              <a:t>   if</a:t>
            </a:r>
            <a:r>
              <a:rPr lang="en-US" i="1" dirty="0">
                <a:latin typeface="Palatino"/>
              </a:rPr>
              <a:t> n’ </a:t>
            </a:r>
            <a:r>
              <a:rPr lang="en-US" dirty="0">
                <a:latin typeface="Palatino"/>
              </a:rPr>
              <a:t>i</a:t>
            </a:r>
            <a:r>
              <a:rPr lang="en-US" i="1" dirty="0">
                <a:latin typeface="Palatino"/>
              </a:rPr>
              <a:t>s </a:t>
            </a:r>
            <a:r>
              <a:rPr lang="en-US" dirty="0">
                <a:latin typeface="Palatino"/>
              </a:rPr>
              <a:t>not</a:t>
            </a:r>
            <a:r>
              <a:rPr lang="en-US" i="1" dirty="0">
                <a:latin typeface="Palatino"/>
              </a:rPr>
              <a:t> </a:t>
            </a:r>
            <a:r>
              <a:rPr lang="en-US" dirty="0">
                <a:latin typeface="Palatino"/>
              </a:rPr>
              <a:t>in</a:t>
            </a:r>
            <a:r>
              <a:rPr lang="en-US" i="1" dirty="0">
                <a:latin typeface="Palatino"/>
              </a:rPr>
              <a:t> Explored </a:t>
            </a:r>
            <a:r>
              <a:rPr lang="en-US" dirty="0">
                <a:latin typeface="Palatino"/>
              </a:rPr>
              <a:t>or</a:t>
            </a:r>
            <a:r>
              <a:rPr lang="en-US" i="1" dirty="0">
                <a:latin typeface="Palatino"/>
              </a:rPr>
              <a:t> Frontier</a:t>
            </a:r>
            <a:r>
              <a:rPr lang="en-US" dirty="0">
                <a:latin typeface="Palatino"/>
              </a:rPr>
              <a:t> </a:t>
            </a:r>
          </a:p>
          <a:p>
            <a:pPr marL="857250" lvl="2" indent="0" eaLnBrk="1" hangingPunct="1">
              <a:spcBef>
                <a:spcPts val="0"/>
              </a:spcBef>
              <a:buNone/>
              <a:defRPr/>
            </a:pPr>
            <a:r>
              <a:rPr lang="en-US" b="1" dirty="0">
                <a:latin typeface="Palatino"/>
              </a:rPr>
              <a:t>		then</a:t>
            </a:r>
            <a:r>
              <a:rPr lang="en-US" dirty="0">
                <a:latin typeface="Palatino"/>
              </a:rPr>
              <a:t> add </a:t>
            </a:r>
            <a:r>
              <a:rPr lang="en-US" i="1" dirty="0">
                <a:latin typeface="Palatino"/>
              </a:rPr>
              <a:t>n</a:t>
            </a:r>
            <a:r>
              <a:rPr lang="en-US" dirty="0">
                <a:latin typeface="Palatino"/>
              </a:rPr>
              <a:t>’ to </a:t>
            </a:r>
            <a:r>
              <a:rPr lang="en-US" i="1" dirty="0">
                <a:latin typeface="Palatino"/>
              </a:rPr>
              <a:t>Frontier</a:t>
            </a:r>
          </a:p>
          <a:p>
            <a:pPr marL="857250" lvl="2" indent="0" eaLnBrk="1" hangingPunct="1">
              <a:spcBef>
                <a:spcPts val="0"/>
              </a:spcBef>
              <a:buNone/>
              <a:defRPr/>
            </a:pPr>
            <a:r>
              <a:rPr lang="en-US" b="1" dirty="0">
                <a:latin typeface="Palatino"/>
              </a:rPr>
              <a:t>   else</a:t>
            </a:r>
            <a:r>
              <a:rPr lang="en-US" dirty="0">
                <a:latin typeface="Palatino"/>
              </a:rPr>
              <a:t> </a:t>
            </a:r>
            <a:r>
              <a:rPr lang="en-US" b="1" dirty="0">
                <a:latin typeface="Palatino"/>
              </a:rPr>
              <a:t>if</a:t>
            </a:r>
            <a:r>
              <a:rPr lang="en-US" dirty="0">
                <a:latin typeface="Palatino"/>
              </a:rPr>
              <a:t> </a:t>
            </a:r>
            <a:r>
              <a:rPr lang="en-US" i="1" dirty="0">
                <a:latin typeface="Palatino"/>
              </a:rPr>
              <a:t>g</a:t>
            </a:r>
            <a:r>
              <a:rPr lang="en-US" dirty="0">
                <a:latin typeface="Palatino"/>
              </a:rPr>
              <a:t>(</a:t>
            </a:r>
            <a:r>
              <a:rPr lang="en-US" i="1" dirty="0">
                <a:latin typeface="Palatino"/>
              </a:rPr>
              <a:t>n</a:t>
            </a:r>
            <a:r>
              <a:rPr lang="en-US" dirty="0">
                <a:latin typeface="Palatino"/>
              </a:rPr>
              <a:t>’) ≥ </a:t>
            </a:r>
            <a:r>
              <a:rPr lang="en-US" i="1" dirty="0">
                <a:latin typeface="Palatino"/>
              </a:rPr>
              <a:t>g</a:t>
            </a:r>
            <a:r>
              <a:rPr lang="en-US" dirty="0">
                <a:latin typeface="Palatino"/>
              </a:rPr>
              <a:t>(</a:t>
            </a:r>
            <a:r>
              <a:rPr lang="en-US" i="1" dirty="0">
                <a:latin typeface="Palatino"/>
              </a:rPr>
              <a:t>m</a:t>
            </a:r>
            <a:r>
              <a:rPr lang="en-US" dirty="0">
                <a:latin typeface="Palatino"/>
              </a:rPr>
              <a:t>) </a:t>
            </a:r>
            <a:r>
              <a:rPr lang="en-US" b="1" dirty="0">
                <a:latin typeface="Palatino"/>
              </a:rPr>
              <a:t>then</a:t>
            </a:r>
            <a:r>
              <a:rPr lang="en-US" dirty="0">
                <a:latin typeface="Palatino"/>
              </a:rPr>
              <a:t> throw </a:t>
            </a:r>
            <a:r>
              <a:rPr lang="en-US" i="1" dirty="0">
                <a:latin typeface="Palatino"/>
              </a:rPr>
              <a:t>n</a:t>
            </a:r>
            <a:r>
              <a:rPr lang="en-US" dirty="0">
                <a:latin typeface="Palatino"/>
              </a:rPr>
              <a:t>’ away</a:t>
            </a:r>
          </a:p>
          <a:p>
            <a:pPr marL="857250" lvl="2" indent="0" eaLnBrk="1" hangingPunct="1">
              <a:spcBef>
                <a:spcPts val="0"/>
              </a:spcBef>
              <a:buNone/>
              <a:defRPr/>
            </a:pPr>
            <a:r>
              <a:rPr lang="en-US" dirty="0">
                <a:latin typeface="Palatino"/>
              </a:rPr>
              <a:t>	          </a:t>
            </a:r>
            <a:r>
              <a:rPr lang="en-US" b="1" dirty="0">
                <a:latin typeface="Palatino"/>
              </a:rPr>
              <a:t>else</a:t>
            </a:r>
            <a:r>
              <a:rPr lang="en-US" dirty="0">
                <a:latin typeface="Palatino"/>
              </a:rPr>
              <a:t> add </a:t>
            </a:r>
            <a:r>
              <a:rPr lang="en-US" i="1" dirty="0">
                <a:latin typeface="Palatino"/>
              </a:rPr>
              <a:t>n’</a:t>
            </a:r>
            <a:r>
              <a:rPr lang="en-US" dirty="0">
                <a:latin typeface="Palatino"/>
              </a:rPr>
              <a:t> to </a:t>
            </a:r>
            <a:r>
              <a:rPr lang="en-US" i="1" dirty="0">
                <a:latin typeface="Palatino"/>
              </a:rPr>
              <a:t>Frontier </a:t>
            </a:r>
            <a:r>
              <a:rPr lang="en-US" dirty="0">
                <a:latin typeface="Palatino"/>
              </a:rPr>
              <a:t>and remove</a:t>
            </a:r>
            <a:r>
              <a:rPr lang="en-US" i="1" dirty="0">
                <a:latin typeface="Palatino"/>
              </a:rPr>
              <a:t> m</a:t>
            </a:r>
          </a:p>
          <a:p>
            <a:pPr marL="857250" lvl="2" indent="0" eaLnBrk="1" hangingPunct="1">
              <a:spcBef>
                <a:spcPts val="0"/>
              </a:spcBef>
              <a:buNone/>
              <a:defRPr/>
            </a:pPr>
            <a:r>
              <a:rPr lang="en-US" dirty="0">
                <a:latin typeface="Palatino"/>
              </a:rPr>
              <a:t>Remove </a:t>
            </a:r>
            <a:r>
              <a:rPr lang="en-US" i="1" dirty="0">
                <a:latin typeface="Palatino"/>
              </a:rPr>
              <a:t>n</a:t>
            </a:r>
            <a:r>
              <a:rPr lang="en-US" dirty="0">
                <a:latin typeface="Palatino"/>
              </a:rPr>
              <a:t> from </a:t>
            </a:r>
            <a:r>
              <a:rPr lang="en-US" i="1" dirty="0">
                <a:latin typeface="Palatino"/>
              </a:rPr>
              <a:t>Frontier </a:t>
            </a:r>
            <a:r>
              <a:rPr lang="en-US" dirty="0">
                <a:latin typeface="Palatino"/>
              </a:rPr>
              <a:t>and add</a:t>
            </a:r>
            <a:r>
              <a:rPr lang="en-US" i="1" dirty="0">
                <a:latin typeface="Palatino"/>
              </a:rPr>
              <a:t> n </a:t>
            </a:r>
            <a:r>
              <a:rPr lang="en-US" dirty="0">
                <a:latin typeface="Palatino"/>
              </a:rPr>
              <a:t>to</a:t>
            </a:r>
            <a:r>
              <a:rPr lang="en-US" i="1" dirty="0">
                <a:latin typeface="Palatino"/>
              </a:rPr>
              <a:t> Explored</a:t>
            </a:r>
            <a:endParaRPr lang="en-US" dirty="0">
              <a:latin typeface="Palatino"/>
            </a:endParaRPr>
          </a:p>
        </p:txBody>
      </p:sp>
      <p:sp>
        <p:nvSpPr>
          <p:cNvPr id="2" name="TextBox 1"/>
          <p:cNvSpPr txBox="1"/>
          <p:nvPr/>
        </p:nvSpPr>
        <p:spPr>
          <a:xfrm>
            <a:off x="4648200" y="5998145"/>
            <a:ext cx="4267200" cy="707886"/>
          </a:xfrm>
          <a:prstGeom prst="rect">
            <a:avLst/>
          </a:prstGeom>
          <a:noFill/>
        </p:spPr>
        <p:txBody>
          <a:bodyPr wrap="square" rtlCol="0">
            <a:spAutoFit/>
          </a:bodyPr>
          <a:lstStyle/>
          <a:p>
            <a:r>
              <a:rPr lang="en-US" sz="2000" dirty="0">
                <a:latin typeface="Palatino"/>
                <a:cs typeface="Palatino"/>
              </a:rPr>
              <a:t>Note: </a:t>
            </a:r>
            <a:r>
              <a:rPr lang="en-US" sz="2000" i="1" dirty="0">
                <a:latin typeface="Palatino"/>
                <a:cs typeface="Palatino"/>
              </a:rPr>
              <a:t> m</a:t>
            </a:r>
            <a:r>
              <a:rPr lang="en-US" sz="2000" dirty="0">
                <a:latin typeface="Palatino"/>
                <a:cs typeface="Palatino"/>
              </a:rPr>
              <a:t> is the node in </a:t>
            </a:r>
            <a:r>
              <a:rPr lang="en-US" sz="2000" i="1" dirty="0">
                <a:latin typeface="Palatino"/>
                <a:cs typeface="Palatino"/>
              </a:rPr>
              <a:t>Frontier</a:t>
            </a:r>
            <a:r>
              <a:rPr lang="en-US" sz="2000" dirty="0">
                <a:latin typeface="Palatino"/>
                <a:cs typeface="Palatino"/>
              </a:rPr>
              <a:t> or </a:t>
            </a:r>
            <a:r>
              <a:rPr lang="en-US" sz="2000" i="1" dirty="0">
                <a:latin typeface="Palatino"/>
                <a:cs typeface="Palatino"/>
              </a:rPr>
              <a:t>Explored</a:t>
            </a:r>
            <a:r>
              <a:rPr lang="en-US" sz="2000" dirty="0">
                <a:latin typeface="Palatino"/>
                <a:cs typeface="Palatino"/>
              </a:rPr>
              <a:t> that is the same state as </a:t>
            </a:r>
            <a:r>
              <a:rPr lang="en-US" sz="2000" i="1" dirty="0">
                <a:latin typeface="Palatino"/>
                <a:cs typeface="Palatino"/>
              </a:rPr>
              <a:t>n</a:t>
            </a:r>
            <a:r>
              <a:rPr lang="en-US" sz="2000" dirty="0">
                <a:latin typeface="Palatino"/>
                <a:cs typeface="Palatino"/>
              </a:rPr>
              <a:t>’ </a:t>
            </a:r>
          </a:p>
        </p:txBody>
      </p:sp>
      <p:sp>
        <p:nvSpPr>
          <p:cNvPr id="3" name="TextBox 2">
            <a:extLst>
              <a:ext uri="{FF2B5EF4-FFF2-40B4-BE49-F238E27FC236}">
                <a16:creationId xmlns:a16="http://schemas.microsoft.com/office/drawing/2014/main" id="{9207CEF0-CAF7-4849-83B9-7B597853C895}"/>
              </a:ext>
            </a:extLst>
          </p:cNvPr>
          <p:cNvSpPr txBox="1"/>
          <p:nvPr/>
        </p:nvSpPr>
        <p:spPr>
          <a:xfrm>
            <a:off x="252663" y="6121255"/>
            <a:ext cx="4420377" cy="461665"/>
          </a:xfrm>
          <a:prstGeom prst="rect">
            <a:avLst/>
          </a:prstGeom>
          <a:noFill/>
        </p:spPr>
        <p:txBody>
          <a:bodyPr wrap="none" rtlCol="0">
            <a:spAutoFit/>
          </a:bodyPr>
          <a:lstStyle/>
          <a:p>
            <a:r>
              <a:rPr lang="en-US" b="1" dirty="0"/>
              <a:t>Variant of algorithm in Fig. 3.14</a:t>
            </a:r>
          </a:p>
        </p:txBody>
      </p:sp>
    </p:spTree>
    <p:extLst>
      <p:ext uri="{BB962C8B-B14F-4D97-AF65-F5344CB8AC3E}">
        <p14:creationId xmlns:p14="http://schemas.microsoft.com/office/powerpoint/2010/main" val="3362529130"/>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274638"/>
            <a:ext cx="8229600" cy="792162"/>
          </a:xfrm>
        </p:spPr>
        <p:txBody>
          <a:bodyPr/>
          <a:lstStyle/>
          <a:p>
            <a:pPr eaLnBrk="1" hangingPunct="1"/>
            <a:r>
              <a:rPr lang="en-US"/>
              <a:t>A* Algorithm</a:t>
            </a:r>
          </a:p>
        </p:txBody>
      </p:sp>
      <p:sp>
        <p:nvSpPr>
          <p:cNvPr id="607235" name="Rectangle 3"/>
          <p:cNvSpPr>
            <a:spLocks noGrp="1" noChangeArrowheads="1"/>
          </p:cNvSpPr>
          <p:nvPr>
            <p:ph idx="1"/>
          </p:nvPr>
        </p:nvSpPr>
        <p:spPr>
          <a:xfrm>
            <a:off x="152400" y="1143000"/>
            <a:ext cx="8991600" cy="5334000"/>
          </a:xfrm>
        </p:spPr>
        <p:txBody>
          <a:bodyPr/>
          <a:lstStyle/>
          <a:p>
            <a:pPr marL="495300" indent="-495300" eaLnBrk="1" hangingPunct="1">
              <a:buFont typeface="Wingdings" pitchFamily="2" charset="2"/>
              <a:buAutoNum type="arabicPeriod"/>
            </a:pPr>
            <a:r>
              <a:rPr lang="en-US" sz="2000" dirty="0"/>
              <a:t>Put the start node </a:t>
            </a:r>
            <a:r>
              <a:rPr lang="en-US" sz="2000" i="1" dirty="0">
                <a:latin typeface="Palatino" pitchFamily="18" charset="0"/>
              </a:rPr>
              <a:t>S</a:t>
            </a:r>
            <a:r>
              <a:rPr lang="en-US" sz="2000" dirty="0"/>
              <a:t> in the Frontier list</a:t>
            </a:r>
            <a:endParaRPr lang="en-US" sz="2000" i="1" dirty="0">
              <a:latin typeface="Palatino" pitchFamily="18" charset="0"/>
            </a:endParaRPr>
          </a:p>
          <a:p>
            <a:pPr marL="495300" indent="-495300" eaLnBrk="1" hangingPunct="1">
              <a:buFont typeface="Wingdings" pitchFamily="2" charset="2"/>
              <a:buAutoNum type="arabicPeriod"/>
            </a:pPr>
            <a:r>
              <a:rPr lang="en-US" sz="2000" dirty="0"/>
              <a:t>If </a:t>
            </a:r>
            <a:r>
              <a:rPr lang="en-US" sz="2000" i="1" dirty="0">
                <a:latin typeface="Palatino" pitchFamily="18" charset="0"/>
              </a:rPr>
              <a:t>Frontier</a:t>
            </a:r>
            <a:r>
              <a:rPr lang="en-US" sz="2000" dirty="0"/>
              <a:t> is empty, exit with failure</a:t>
            </a:r>
          </a:p>
          <a:p>
            <a:pPr marL="495300" indent="-495300" eaLnBrk="1" hangingPunct="1">
              <a:buFont typeface="Wingdings" pitchFamily="2" charset="2"/>
              <a:buAutoNum type="arabicPeriod"/>
            </a:pPr>
            <a:r>
              <a:rPr lang="en-US" sz="2000" dirty="0"/>
              <a:t>Remove from </a:t>
            </a:r>
            <a:r>
              <a:rPr lang="en-US" sz="2000" i="1" dirty="0">
                <a:latin typeface="Palatino" pitchFamily="18" charset="0"/>
              </a:rPr>
              <a:t>OPEN</a:t>
            </a:r>
            <a:r>
              <a:rPr lang="en-US" sz="2000" dirty="0"/>
              <a:t> the node </a:t>
            </a:r>
            <a:r>
              <a:rPr lang="en-US" sz="2000" i="1" dirty="0">
                <a:latin typeface="Palatino" pitchFamily="18" charset="0"/>
              </a:rPr>
              <a:t>n</a:t>
            </a:r>
            <a:r>
              <a:rPr lang="en-US" sz="2000" dirty="0"/>
              <a:t> for which </a:t>
            </a:r>
            <a:r>
              <a:rPr lang="en-US" sz="2000" i="1" dirty="0">
                <a:latin typeface="Palatino" pitchFamily="18" charset="0"/>
              </a:rPr>
              <a:t>f</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is minimum</a:t>
            </a:r>
            <a:br>
              <a:rPr lang="en-US" sz="2000" dirty="0"/>
            </a:br>
            <a:r>
              <a:rPr lang="en-US" sz="2000" dirty="0"/>
              <a:t>and place it in </a:t>
            </a:r>
            <a:r>
              <a:rPr lang="en-US" sz="2000" i="1" dirty="0">
                <a:latin typeface="Palatino" pitchFamily="18" charset="0"/>
              </a:rPr>
              <a:t>CLOSED</a:t>
            </a:r>
            <a:r>
              <a:rPr lang="en-US" sz="2000" dirty="0"/>
              <a:t>, the list of nodes that have been expanded</a:t>
            </a:r>
          </a:p>
          <a:p>
            <a:pPr marL="495300" indent="-495300" eaLnBrk="1" hangingPunct="1">
              <a:buFont typeface="Wingdings" pitchFamily="2" charset="2"/>
              <a:buAutoNum type="arabicPeriod"/>
            </a:pPr>
            <a:r>
              <a:rPr lang="en-US" sz="2000" dirty="0"/>
              <a:t>If </a:t>
            </a:r>
            <a:r>
              <a:rPr lang="en-US" sz="2000" i="1" dirty="0">
                <a:latin typeface="Palatino" pitchFamily="18" charset="0"/>
              </a:rPr>
              <a:t>n</a:t>
            </a:r>
            <a:r>
              <a:rPr lang="en-US" sz="2000" dirty="0"/>
              <a:t> is a goal node, exit (for solution path trace back links from </a:t>
            </a:r>
            <a:r>
              <a:rPr lang="en-US" sz="2000" i="1" dirty="0">
                <a:latin typeface="Palatino" pitchFamily="18" charset="0"/>
              </a:rPr>
              <a:t>n</a:t>
            </a:r>
            <a:r>
              <a:rPr lang="en-US" sz="2000" dirty="0"/>
              <a:t> to </a:t>
            </a:r>
            <a:r>
              <a:rPr lang="en-US" sz="2000" i="1" dirty="0">
                <a:latin typeface="Palatino" pitchFamily="18" charset="0"/>
              </a:rPr>
              <a:t>S</a:t>
            </a:r>
            <a:r>
              <a:rPr lang="en-US" sz="2000" dirty="0"/>
              <a:t>)</a:t>
            </a:r>
          </a:p>
          <a:p>
            <a:pPr marL="495300" indent="-495300" eaLnBrk="1" hangingPunct="1">
              <a:buFont typeface="Wingdings" pitchFamily="2" charset="2"/>
              <a:buAutoNum type="arabicPeriod"/>
            </a:pPr>
            <a:r>
              <a:rPr lang="en-US" sz="2000" dirty="0"/>
              <a:t>Expand </a:t>
            </a:r>
            <a:r>
              <a:rPr lang="en-US" sz="2000" i="1" dirty="0">
                <a:latin typeface="Palatino" pitchFamily="18" charset="0"/>
              </a:rPr>
              <a:t>n</a:t>
            </a:r>
            <a:r>
              <a:rPr lang="en-US" sz="2000" dirty="0"/>
              <a:t>, generating all its successors and store in them a link back to </a:t>
            </a:r>
            <a:r>
              <a:rPr lang="en-US" sz="2000" i="1" dirty="0">
                <a:latin typeface="Palatino" pitchFamily="18" charset="0"/>
              </a:rPr>
              <a:t>n.</a:t>
            </a:r>
          </a:p>
          <a:p>
            <a:pPr marL="495300" indent="-495300" eaLnBrk="1" hangingPunct="1">
              <a:buFont typeface="Arial" charset="0"/>
              <a:buNone/>
            </a:pPr>
            <a:r>
              <a:rPr lang="en-US" sz="2000" i="1" dirty="0">
                <a:latin typeface="Palatino" pitchFamily="18" charset="0"/>
              </a:rPr>
              <a:t>	</a:t>
            </a:r>
            <a:r>
              <a:rPr lang="en-US" sz="2000" dirty="0"/>
              <a:t>For each successor </a:t>
            </a:r>
            <a:r>
              <a:rPr lang="en-US" sz="2000" i="1" dirty="0">
                <a:latin typeface="Palatino" pitchFamily="18" charset="0"/>
              </a:rPr>
              <a:t>n'</a:t>
            </a:r>
            <a:r>
              <a:rPr lang="en-US" sz="2000" dirty="0"/>
              <a:t> of </a:t>
            </a:r>
            <a:r>
              <a:rPr lang="en-US" sz="2000" i="1" dirty="0">
                <a:latin typeface="Palatino" pitchFamily="18" charset="0"/>
              </a:rPr>
              <a:t>n</a:t>
            </a:r>
            <a:r>
              <a:rPr lang="en-US" sz="2000" dirty="0"/>
              <a:t> </a:t>
            </a:r>
          </a:p>
          <a:p>
            <a:pPr marL="952500" lvl="1" indent="-495300" eaLnBrk="1" hangingPunct="1">
              <a:buFont typeface="Wingdings" pitchFamily="2" charset="2"/>
              <a:buAutoNum type="alphaLcParenR"/>
            </a:pPr>
            <a:r>
              <a:rPr lang="en-US" sz="2000" dirty="0"/>
              <a:t>If </a:t>
            </a:r>
            <a:r>
              <a:rPr lang="en-US" sz="2000" i="1" dirty="0">
                <a:latin typeface="Palatino" pitchFamily="18" charset="0"/>
              </a:rPr>
              <a:t>n'</a:t>
            </a:r>
            <a:r>
              <a:rPr lang="en-US" sz="2000" dirty="0"/>
              <a:t> </a:t>
            </a:r>
            <a:r>
              <a:rPr lang="en-US" sz="2000" b="1" dirty="0"/>
              <a:t>is not</a:t>
            </a:r>
            <a:r>
              <a:rPr lang="en-US" sz="2000" dirty="0"/>
              <a:t> already in either </a:t>
            </a:r>
            <a:r>
              <a:rPr lang="en-US" sz="2000" i="1" dirty="0">
                <a:latin typeface="Palatino" pitchFamily="18" charset="0"/>
              </a:rPr>
              <a:t>OPEN</a:t>
            </a:r>
            <a:r>
              <a:rPr lang="en-US" sz="2000" dirty="0"/>
              <a:t> or </a:t>
            </a:r>
            <a:r>
              <a:rPr lang="en-US" sz="2000" i="1" dirty="0">
                <a:latin typeface="Palatino" pitchFamily="18" charset="0"/>
              </a:rPr>
              <a:t>CLOSED</a:t>
            </a:r>
            <a:r>
              <a:rPr lang="en-US" sz="2000" dirty="0"/>
              <a:t>,</a:t>
            </a:r>
            <a:br>
              <a:rPr lang="en-US" sz="2000" dirty="0"/>
            </a:br>
            <a:r>
              <a:rPr lang="en-US" sz="2000" dirty="0"/>
              <a:t>calculate </a:t>
            </a:r>
            <a:r>
              <a:rPr lang="en-US" sz="2000" i="1" dirty="0">
                <a:latin typeface="Palatino" pitchFamily="18" charset="0"/>
              </a:rPr>
              <a:t>h</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a:t>
            </a:r>
            <a:r>
              <a:rPr lang="en-US" sz="2000" i="1" dirty="0">
                <a:latin typeface="Palatino" pitchFamily="18" charset="0"/>
              </a:rPr>
              <a:t>g</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i="1" dirty="0">
                <a:latin typeface="Palatino" pitchFamily="18" charset="0"/>
              </a:rPr>
              <a:t>=g</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i="1" dirty="0">
                <a:latin typeface="Palatino" pitchFamily="18" charset="0"/>
              </a:rPr>
              <a:t>+ c</a:t>
            </a:r>
            <a:r>
              <a:rPr lang="en-US" sz="2000" dirty="0">
                <a:latin typeface="Palatino" pitchFamily="18" charset="0"/>
              </a:rPr>
              <a:t>(</a:t>
            </a:r>
            <a:r>
              <a:rPr lang="en-US" sz="2000" i="1" dirty="0" err="1">
                <a:latin typeface="Palatino" pitchFamily="18" charset="0"/>
              </a:rPr>
              <a:t>n,n</a:t>
            </a:r>
            <a:r>
              <a:rPr lang="en-US" sz="2000" i="1" dirty="0">
                <a:latin typeface="Palatino" pitchFamily="18" charset="0"/>
              </a:rPr>
              <a:t>'</a:t>
            </a:r>
            <a:r>
              <a:rPr lang="en-US" sz="2000" dirty="0">
                <a:latin typeface="Palatino" pitchFamily="18" charset="0"/>
              </a:rPr>
              <a:t>)</a:t>
            </a:r>
            <a:r>
              <a:rPr lang="en-US" sz="2000" dirty="0"/>
              <a:t>, </a:t>
            </a:r>
            <a:r>
              <a:rPr lang="en-US" sz="2000" i="1" dirty="0">
                <a:latin typeface="Palatino" pitchFamily="18" charset="0"/>
              </a:rPr>
              <a:t>f</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i="1" dirty="0">
                <a:latin typeface="Palatino" pitchFamily="18" charset="0"/>
              </a:rPr>
              <a:t>=g</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i="1" dirty="0">
                <a:latin typeface="Palatino" pitchFamily="18" charset="0"/>
              </a:rPr>
              <a:t>+h</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and place </a:t>
            </a:r>
            <a:r>
              <a:rPr lang="en-US" sz="2000" i="1" dirty="0">
                <a:latin typeface="Palatino" pitchFamily="18" charset="0"/>
              </a:rPr>
              <a:t>n'</a:t>
            </a:r>
            <a:r>
              <a:rPr lang="en-US" sz="2000" dirty="0"/>
              <a:t> in </a:t>
            </a:r>
            <a:r>
              <a:rPr lang="en-US" sz="2000" i="1" dirty="0">
                <a:latin typeface="Palatino" pitchFamily="18" charset="0"/>
              </a:rPr>
              <a:t>OPEN</a:t>
            </a:r>
            <a:endParaRPr lang="en-US" sz="2000" dirty="0"/>
          </a:p>
          <a:p>
            <a:pPr marL="952500" lvl="1" indent="-495300" eaLnBrk="1" hangingPunct="1">
              <a:buFont typeface="Wingdings" pitchFamily="2" charset="2"/>
              <a:buAutoNum type="alphaLcParenR"/>
            </a:pPr>
            <a:r>
              <a:rPr lang="en-US" sz="2000" dirty="0"/>
              <a:t>If </a:t>
            </a:r>
            <a:r>
              <a:rPr lang="en-US" sz="2000" i="1" dirty="0">
                <a:latin typeface="Palatino" pitchFamily="18" charset="0"/>
              </a:rPr>
              <a:t>n'</a:t>
            </a:r>
            <a:r>
              <a:rPr lang="en-US" sz="2000" dirty="0"/>
              <a:t> </a:t>
            </a:r>
            <a:r>
              <a:rPr lang="en-US" sz="2000" b="1" dirty="0"/>
              <a:t>is</a:t>
            </a:r>
            <a:r>
              <a:rPr lang="en-US" sz="2000" dirty="0"/>
              <a:t> already in either </a:t>
            </a:r>
            <a:r>
              <a:rPr lang="en-US" sz="2000" i="1" dirty="0">
                <a:latin typeface="Palatino" pitchFamily="18" charset="0"/>
              </a:rPr>
              <a:t>OPEN</a:t>
            </a:r>
            <a:r>
              <a:rPr lang="en-US" sz="2000" dirty="0"/>
              <a:t> or </a:t>
            </a:r>
            <a:r>
              <a:rPr lang="en-US" sz="2000" i="1" dirty="0">
                <a:latin typeface="Palatino" pitchFamily="18" charset="0"/>
              </a:rPr>
              <a:t>CLOSED</a:t>
            </a:r>
            <a:r>
              <a:rPr lang="en-US" sz="2000" dirty="0"/>
              <a:t>,</a:t>
            </a:r>
            <a:br>
              <a:rPr lang="en-US" sz="2000" dirty="0"/>
            </a:br>
            <a:r>
              <a:rPr lang="en-US" sz="2000" dirty="0"/>
              <a:t>Check if </a:t>
            </a:r>
            <a:r>
              <a:rPr lang="en-US" sz="2000" i="1" dirty="0">
                <a:latin typeface="Palatino" pitchFamily="18" charset="0"/>
              </a:rPr>
              <a:t>g</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is lower for the newly generated </a:t>
            </a:r>
            <a:r>
              <a:rPr lang="en-US" sz="2000" i="1" dirty="0">
                <a:latin typeface="Palatino" pitchFamily="18" charset="0"/>
              </a:rPr>
              <a:t>n'</a:t>
            </a:r>
            <a:endParaRPr lang="en-US" sz="2000" dirty="0"/>
          </a:p>
          <a:p>
            <a:pPr marL="1327150" lvl="2" indent="-412750" eaLnBrk="1" hangingPunct="1">
              <a:buFont typeface="Wingdings" pitchFamily="2" charset="2"/>
              <a:buAutoNum type="romanLcPeriod"/>
            </a:pPr>
            <a:r>
              <a:rPr lang="en-US" sz="2000" dirty="0"/>
              <a:t>If it </a:t>
            </a:r>
            <a:r>
              <a:rPr lang="en-US" sz="2000" b="1" dirty="0"/>
              <a:t>is not</a:t>
            </a:r>
            <a:r>
              <a:rPr lang="en-US" sz="2000" dirty="0"/>
              <a:t> lower, do nothing</a:t>
            </a:r>
          </a:p>
          <a:p>
            <a:pPr marL="1327150" lvl="2" indent="-412750" eaLnBrk="1" hangingPunct="1">
              <a:buFont typeface="Wingdings" pitchFamily="2" charset="2"/>
              <a:buAutoNum type="romanLcPeriod"/>
            </a:pPr>
            <a:r>
              <a:rPr lang="en-US" sz="2000" dirty="0"/>
              <a:t>If it </a:t>
            </a:r>
            <a:r>
              <a:rPr lang="en-US" sz="2000" b="1" dirty="0"/>
              <a:t>is</a:t>
            </a:r>
            <a:r>
              <a:rPr lang="en-US" sz="2000" dirty="0"/>
              <a:t> lower, replace existing </a:t>
            </a:r>
            <a:r>
              <a:rPr lang="en-US" sz="2000" i="1" dirty="0">
                <a:latin typeface="Palatino" pitchFamily="18" charset="0"/>
              </a:rPr>
              <a:t>n'</a:t>
            </a:r>
            <a:r>
              <a:rPr lang="en-US" sz="2000" dirty="0"/>
              <a:t> with new </a:t>
            </a:r>
            <a:r>
              <a:rPr lang="en-US" sz="2000" i="1" dirty="0">
                <a:latin typeface="Palatino" pitchFamily="18" charset="0"/>
              </a:rPr>
              <a:t>g</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a:t>
            </a:r>
            <a:r>
              <a:rPr lang="en-US" sz="2000" i="1" dirty="0">
                <a:latin typeface="Palatino" pitchFamily="18" charset="0"/>
              </a:rPr>
              <a:t>h</a:t>
            </a:r>
            <a:r>
              <a:rPr lang="en-US" sz="2000" dirty="0">
                <a:latin typeface="Palatino" pitchFamily="18" charset="0"/>
              </a:rPr>
              <a:t>(</a:t>
            </a:r>
            <a:r>
              <a:rPr lang="en-US" sz="2000" i="1" dirty="0">
                <a:latin typeface="Palatino" pitchFamily="18" charset="0"/>
              </a:rPr>
              <a:t>n'</a:t>
            </a:r>
            <a:r>
              <a:rPr lang="en-US" sz="2000" dirty="0">
                <a:latin typeface="Palatino" pitchFamily="18" charset="0"/>
              </a:rPr>
              <a:t>)</a:t>
            </a:r>
            <a:r>
              <a:rPr lang="en-US" sz="2000" dirty="0"/>
              <a:t>, link back to this</a:t>
            </a:r>
            <a:r>
              <a:rPr lang="en-US" sz="2000" i="1" dirty="0">
                <a:latin typeface="Palatino" pitchFamily="18" charset="0"/>
              </a:rPr>
              <a:t> n</a:t>
            </a:r>
            <a:br>
              <a:rPr lang="en-US" sz="2000" i="1" dirty="0">
                <a:latin typeface="Palatino" pitchFamily="18" charset="0"/>
              </a:rPr>
            </a:br>
            <a:r>
              <a:rPr lang="en-US" sz="2000" dirty="0"/>
              <a:t>and, if in CLOSED, move node from CLOSED to OPEN</a:t>
            </a:r>
          </a:p>
          <a:p>
            <a:pPr marL="495300" indent="-495300" eaLnBrk="1" hangingPunct="1">
              <a:buFont typeface="Wingdings" pitchFamily="2" charset="2"/>
              <a:buAutoNum type="arabicPeriod"/>
            </a:pPr>
            <a:r>
              <a:rPr lang="en-US" sz="2000" dirty="0" err="1"/>
              <a:t>Goto</a:t>
            </a:r>
            <a:r>
              <a:rPr lang="en-US" sz="2000" dirty="0"/>
              <a:t> 2</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lstStyle/>
          <a:p>
            <a:r>
              <a:rPr lang="en-US" dirty="0"/>
              <a:t>Consistency</a:t>
            </a:r>
          </a:p>
        </p:txBody>
      </p:sp>
      <p:sp>
        <p:nvSpPr>
          <p:cNvPr id="3" name="Content Placeholder 2"/>
          <p:cNvSpPr>
            <a:spLocks noGrp="1"/>
          </p:cNvSpPr>
          <p:nvPr>
            <p:ph idx="1"/>
          </p:nvPr>
        </p:nvSpPr>
        <p:spPr>
          <a:xfrm>
            <a:off x="457200" y="838200"/>
            <a:ext cx="8305800" cy="6019800"/>
          </a:xfrm>
        </p:spPr>
        <p:txBody>
          <a:bodyPr/>
          <a:lstStyle/>
          <a:p>
            <a:r>
              <a:rPr lang="en-US" sz="2800" dirty="0"/>
              <a:t>A heuristic, </a:t>
            </a:r>
            <a:r>
              <a:rPr lang="en-US" sz="2800" i="1" dirty="0"/>
              <a:t>h</a:t>
            </a:r>
            <a:r>
              <a:rPr lang="en-US" sz="2800" dirty="0"/>
              <a:t>, is called </a:t>
            </a:r>
            <a:r>
              <a:rPr lang="en-US" sz="2800" b="1" i="1" dirty="0"/>
              <a:t>consistent</a:t>
            </a:r>
            <a:r>
              <a:rPr lang="en-US" sz="2800" dirty="0"/>
              <a:t> (aka </a:t>
            </a:r>
            <a:r>
              <a:rPr lang="en-US" sz="2800" b="1" i="1" dirty="0"/>
              <a:t>monotonic</a:t>
            </a:r>
            <a:r>
              <a:rPr lang="en-US" sz="2800" dirty="0"/>
              <a:t>) if, for every node </a:t>
            </a:r>
            <a:r>
              <a:rPr lang="en-US" sz="2800" i="1" dirty="0"/>
              <a:t>n</a:t>
            </a:r>
            <a:r>
              <a:rPr lang="en-US" sz="2800" dirty="0"/>
              <a:t> and every successor </a:t>
            </a:r>
            <a:r>
              <a:rPr lang="en-US" sz="2800" i="1" dirty="0"/>
              <a:t>n</a:t>
            </a:r>
            <a:r>
              <a:rPr lang="en-US" sz="2800" dirty="0"/>
              <a:t>’ of </a:t>
            </a:r>
            <a:r>
              <a:rPr lang="en-US" sz="2800" i="1" dirty="0"/>
              <a:t>n</a:t>
            </a:r>
            <a:r>
              <a:rPr lang="en-US" sz="2800" dirty="0"/>
              <a:t>, the estimated cost of reaching the goal from </a:t>
            </a:r>
            <a:r>
              <a:rPr lang="en-US" sz="2800" i="1" dirty="0"/>
              <a:t>n</a:t>
            </a:r>
            <a:r>
              <a:rPr lang="en-US" sz="2800" dirty="0"/>
              <a:t> is </a:t>
            </a:r>
            <a:r>
              <a:rPr lang="en-US" sz="2800" i="1" dirty="0"/>
              <a:t>no greater than</a:t>
            </a:r>
            <a:r>
              <a:rPr lang="en-US" sz="2800" dirty="0"/>
              <a:t> the step cost of getting to </a:t>
            </a:r>
            <a:r>
              <a:rPr lang="en-US" sz="2800" i="1" dirty="0"/>
              <a:t>n</a:t>
            </a:r>
            <a:r>
              <a:rPr lang="en-US" sz="2800" dirty="0"/>
              <a:t>’ plus the estimated cost of reaching the goal from </a:t>
            </a:r>
            <a:r>
              <a:rPr lang="en-US" sz="2800" i="1" dirty="0"/>
              <a:t>n</a:t>
            </a:r>
            <a:r>
              <a:rPr lang="en-US" sz="2800" dirty="0"/>
              <a:t>’:</a:t>
            </a:r>
          </a:p>
          <a:p>
            <a:pPr marL="0" indent="0">
              <a:buNone/>
            </a:pPr>
            <a:r>
              <a:rPr lang="en-US" sz="2800" dirty="0"/>
              <a:t>	</a:t>
            </a:r>
            <a:r>
              <a:rPr lang="en-US" sz="2800" i="1" dirty="0"/>
              <a:t>c</a:t>
            </a:r>
            <a:r>
              <a:rPr lang="en-US" sz="2800" dirty="0"/>
              <a:t>(</a:t>
            </a:r>
            <a:r>
              <a:rPr lang="en-US" sz="2800" i="1" dirty="0"/>
              <a:t>n</a:t>
            </a:r>
            <a:r>
              <a:rPr lang="en-US" sz="2800" dirty="0"/>
              <a:t>, </a:t>
            </a:r>
            <a:r>
              <a:rPr lang="en-US" sz="2800" i="1" dirty="0"/>
              <a:t>n</a:t>
            </a:r>
            <a:r>
              <a:rPr lang="en-US" sz="2800" dirty="0"/>
              <a:t>’) ≥ </a:t>
            </a:r>
            <a:r>
              <a:rPr lang="en-US" sz="2800" i="1" dirty="0"/>
              <a:t>h</a:t>
            </a:r>
            <a:r>
              <a:rPr lang="en-US" sz="2800" dirty="0"/>
              <a:t>(</a:t>
            </a:r>
            <a:r>
              <a:rPr lang="en-US" sz="2800" i="1" dirty="0"/>
              <a:t>n</a:t>
            </a:r>
            <a:r>
              <a:rPr lang="en-US" sz="2800" dirty="0"/>
              <a:t>) − </a:t>
            </a:r>
            <a:r>
              <a:rPr lang="en-US" sz="2800" i="1" dirty="0"/>
              <a:t>h</a:t>
            </a:r>
            <a:r>
              <a:rPr lang="en-US" sz="2800" dirty="0"/>
              <a:t>(</a:t>
            </a:r>
            <a:r>
              <a:rPr lang="en-US" sz="2800" i="1" dirty="0"/>
              <a:t>n</a:t>
            </a:r>
            <a:r>
              <a:rPr lang="en-US" sz="2800" dirty="0"/>
              <a:t>’)</a:t>
            </a:r>
          </a:p>
          <a:p>
            <a:pPr marL="0" indent="0">
              <a:buNone/>
            </a:pPr>
            <a:r>
              <a:rPr lang="en-US" sz="2800" dirty="0"/>
              <a:t>	or, equivalently:  </a:t>
            </a:r>
            <a:r>
              <a:rPr lang="en-US" sz="2800" i="1" dirty="0"/>
              <a:t>h</a:t>
            </a:r>
            <a:r>
              <a:rPr lang="en-US" sz="2800" dirty="0"/>
              <a:t>(</a:t>
            </a:r>
            <a:r>
              <a:rPr lang="en-US" sz="2800" i="1" dirty="0"/>
              <a:t>n</a:t>
            </a:r>
            <a:r>
              <a:rPr lang="en-US" sz="2800" dirty="0"/>
              <a:t>) ≤ </a:t>
            </a:r>
            <a:r>
              <a:rPr lang="en-US" sz="2800" i="1" dirty="0"/>
              <a:t>c</a:t>
            </a:r>
            <a:r>
              <a:rPr lang="en-US" sz="2800" dirty="0"/>
              <a:t>(</a:t>
            </a:r>
            <a:r>
              <a:rPr lang="en-US" sz="2800" i="1" dirty="0"/>
              <a:t>n</a:t>
            </a:r>
            <a:r>
              <a:rPr lang="en-US" sz="2800" dirty="0"/>
              <a:t>, </a:t>
            </a:r>
            <a:r>
              <a:rPr lang="en-US" sz="2800" i="1" dirty="0"/>
              <a:t>n</a:t>
            </a:r>
            <a:r>
              <a:rPr lang="en-US" sz="2800" dirty="0"/>
              <a:t>’) + </a:t>
            </a:r>
            <a:r>
              <a:rPr lang="en-US" sz="2800" i="1" dirty="0"/>
              <a:t>h</a:t>
            </a:r>
            <a:r>
              <a:rPr lang="en-US" sz="2800" dirty="0"/>
              <a:t>(</a:t>
            </a:r>
            <a:r>
              <a:rPr lang="en-US" sz="2800" i="1" dirty="0"/>
              <a:t>n</a:t>
            </a:r>
            <a:r>
              <a:rPr lang="en-US" sz="2800" dirty="0"/>
              <a:t>’)</a:t>
            </a:r>
          </a:p>
          <a:p>
            <a:r>
              <a:rPr lang="en-US" sz="2800" b="1" dirty="0"/>
              <a:t>Triangle inequality for heuristics</a:t>
            </a:r>
          </a:p>
          <a:p>
            <a:r>
              <a:rPr lang="en-US" sz="2800" dirty="0"/>
              <a:t>Implies values of </a:t>
            </a:r>
            <a:r>
              <a:rPr lang="en-US" sz="2800" i="1" dirty="0"/>
              <a:t>f</a:t>
            </a:r>
            <a:r>
              <a:rPr lang="en-US" sz="2800" dirty="0"/>
              <a:t> along any path are </a:t>
            </a:r>
            <a:r>
              <a:rPr lang="en-US" sz="2800" i="1" dirty="0" err="1"/>
              <a:t>nondecreasing</a:t>
            </a:r>
            <a:endParaRPr lang="en-US" sz="2800" i="1" dirty="0"/>
          </a:p>
          <a:p>
            <a:r>
              <a:rPr lang="en-US" sz="2800" i="1" dirty="0">
                <a:solidFill>
                  <a:srgbClr val="FF0000"/>
                </a:solidFill>
              </a:rPr>
              <a:t>When a node is expanded by A*, the optimal path to that node has been found</a:t>
            </a:r>
          </a:p>
          <a:p>
            <a:r>
              <a:rPr lang="en-US" sz="2800" dirty="0">
                <a:solidFill>
                  <a:srgbClr val="000000"/>
                </a:solidFill>
              </a:rPr>
              <a:t>Consistency is a </a:t>
            </a:r>
            <a:r>
              <a:rPr lang="en-US" sz="2800" b="1" i="1" dirty="0">
                <a:solidFill>
                  <a:srgbClr val="000000"/>
                </a:solidFill>
              </a:rPr>
              <a:t>stronger</a:t>
            </a:r>
            <a:r>
              <a:rPr lang="en-US" sz="2800" dirty="0">
                <a:solidFill>
                  <a:srgbClr val="000000"/>
                </a:solidFill>
              </a:rPr>
              <a:t> condition than admissibility</a:t>
            </a:r>
          </a:p>
        </p:txBody>
      </p:sp>
    </p:spTree>
    <p:extLst>
      <p:ext uri="{BB962C8B-B14F-4D97-AF65-F5344CB8AC3E}">
        <p14:creationId xmlns:p14="http://schemas.microsoft.com/office/powerpoint/2010/main" val="302949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1"/>
          <p:cNvSpPr>
            <a:spLocks noGrp="1" noChangeArrowheads="1"/>
          </p:cNvSpPr>
          <p:nvPr>
            <p:ph type="title"/>
          </p:nvPr>
        </p:nvSpPr>
        <p:spPr>
          <a:xfrm>
            <a:off x="685800" y="152400"/>
            <a:ext cx="7772400" cy="838200"/>
          </a:xfrm>
        </p:spPr>
        <p:txBody>
          <a:bodyPr/>
          <a:lstStyle/>
          <a:p>
            <a:pPr eaLnBrk="1" hangingPunct="1">
              <a:lnSpc>
                <a:spcPct val="93000"/>
              </a:lnSpc>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Consistency</a:t>
            </a:r>
          </a:p>
        </p:txBody>
      </p:sp>
      <p:grpSp>
        <p:nvGrpSpPr>
          <p:cNvPr id="45060" name="Group 28"/>
          <p:cNvGrpSpPr>
            <a:grpSpLocks/>
          </p:cNvGrpSpPr>
          <p:nvPr/>
        </p:nvGrpSpPr>
        <p:grpSpPr bwMode="auto">
          <a:xfrm>
            <a:off x="1600200" y="2209800"/>
            <a:ext cx="5387059" cy="2419206"/>
            <a:chOff x="1530350" y="2057400"/>
            <a:chExt cx="5387059" cy="2419206"/>
          </a:xfrm>
        </p:grpSpPr>
        <p:sp>
          <p:nvSpPr>
            <p:cNvPr id="45061" name="Oval 3"/>
            <p:cNvSpPr>
              <a:spLocks noChangeArrowheads="1"/>
            </p:cNvSpPr>
            <p:nvPr/>
          </p:nvSpPr>
          <p:spPr bwMode="auto">
            <a:xfrm>
              <a:off x="1627188" y="28543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2" name="AutoShape 4"/>
            <p:cNvSpPr>
              <a:spLocks noChangeArrowheads="1"/>
            </p:cNvSpPr>
            <p:nvPr/>
          </p:nvSpPr>
          <p:spPr bwMode="auto">
            <a:xfrm>
              <a:off x="3362325" y="2057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B</a:t>
              </a:r>
            </a:p>
          </p:txBody>
        </p:sp>
        <p:sp>
          <p:nvSpPr>
            <p:cNvPr id="45063" name="Oval 5"/>
            <p:cNvSpPr>
              <a:spLocks noChangeArrowheads="1"/>
            </p:cNvSpPr>
            <p:nvPr/>
          </p:nvSpPr>
          <p:spPr bwMode="auto">
            <a:xfrm>
              <a:off x="3268663" y="2057400"/>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4" name="Line 6"/>
            <p:cNvSpPr>
              <a:spLocks noChangeShapeType="1"/>
            </p:cNvSpPr>
            <p:nvPr/>
          </p:nvSpPr>
          <p:spPr bwMode="auto">
            <a:xfrm flipV="1">
              <a:off x="2089150" y="2359025"/>
              <a:ext cx="1143000" cy="53975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65" name="Line 7"/>
            <p:cNvSpPr>
              <a:spLocks noChangeShapeType="1"/>
            </p:cNvSpPr>
            <p:nvPr/>
          </p:nvSpPr>
          <p:spPr bwMode="auto">
            <a:xfrm flipV="1">
              <a:off x="3841750" y="3273425"/>
              <a:ext cx="990600" cy="612775"/>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66" name="AutoShape 8"/>
            <p:cNvSpPr>
              <a:spLocks noChangeArrowheads="1"/>
            </p:cNvSpPr>
            <p:nvPr/>
          </p:nvSpPr>
          <p:spPr bwMode="auto">
            <a:xfrm>
              <a:off x="1720850" y="2854325"/>
              <a:ext cx="353280" cy="438006"/>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S</a:t>
              </a:r>
            </a:p>
          </p:txBody>
        </p:sp>
        <p:sp>
          <p:nvSpPr>
            <p:cNvPr id="45067" name="Oval 9"/>
            <p:cNvSpPr>
              <a:spLocks noChangeArrowheads="1"/>
            </p:cNvSpPr>
            <p:nvPr/>
          </p:nvSpPr>
          <p:spPr bwMode="auto">
            <a:xfrm>
              <a:off x="3308350" y="3581400"/>
              <a:ext cx="496888"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68" name="AutoShape 10"/>
            <p:cNvSpPr>
              <a:spLocks noChangeArrowheads="1"/>
            </p:cNvSpPr>
            <p:nvPr/>
          </p:nvSpPr>
          <p:spPr bwMode="auto">
            <a:xfrm>
              <a:off x="4921250" y="2854325"/>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D</a:t>
              </a:r>
            </a:p>
          </p:txBody>
        </p:sp>
        <p:sp>
          <p:nvSpPr>
            <p:cNvPr id="45069" name="Oval 11"/>
            <p:cNvSpPr>
              <a:spLocks noChangeArrowheads="1"/>
            </p:cNvSpPr>
            <p:nvPr/>
          </p:nvSpPr>
          <p:spPr bwMode="auto">
            <a:xfrm>
              <a:off x="4827588" y="2854325"/>
              <a:ext cx="496887" cy="496888"/>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70" name="Line 12"/>
            <p:cNvSpPr>
              <a:spLocks noChangeShapeType="1"/>
            </p:cNvSpPr>
            <p:nvPr/>
          </p:nvSpPr>
          <p:spPr bwMode="auto">
            <a:xfrm>
              <a:off x="3765550" y="2362200"/>
              <a:ext cx="11430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71" name="AutoShape 13"/>
            <p:cNvSpPr>
              <a:spLocks noChangeArrowheads="1"/>
            </p:cNvSpPr>
            <p:nvPr/>
          </p:nvSpPr>
          <p:spPr bwMode="auto">
            <a:xfrm>
              <a:off x="3402013" y="3581400"/>
              <a:ext cx="381000" cy="434975"/>
            </a:xfrm>
            <a:prstGeom prst="roundRect">
              <a:avLst>
                <a:gd name="adj" fmla="val 40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C</a:t>
              </a:r>
            </a:p>
          </p:txBody>
        </p:sp>
        <p:sp>
          <p:nvSpPr>
            <p:cNvPr id="45072" name="AutoShape 14"/>
            <p:cNvSpPr>
              <a:spLocks noChangeArrowheads="1"/>
            </p:cNvSpPr>
            <p:nvPr/>
          </p:nvSpPr>
          <p:spPr bwMode="auto">
            <a:xfrm>
              <a:off x="5461000" y="2743200"/>
              <a:ext cx="630238" cy="434975"/>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999</a:t>
              </a:r>
            </a:p>
          </p:txBody>
        </p:sp>
        <p:sp>
          <p:nvSpPr>
            <p:cNvPr id="45073" name="Line 15"/>
            <p:cNvSpPr>
              <a:spLocks noChangeShapeType="1"/>
            </p:cNvSpPr>
            <p:nvPr/>
          </p:nvSpPr>
          <p:spPr bwMode="auto">
            <a:xfrm>
              <a:off x="2012950" y="3276600"/>
              <a:ext cx="1219200" cy="609600"/>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74" name="AutoShape 16"/>
            <p:cNvSpPr>
              <a:spLocks noChangeArrowheads="1"/>
            </p:cNvSpPr>
            <p:nvPr/>
          </p:nvSpPr>
          <p:spPr bwMode="auto">
            <a:xfrm>
              <a:off x="23209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5075" name="AutoShape 17"/>
            <p:cNvSpPr>
              <a:spLocks noChangeArrowheads="1"/>
            </p:cNvSpPr>
            <p:nvPr/>
          </p:nvSpPr>
          <p:spPr bwMode="auto">
            <a:xfrm>
              <a:off x="232092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rPr>
                <a:t>1</a:t>
              </a:r>
            </a:p>
          </p:txBody>
        </p:sp>
        <p:sp>
          <p:nvSpPr>
            <p:cNvPr id="45076" name="AutoShape 18"/>
            <p:cNvSpPr>
              <a:spLocks noChangeArrowheads="1"/>
            </p:cNvSpPr>
            <p:nvPr/>
          </p:nvSpPr>
          <p:spPr bwMode="auto">
            <a:xfrm>
              <a:off x="4346575" y="35052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1</a:t>
              </a:r>
            </a:p>
          </p:txBody>
        </p:sp>
        <p:sp>
          <p:nvSpPr>
            <p:cNvPr id="45077" name="AutoShape 19"/>
            <p:cNvSpPr>
              <a:spLocks noChangeArrowheads="1"/>
            </p:cNvSpPr>
            <p:nvPr/>
          </p:nvSpPr>
          <p:spPr bwMode="auto">
            <a:xfrm>
              <a:off x="153035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78" name="AutoShape 20"/>
            <p:cNvSpPr>
              <a:spLocks noChangeArrowheads="1"/>
            </p:cNvSpPr>
            <p:nvPr/>
          </p:nvSpPr>
          <p:spPr bwMode="auto">
            <a:xfrm>
              <a:off x="3132138" y="4038600"/>
              <a:ext cx="970435"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=900</a:t>
              </a:r>
            </a:p>
          </p:txBody>
        </p:sp>
        <p:sp>
          <p:nvSpPr>
            <p:cNvPr id="45079" name="AutoShape 21"/>
            <p:cNvSpPr>
              <a:spLocks noChangeArrowheads="1"/>
            </p:cNvSpPr>
            <p:nvPr/>
          </p:nvSpPr>
          <p:spPr bwMode="auto">
            <a:xfrm>
              <a:off x="483870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80" name="AutoShape 22"/>
            <p:cNvSpPr>
              <a:spLocks noChangeArrowheads="1"/>
            </p:cNvSpPr>
            <p:nvPr/>
          </p:nvSpPr>
          <p:spPr bwMode="auto">
            <a:xfrm>
              <a:off x="3314700" y="2514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=1</a:t>
              </a:r>
            </a:p>
          </p:txBody>
        </p:sp>
        <p:sp>
          <p:nvSpPr>
            <p:cNvPr id="45081" name="Line 23"/>
            <p:cNvSpPr>
              <a:spLocks noChangeShapeType="1"/>
            </p:cNvSpPr>
            <p:nvPr/>
          </p:nvSpPr>
          <p:spPr bwMode="auto">
            <a:xfrm>
              <a:off x="5334000" y="3124200"/>
              <a:ext cx="914400" cy="1588"/>
            </a:xfrm>
            <a:prstGeom prst="line">
              <a:avLst/>
            </a:prstGeom>
            <a:noFill/>
            <a:ln w="28440">
              <a:solidFill>
                <a:srgbClr val="000000"/>
              </a:solidFill>
              <a:miter lim="800000"/>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45082" name="AutoShape 24"/>
            <p:cNvSpPr>
              <a:spLocks noChangeArrowheads="1"/>
            </p:cNvSpPr>
            <p:nvPr/>
          </p:nvSpPr>
          <p:spPr bwMode="auto">
            <a:xfrm>
              <a:off x="6378575" y="2855913"/>
              <a:ext cx="398463" cy="434975"/>
            </a:xfrm>
            <a:prstGeom prst="roundRect">
              <a:avLst>
                <a:gd name="adj" fmla="val 394"/>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G</a:t>
              </a:r>
            </a:p>
          </p:txBody>
        </p:sp>
        <p:sp>
          <p:nvSpPr>
            <p:cNvPr id="45083" name="Oval 25"/>
            <p:cNvSpPr>
              <a:spLocks noChangeArrowheads="1"/>
            </p:cNvSpPr>
            <p:nvPr/>
          </p:nvSpPr>
          <p:spPr bwMode="auto">
            <a:xfrm>
              <a:off x="6284913" y="2855913"/>
              <a:ext cx="496887" cy="496887"/>
            </a:xfrm>
            <a:prstGeom prst="ellipse">
              <a:avLst/>
            </a:prstGeom>
            <a:noFill/>
            <a:ln w="28440">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5084" name="AutoShape 26"/>
            <p:cNvSpPr>
              <a:spLocks noChangeArrowheads="1"/>
            </p:cNvSpPr>
            <p:nvPr/>
          </p:nvSpPr>
          <p:spPr bwMode="auto">
            <a:xfrm>
              <a:off x="6254750" y="3276600"/>
              <a:ext cx="662659" cy="438006"/>
            </a:xfrm>
            <a:prstGeom prst="roundRect">
              <a:avLst>
                <a:gd name="adj" fmla="val 34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i="1" dirty="0">
                  <a:solidFill>
                    <a:srgbClr val="000000"/>
                  </a:solidFill>
                </a:rPr>
                <a:t>h</a:t>
              </a:r>
              <a:r>
                <a:rPr lang="en-US" dirty="0">
                  <a:solidFill>
                    <a:srgbClr val="000000"/>
                  </a:solidFill>
                </a:rPr>
                <a:t>=0</a:t>
              </a:r>
            </a:p>
          </p:txBody>
        </p:sp>
        <p:sp>
          <p:nvSpPr>
            <p:cNvPr id="45085" name="AutoShape 27"/>
            <p:cNvSpPr>
              <a:spLocks noChangeArrowheads="1"/>
            </p:cNvSpPr>
            <p:nvPr/>
          </p:nvSpPr>
          <p:spPr bwMode="auto">
            <a:xfrm>
              <a:off x="4314825" y="2286000"/>
              <a:ext cx="330200" cy="434975"/>
            </a:xfrm>
            <a:prstGeom prst="roundRect">
              <a:avLst>
                <a:gd name="adj" fmla="val 468"/>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wrap="none" lIns="90000" tIns="46800" rIns="90000" bIns="46800">
              <a:spAutoFit/>
            </a:bodyPr>
            <a:lstStyle/>
            <a:p>
              <a:pPr>
                <a:lnSpc>
                  <a:spcPct val="93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solidFill>
                    <a:srgbClr val="000000"/>
                  </a:solidFill>
                </a:rPr>
                <a:t>2</a:t>
              </a:r>
            </a:p>
          </p:txBody>
        </p:sp>
      </p:grpSp>
      <p:sp>
        <p:nvSpPr>
          <p:cNvPr id="45058" name="Rectangle 2"/>
          <p:cNvSpPr>
            <a:spLocks noGrp="1" noChangeArrowheads="1"/>
          </p:cNvSpPr>
          <p:nvPr>
            <p:ph type="body" idx="1"/>
          </p:nvPr>
        </p:nvSpPr>
        <p:spPr>
          <a:xfrm>
            <a:off x="838200" y="1295400"/>
            <a:ext cx="6553200" cy="5257800"/>
          </a:xfrm>
        </p:spPr>
        <p:txBody>
          <a:bodyPr/>
          <a:lstStyle/>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Is this </a:t>
            </a:r>
            <a:r>
              <a:rPr lang="en-US" i="1" dirty="0"/>
              <a:t>h</a:t>
            </a:r>
            <a:r>
              <a:rPr lang="en-US" dirty="0"/>
              <a:t> consistent?</a:t>
            </a:r>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i="1" dirty="0"/>
              <a:t>h</a:t>
            </a:r>
            <a:r>
              <a:rPr lang="en-US" dirty="0"/>
              <a:t>(C)=900, </a:t>
            </a:r>
            <a:r>
              <a:rPr lang="en-US" i="1" dirty="0"/>
              <a:t>h</a:t>
            </a:r>
            <a:r>
              <a:rPr lang="en-US" dirty="0"/>
              <a:t>(D)=1, </a:t>
            </a:r>
            <a:r>
              <a:rPr lang="en-US" i="1" dirty="0"/>
              <a:t>c</a:t>
            </a:r>
            <a:r>
              <a:rPr lang="en-US" dirty="0"/>
              <a:t>(C, D) = 1 </a:t>
            </a:r>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but </a:t>
            </a:r>
            <a:r>
              <a:rPr lang="en-US" i="1" dirty="0"/>
              <a:t>h</a:t>
            </a:r>
            <a:r>
              <a:rPr lang="en-US" dirty="0"/>
              <a:t>(C) ≰ </a:t>
            </a:r>
            <a:r>
              <a:rPr lang="en-US" i="1" dirty="0"/>
              <a:t>c</a:t>
            </a:r>
            <a:r>
              <a:rPr lang="en-US" dirty="0"/>
              <a:t>(C,D) + </a:t>
            </a:r>
            <a:r>
              <a:rPr lang="en-US" i="1" dirty="0"/>
              <a:t>h</a:t>
            </a:r>
            <a:r>
              <a:rPr lang="en-US" dirty="0"/>
              <a:t>(D) since </a:t>
            </a:r>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900 ≰ 1 + 1, so </a:t>
            </a:r>
            <a:r>
              <a:rPr lang="en-US" i="1" dirty="0"/>
              <a:t>h</a:t>
            </a:r>
            <a:r>
              <a:rPr lang="en-US" dirty="0"/>
              <a:t> is </a:t>
            </a:r>
            <a:r>
              <a:rPr lang="en-US" i="1" dirty="0"/>
              <a:t>NOT</a:t>
            </a:r>
            <a:r>
              <a:rPr lang="en-US" dirty="0"/>
              <a:t> consistent  (but </a:t>
            </a:r>
            <a:r>
              <a:rPr lang="en-US" i="1" dirty="0"/>
              <a:t>h</a:t>
            </a:r>
            <a:r>
              <a:rPr lang="en-US" dirty="0"/>
              <a:t> is admissible)    </a:t>
            </a:r>
          </a:p>
          <a:p>
            <a:pPr marL="0" indent="0" eaLnBrk="1" hangingPunct="1">
              <a:lnSpc>
                <a:spcPct val="93000"/>
              </a:lnSpc>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a:p>
            <a:pPr eaLnBrk="1" hangingPunct="1">
              <a:buFont typeface="Arial" charset="0"/>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US" dirty="0"/>
          </a:p>
        </p:txBody>
      </p:sp>
    </p:spTree>
    <p:extLst>
      <p:ext uri="{BB962C8B-B14F-4D97-AF65-F5344CB8AC3E}">
        <p14:creationId xmlns:p14="http://schemas.microsoft.com/office/powerpoint/2010/main" val="318522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5"/>
          <p:cNvSpPr>
            <a:spLocks noGrp="1" noChangeArrowheads="1"/>
          </p:cNvSpPr>
          <p:nvPr>
            <p:ph type="title"/>
          </p:nvPr>
        </p:nvSpPr>
        <p:spPr/>
        <p:txBody>
          <a:bodyPr/>
          <a:lstStyle/>
          <a:p>
            <a:pPr eaLnBrk="1" hangingPunct="1"/>
            <a:r>
              <a:rPr lang="en-US"/>
              <a:t>A* Search</a:t>
            </a:r>
          </a:p>
        </p:txBody>
      </p:sp>
      <p:graphicFrame>
        <p:nvGraphicFramePr>
          <p:cNvPr id="609282" name="Group 2"/>
          <p:cNvGraphicFramePr>
            <a:graphicFrameLocks noGrp="1"/>
          </p:cNvGraphicFramePr>
          <p:nvPr>
            <p:extLst>
              <p:ext uri="{D42A27DB-BD31-4B8C-83A1-F6EECF244321}">
                <p14:modId xmlns:p14="http://schemas.microsoft.com/office/powerpoint/2010/main" val="3215085628"/>
              </p:ext>
            </p:extLst>
          </p:nvPr>
        </p:nvGraphicFramePr>
        <p:xfrm>
          <a:off x="990600" y="3124200"/>
          <a:ext cx="3962400" cy="877888"/>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611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45" marB="1828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7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{S:0+8}</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609296" name="Text Box 16"/>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0</a:t>
            </a:r>
            <a:r>
              <a:rPr lang="en-US" sz="1800">
                <a:solidFill>
                  <a:schemeClr val="tx2"/>
                </a:solidFill>
                <a:latin typeface="Arial" charset="0"/>
              </a:rPr>
              <a:t>, expanded:</a:t>
            </a:r>
            <a:r>
              <a:rPr lang="en-US" sz="1800">
                <a:latin typeface="Arial" charset="0"/>
              </a:rPr>
              <a:t> 0</a:t>
            </a:r>
          </a:p>
        </p:txBody>
      </p:sp>
      <p:grpSp>
        <p:nvGrpSpPr>
          <p:cNvPr id="2" name="Group 17"/>
          <p:cNvGrpSpPr>
            <a:grpSpLocks/>
          </p:cNvGrpSpPr>
          <p:nvPr/>
        </p:nvGrpSpPr>
        <p:grpSpPr bwMode="auto">
          <a:xfrm>
            <a:off x="5029200" y="2514600"/>
            <a:ext cx="3886200" cy="2971800"/>
            <a:chOff x="3168" y="1584"/>
            <a:chExt cx="2448" cy="1872"/>
          </a:xfrm>
        </p:grpSpPr>
        <p:sp>
          <p:nvSpPr>
            <p:cNvPr id="48143" name="Text Box 18"/>
            <p:cNvSpPr txBox="1">
              <a:spLocks noChangeArrowheads="1"/>
            </p:cNvSpPr>
            <p:nvPr/>
          </p:nvSpPr>
          <p:spPr bwMode="auto">
            <a:xfrm>
              <a:off x="3888"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48144" name="Text Box 19"/>
            <p:cNvSpPr txBox="1">
              <a:spLocks noChangeArrowheads="1"/>
            </p:cNvSpPr>
            <p:nvPr/>
          </p:nvSpPr>
          <p:spPr bwMode="auto">
            <a:xfrm>
              <a:off x="4512"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48145" name="Text Box 20"/>
            <p:cNvSpPr txBox="1">
              <a:spLocks noChangeArrowheads="1"/>
            </p:cNvSpPr>
            <p:nvPr/>
          </p:nvSpPr>
          <p:spPr bwMode="auto">
            <a:xfrm>
              <a:off x="33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48146" name="Text Box 21"/>
            <p:cNvSpPr txBox="1">
              <a:spLocks noChangeArrowheads="1"/>
            </p:cNvSpPr>
            <p:nvPr/>
          </p:nvSpPr>
          <p:spPr bwMode="auto">
            <a:xfrm>
              <a:off x="4128"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48147" name="Text Box 22"/>
            <p:cNvSpPr txBox="1">
              <a:spLocks noChangeArrowheads="1"/>
            </p:cNvSpPr>
            <p:nvPr/>
          </p:nvSpPr>
          <p:spPr bwMode="auto">
            <a:xfrm>
              <a:off x="379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48148" name="Text Box 23"/>
            <p:cNvSpPr txBox="1">
              <a:spLocks noChangeArrowheads="1"/>
            </p:cNvSpPr>
            <p:nvPr/>
          </p:nvSpPr>
          <p:spPr bwMode="auto">
            <a:xfrm>
              <a:off x="4944"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48149" name="Text Box 24"/>
            <p:cNvSpPr txBox="1">
              <a:spLocks noChangeArrowheads="1"/>
            </p:cNvSpPr>
            <p:nvPr/>
          </p:nvSpPr>
          <p:spPr bwMode="auto">
            <a:xfrm>
              <a:off x="45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48150" name="Oval 25"/>
            <p:cNvSpPr>
              <a:spLocks noChangeArrowheads="1"/>
            </p:cNvSpPr>
            <p:nvPr/>
          </p:nvSpPr>
          <p:spPr bwMode="auto">
            <a:xfrm>
              <a:off x="4464"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48151" name="Oval 26"/>
            <p:cNvSpPr>
              <a:spLocks noChangeArrowheads="1"/>
            </p:cNvSpPr>
            <p:nvPr/>
          </p:nvSpPr>
          <p:spPr bwMode="auto">
            <a:xfrm>
              <a:off x="374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48152" name="AutoShape 27"/>
            <p:cNvCxnSpPr>
              <a:cxnSpLocks noChangeShapeType="1"/>
              <a:stCxn id="48150" idx="3"/>
              <a:endCxn id="48151" idx="0"/>
            </p:cNvCxnSpPr>
            <p:nvPr/>
          </p:nvCxnSpPr>
          <p:spPr bwMode="auto">
            <a:xfrm flipH="1">
              <a:off x="3960"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48153" name="AutoShape 28"/>
            <p:cNvCxnSpPr>
              <a:cxnSpLocks noChangeShapeType="1"/>
              <a:stCxn id="48151" idx="4"/>
              <a:endCxn id="48154" idx="0"/>
            </p:cNvCxnSpPr>
            <p:nvPr/>
          </p:nvCxnSpPr>
          <p:spPr bwMode="auto">
            <a:xfrm>
              <a:off x="396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8154" name="Oval 29"/>
            <p:cNvSpPr>
              <a:spLocks noChangeArrowheads="1"/>
            </p:cNvSpPr>
            <p:nvPr/>
          </p:nvSpPr>
          <p:spPr bwMode="auto">
            <a:xfrm>
              <a:off x="374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48155" name="AutoShape 30"/>
            <p:cNvCxnSpPr>
              <a:cxnSpLocks noChangeShapeType="1"/>
              <a:stCxn id="48151" idx="3"/>
              <a:endCxn id="48156" idx="0"/>
            </p:cNvCxnSpPr>
            <p:nvPr/>
          </p:nvCxnSpPr>
          <p:spPr bwMode="auto">
            <a:xfrm flipH="1">
              <a:off x="3384" y="2681"/>
              <a:ext cx="423"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8156" name="Oval 31"/>
            <p:cNvSpPr>
              <a:spLocks noChangeArrowheads="1"/>
            </p:cNvSpPr>
            <p:nvPr/>
          </p:nvSpPr>
          <p:spPr bwMode="auto">
            <a:xfrm>
              <a:off x="3168"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48157" name="Oval 32"/>
            <p:cNvSpPr>
              <a:spLocks noChangeArrowheads="1"/>
            </p:cNvSpPr>
            <p:nvPr/>
          </p:nvSpPr>
          <p:spPr bwMode="auto">
            <a:xfrm>
              <a:off x="446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48158" name="AutoShape 33"/>
            <p:cNvCxnSpPr>
              <a:cxnSpLocks noChangeShapeType="1"/>
              <a:stCxn id="48157" idx="4"/>
              <a:endCxn id="48159" idx="0"/>
            </p:cNvCxnSpPr>
            <p:nvPr/>
          </p:nvCxnSpPr>
          <p:spPr bwMode="auto">
            <a:xfrm>
              <a:off x="468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8159" name="Oval 34"/>
            <p:cNvSpPr>
              <a:spLocks noChangeArrowheads="1"/>
            </p:cNvSpPr>
            <p:nvPr/>
          </p:nvSpPr>
          <p:spPr bwMode="auto">
            <a:xfrm>
              <a:off x="446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48160" name="Oval 35"/>
            <p:cNvSpPr>
              <a:spLocks noChangeArrowheads="1"/>
            </p:cNvSpPr>
            <p:nvPr/>
          </p:nvSpPr>
          <p:spPr bwMode="auto">
            <a:xfrm>
              <a:off x="518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48161" name="AutoShape 36"/>
            <p:cNvCxnSpPr>
              <a:cxnSpLocks noChangeShapeType="1"/>
              <a:stCxn id="48150" idx="5"/>
              <a:endCxn id="48160" idx="0"/>
            </p:cNvCxnSpPr>
            <p:nvPr/>
          </p:nvCxnSpPr>
          <p:spPr bwMode="auto">
            <a:xfrm>
              <a:off x="4833"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48162" name="AutoShape 37"/>
            <p:cNvCxnSpPr>
              <a:cxnSpLocks noChangeShapeType="1"/>
              <a:stCxn id="48151" idx="5"/>
              <a:endCxn id="48159" idx="1"/>
            </p:cNvCxnSpPr>
            <p:nvPr/>
          </p:nvCxnSpPr>
          <p:spPr bwMode="auto">
            <a:xfrm>
              <a:off x="411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48163" name="AutoShape 38"/>
            <p:cNvCxnSpPr>
              <a:cxnSpLocks noChangeShapeType="1"/>
              <a:stCxn id="48150" idx="4"/>
              <a:endCxn id="48157" idx="0"/>
            </p:cNvCxnSpPr>
            <p:nvPr/>
          </p:nvCxnSpPr>
          <p:spPr bwMode="auto">
            <a:xfrm>
              <a:off x="4680" y="202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48164" name="AutoShape 39"/>
            <p:cNvCxnSpPr>
              <a:cxnSpLocks noChangeShapeType="1"/>
              <a:stCxn id="48160" idx="3"/>
              <a:endCxn id="48159" idx="7"/>
            </p:cNvCxnSpPr>
            <p:nvPr/>
          </p:nvCxnSpPr>
          <p:spPr bwMode="auto">
            <a:xfrm flipH="1">
              <a:off x="483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8165" name="Text Box 40"/>
            <p:cNvSpPr txBox="1">
              <a:spLocks noChangeArrowheads="1"/>
            </p:cNvSpPr>
            <p:nvPr/>
          </p:nvSpPr>
          <p:spPr bwMode="auto">
            <a:xfrm>
              <a:off x="4800"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grpSp>
      <p:sp>
        <p:nvSpPr>
          <p:cNvPr id="609321" name="Text Box 41"/>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 </a:t>
            </a:r>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b="1" i="1">
                <a:solidFill>
                  <a:srgbClr val="CC3300"/>
                </a:solidFill>
                <a:latin typeface="Palatino" pitchFamily="18" charset="0"/>
              </a:rPr>
              <a:t> </a:t>
            </a:r>
            <a:r>
              <a:rPr lang="en-US" b="1">
                <a:solidFill>
                  <a:srgbClr val="CC3300"/>
                </a:solidFill>
                <a:latin typeface="Palatino" pitchFamily="18" charset="0"/>
              </a:rPr>
              <a:t>+</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
        <p:nvSpPr>
          <p:cNvPr id="4" name="Oval Callout 3"/>
          <p:cNvSpPr/>
          <p:nvPr/>
        </p:nvSpPr>
        <p:spPr>
          <a:xfrm>
            <a:off x="5486400" y="685800"/>
            <a:ext cx="3505200" cy="1295400"/>
          </a:xfrm>
          <a:prstGeom prst="wedgeEllipseCallout">
            <a:avLst>
              <a:gd name="adj1" fmla="val 1319"/>
              <a:gd name="adj2" fmla="val 76204"/>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Is </a:t>
            </a:r>
            <a:r>
              <a:rPr lang="en-US" i="1" dirty="0"/>
              <a:t>h</a:t>
            </a:r>
            <a:r>
              <a:rPr lang="en-US" dirty="0"/>
              <a:t> is admissible and/or consistent?</a:t>
            </a:r>
          </a:p>
        </p:txBody>
      </p:sp>
      <p:sp>
        <p:nvSpPr>
          <p:cNvPr id="3" name="TextBox 2"/>
          <p:cNvSpPr txBox="1"/>
          <p:nvPr/>
        </p:nvSpPr>
        <p:spPr>
          <a:xfrm>
            <a:off x="1143000" y="5715000"/>
            <a:ext cx="6167899" cy="830997"/>
          </a:xfrm>
          <a:prstGeom prst="rect">
            <a:avLst/>
          </a:prstGeom>
          <a:noFill/>
        </p:spPr>
        <p:txBody>
          <a:bodyPr wrap="none" rtlCol="0">
            <a:spAutoFit/>
          </a:bodyPr>
          <a:lstStyle/>
          <a:p>
            <a:r>
              <a:rPr lang="en-US" i="1" dirty="0">
                <a:latin typeface="+mn-lt"/>
              </a:rPr>
              <a:t>h</a:t>
            </a:r>
            <a:r>
              <a:rPr lang="en-US" dirty="0">
                <a:latin typeface="+mn-lt"/>
              </a:rPr>
              <a:t> is consistent since </a:t>
            </a:r>
            <a:r>
              <a:rPr lang="en-US" i="1" dirty="0">
                <a:latin typeface="+mn-lt"/>
              </a:rPr>
              <a:t>h</a:t>
            </a:r>
            <a:r>
              <a:rPr lang="en-US" dirty="0">
                <a:latin typeface="+mn-lt"/>
              </a:rPr>
              <a:t>(S) – </a:t>
            </a:r>
            <a:r>
              <a:rPr lang="en-US" i="1" dirty="0">
                <a:latin typeface="+mn-lt"/>
              </a:rPr>
              <a:t>h</a:t>
            </a:r>
            <a:r>
              <a:rPr lang="en-US" dirty="0">
                <a:latin typeface="+mn-lt"/>
              </a:rPr>
              <a:t>(A) = 8 – 8 ≤ 1, etc.</a:t>
            </a:r>
          </a:p>
          <a:p>
            <a:r>
              <a:rPr lang="en-US" dirty="0">
                <a:latin typeface="+mn-lt"/>
              </a:rPr>
              <a:t>and therefore is also admissible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8"/>
          <p:cNvSpPr>
            <a:spLocks noGrp="1" noChangeArrowheads="1"/>
          </p:cNvSpPr>
          <p:nvPr>
            <p:ph type="title"/>
          </p:nvPr>
        </p:nvSpPr>
        <p:spPr/>
        <p:txBody>
          <a:bodyPr/>
          <a:lstStyle/>
          <a:p>
            <a:pPr eaLnBrk="1" hangingPunct="1"/>
            <a:r>
              <a:rPr lang="en-US"/>
              <a:t>A* Search</a:t>
            </a:r>
          </a:p>
        </p:txBody>
      </p:sp>
      <p:graphicFrame>
        <p:nvGraphicFramePr>
          <p:cNvPr id="611330" name="Group 2"/>
          <p:cNvGraphicFramePr>
            <a:graphicFrameLocks noGrp="1"/>
          </p:cNvGraphicFramePr>
          <p:nvPr>
            <p:extLst>
              <p:ext uri="{D42A27DB-BD31-4B8C-83A1-F6EECF244321}">
                <p14:modId xmlns:p14="http://schemas.microsoft.com/office/powerpoint/2010/main" val="887719458"/>
              </p:ext>
            </p:extLst>
          </p:nvPr>
        </p:nvGraphicFramePr>
        <p:xfrm>
          <a:off x="990600" y="3124200"/>
          <a:ext cx="3962400" cy="1179549"/>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604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44" marB="1827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3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3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 </a:t>
                      </a:r>
                      <a:r>
                        <a:rPr kumimoji="0" lang="en-US" sz="1800" b="0" i="0" u="none" strike="noStrike" cap="none" normalizeH="0" baseline="0">
                          <a:ln>
                            <a:noFill/>
                          </a:ln>
                          <a:solidFill>
                            <a:srgbClr val="FF7C80"/>
                          </a:solidFill>
                          <a:effectLst/>
                          <a:latin typeface="Arial" charset="0"/>
                        </a:rPr>
                        <a:t>not goal</a:t>
                      </a: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chemeClr val="accent2"/>
                          </a:solidFill>
                          <a:effectLst/>
                          <a:latin typeface="Arial" charset="0"/>
                        </a:rPr>
                        <a:t>A:1+8,B:5+4,C:8+3</a:t>
                      </a:r>
                      <a:r>
                        <a:rPr kumimoji="0" lang="en-US" sz="1800" b="0" i="0" u="none" strike="noStrike" cap="none" normalizeH="0" baseline="0" dirty="0">
                          <a:ln>
                            <a:noFill/>
                          </a:ln>
                          <a:solidFill>
                            <a:srgbClr val="111111"/>
                          </a:solidFill>
                          <a:effectLst/>
                          <a:latin typeface="Arial" charset="0"/>
                        </a:rPr>
                        <a:t>}</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9167" name="Text Box 19"/>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1</a:t>
            </a:r>
            <a:r>
              <a:rPr lang="en-US" sz="1800">
                <a:solidFill>
                  <a:schemeClr val="tx2"/>
                </a:solidFill>
                <a:latin typeface="Arial" charset="0"/>
              </a:rPr>
              <a:t>, expanded:</a:t>
            </a:r>
            <a:r>
              <a:rPr lang="en-US" sz="1800">
                <a:latin typeface="Arial" charset="0"/>
              </a:rPr>
              <a:t> 1</a:t>
            </a:r>
          </a:p>
        </p:txBody>
      </p:sp>
      <p:sp>
        <p:nvSpPr>
          <p:cNvPr id="49168" name="Text Box 20"/>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49169" name="Text Box 21"/>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49170" name="Text Box 22"/>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49171" name="Text Box 23"/>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49172" name="Text Box 24"/>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49173" name="Text Box 25"/>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49174" name="Text Box 26"/>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49175" name="Oval 27"/>
          <p:cNvSpPr>
            <a:spLocks noChangeArrowheads="1"/>
          </p:cNvSpPr>
          <p:nvPr/>
        </p:nvSpPr>
        <p:spPr bwMode="auto">
          <a:xfrm>
            <a:off x="7086600" y="2514600"/>
            <a:ext cx="685800" cy="685800"/>
          </a:xfrm>
          <a:prstGeom prst="ellipse">
            <a:avLst/>
          </a:prstGeom>
          <a:solidFill>
            <a:srgbClr val="FF7C80"/>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49176" name="Oval 28"/>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49177" name="AutoShape 29"/>
          <p:cNvCxnSpPr>
            <a:cxnSpLocks noChangeShapeType="1"/>
            <a:stCxn id="49175" idx="3"/>
            <a:endCxn id="49176" idx="0"/>
          </p:cNvCxnSpPr>
          <p:nvPr/>
        </p:nvCxnSpPr>
        <p:spPr bwMode="auto">
          <a:xfrm flipH="1">
            <a:off x="6286500" y="3113088"/>
            <a:ext cx="900113"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49178" name="AutoShape 30"/>
          <p:cNvCxnSpPr>
            <a:cxnSpLocks noChangeShapeType="1"/>
            <a:stCxn id="49176" idx="4"/>
            <a:endCxn id="49179"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9179" name="Oval 31"/>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49180" name="AutoShape 32"/>
          <p:cNvCxnSpPr>
            <a:cxnSpLocks noChangeShapeType="1"/>
            <a:stCxn id="49176" idx="3"/>
            <a:endCxn id="49181"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9181" name="Oval 33"/>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49182" name="Oval 34"/>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49183" name="AutoShape 35"/>
          <p:cNvCxnSpPr>
            <a:cxnSpLocks noChangeShapeType="1"/>
            <a:stCxn id="49182" idx="4"/>
            <a:endCxn id="49184"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9184" name="Oval 36"/>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49185" name="Oval 37"/>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49186" name="AutoShape 38"/>
          <p:cNvCxnSpPr>
            <a:cxnSpLocks noChangeShapeType="1"/>
            <a:stCxn id="49175" idx="5"/>
            <a:endCxn id="49185" idx="0"/>
          </p:cNvCxnSpPr>
          <p:nvPr/>
        </p:nvCxnSpPr>
        <p:spPr bwMode="auto">
          <a:xfrm>
            <a:off x="7672388" y="3113088"/>
            <a:ext cx="900112"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49187" name="AutoShape 39"/>
          <p:cNvCxnSpPr>
            <a:cxnSpLocks noChangeShapeType="1"/>
            <a:stCxn id="49176" idx="5"/>
            <a:endCxn id="49184"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49188" name="AutoShape 40"/>
          <p:cNvCxnSpPr>
            <a:cxnSpLocks noChangeShapeType="1"/>
            <a:stCxn id="49175" idx="4"/>
            <a:endCxn id="49182" idx="0"/>
          </p:cNvCxnSpPr>
          <p:nvPr/>
        </p:nvCxnSpPr>
        <p:spPr bwMode="auto">
          <a:xfrm>
            <a:off x="7429500" y="3213100"/>
            <a:ext cx="0" cy="431800"/>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49189" name="AutoShape 41"/>
          <p:cNvCxnSpPr>
            <a:cxnSpLocks noChangeShapeType="1"/>
            <a:stCxn id="49185" idx="3"/>
            <a:endCxn id="49184"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49190" name="Text Box 42"/>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49191" name="Text Box 43"/>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t>A* Search</a:t>
            </a:r>
          </a:p>
        </p:txBody>
      </p:sp>
      <p:sp>
        <p:nvSpPr>
          <p:cNvPr id="50179"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2</a:t>
            </a:r>
            <a:r>
              <a:rPr lang="en-US" sz="1800">
                <a:solidFill>
                  <a:schemeClr val="tx2"/>
                </a:solidFill>
                <a:latin typeface="Arial" charset="0"/>
              </a:rPr>
              <a:t>, expanded:</a:t>
            </a:r>
            <a:r>
              <a:rPr lang="en-US" sz="1800">
                <a:latin typeface="Arial" charset="0"/>
              </a:rPr>
              <a:t> 2</a:t>
            </a:r>
          </a:p>
        </p:txBody>
      </p:sp>
      <p:sp>
        <p:nvSpPr>
          <p:cNvPr id="50180" name="Text Box 4"/>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50181" name="Text Box 5"/>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0182" name="Text Box 6"/>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50183" name="Text Box 7"/>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50184" name="Text Box 8"/>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50185" name="Text Box 9"/>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50186" name="Text Box 10"/>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50187" name="Oval 11"/>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50188" name="Oval 12"/>
          <p:cNvSpPr>
            <a:spLocks noChangeArrowheads="1"/>
          </p:cNvSpPr>
          <p:nvPr/>
        </p:nvSpPr>
        <p:spPr bwMode="auto">
          <a:xfrm>
            <a:off x="5943600" y="3657600"/>
            <a:ext cx="685800" cy="685800"/>
          </a:xfrm>
          <a:prstGeom prst="ellipse">
            <a:avLst/>
          </a:prstGeom>
          <a:solidFill>
            <a:srgbClr val="FF7C80"/>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50189" name="AutoShape 13"/>
          <p:cNvCxnSpPr>
            <a:cxnSpLocks noChangeShapeType="1"/>
            <a:stCxn id="50187" idx="3"/>
            <a:endCxn id="50188"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0190" name="AutoShape 14"/>
          <p:cNvCxnSpPr>
            <a:cxnSpLocks noChangeShapeType="1"/>
            <a:stCxn id="50188" idx="4"/>
            <a:endCxn id="50191" idx="0"/>
          </p:cNvCxnSpPr>
          <p:nvPr/>
        </p:nvCxnSpPr>
        <p:spPr bwMode="auto">
          <a:xfrm>
            <a:off x="6286500" y="4356100"/>
            <a:ext cx="0" cy="431800"/>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sp>
        <p:nvSpPr>
          <p:cNvPr id="50191" name="Oval 15"/>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50192" name="AutoShape 16"/>
          <p:cNvCxnSpPr>
            <a:cxnSpLocks noChangeShapeType="1"/>
            <a:stCxn id="50188" idx="3"/>
            <a:endCxn id="50193" idx="0"/>
          </p:cNvCxnSpPr>
          <p:nvPr/>
        </p:nvCxnSpPr>
        <p:spPr bwMode="auto">
          <a:xfrm flipH="1">
            <a:off x="5372100" y="4256088"/>
            <a:ext cx="671513"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sp>
        <p:nvSpPr>
          <p:cNvPr id="50193" name="Oval 17"/>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50194" name="Oval 18"/>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50195" name="AutoShape 19"/>
          <p:cNvCxnSpPr>
            <a:cxnSpLocks noChangeShapeType="1"/>
            <a:stCxn id="50194" idx="4"/>
            <a:endCxn id="50196"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0196" name="Oval 20"/>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50197" name="Oval 21"/>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50198" name="AutoShape 22"/>
          <p:cNvCxnSpPr>
            <a:cxnSpLocks noChangeShapeType="1"/>
            <a:stCxn id="50187" idx="5"/>
            <a:endCxn id="50197"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0199" name="AutoShape 23"/>
          <p:cNvCxnSpPr>
            <a:cxnSpLocks noChangeShapeType="1"/>
            <a:stCxn id="50188" idx="5"/>
            <a:endCxn id="50196" idx="1"/>
          </p:cNvCxnSpPr>
          <p:nvPr/>
        </p:nvCxnSpPr>
        <p:spPr bwMode="auto">
          <a:xfrm>
            <a:off x="6529388" y="4256088"/>
            <a:ext cx="657225" cy="631825"/>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50200" name="AutoShape 24"/>
          <p:cNvCxnSpPr>
            <a:cxnSpLocks noChangeShapeType="1"/>
            <a:stCxn id="50187" idx="4"/>
            <a:endCxn id="50194"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0201" name="AutoShape 25"/>
          <p:cNvCxnSpPr>
            <a:cxnSpLocks noChangeShapeType="1"/>
            <a:stCxn id="50197" idx="3"/>
            <a:endCxn id="50196"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0202" name="Text Box 26"/>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0203" name="Text Box 27"/>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graphicFrame>
        <p:nvGraphicFramePr>
          <p:cNvPr id="613404" name="Group 28"/>
          <p:cNvGraphicFramePr>
            <a:graphicFrameLocks noGrp="1"/>
          </p:cNvGraphicFramePr>
          <p:nvPr>
            <p:extLst>
              <p:ext uri="{D42A27DB-BD31-4B8C-83A1-F6EECF244321}">
                <p14:modId xmlns:p14="http://schemas.microsoft.com/office/powerpoint/2010/main" val="1366222900"/>
              </p:ext>
            </p:extLst>
          </p:nvPr>
        </p:nvGraphicFramePr>
        <p:xfrm>
          <a:off x="990600" y="3124200"/>
          <a:ext cx="3962400" cy="1847849"/>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6310">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48" marB="18296"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48" marB="18296"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876">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8" marB="18296"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48" marB="18296"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876">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endParaRPr kumimoji="0" lang="en-US" sz="1800" b="0" i="0" u="none" strike="noStrike" cap="none" normalizeH="0" baseline="0">
                        <a:ln>
                          <a:noFill/>
                        </a:ln>
                        <a:solidFill>
                          <a:srgbClr val="FF7C80"/>
                        </a:solidFill>
                        <a:effectLst/>
                        <a:latin typeface="Arial" charset="0"/>
                      </a:endParaRPr>
                    </a:p>
                  </a:txBody>
                  <a:tcPr marR="18288" marT="9148" marB="18296"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{A:9,B:9,C:11}</a:t>
                      </a:r>
                    </a:p>
                  </a:txBody>
                  <a:tcPr marR="18288" marT="9148" marB="18296"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778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 </a:t>
                      </a:r>
                      <a:r>
                        <a:rPr kumimoji="0" lang="en-US" sz="1800" b="0" i="0" u="none" strike="noStrike" cap="none" normalizeH="0" baseline="0">
                          <a:ln>
                            <a:noFill/>
                          </a:ln>
                          <a:solidFill>
                            <a:srgbClr val="FF7C80"/>
                          </a:solidFill>
                          <a:effectLst/>
                          <a:latin typeface="Arial" charset="0"/>
                        </a:rPr>
                        <a:t>not goal</a:t>
                      </a:r>
                    </a:p>
                  </a:txBody>
                  <a:tcPr marR="18288" marT="9148" marB="18296"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{B:9,</a:t>
                      </a:r>
                      <a:r>
                        <a:rPr kumimoji="0" lang="en-US" sz="1800" b="0" i="0" u="none" strike="noStrike" cap="none" normalizeH="0" baseline="0" dirty="0">
                          <a:ln>
                            <a:noFill/>
                          </a:ln>
                          <a:solidFill>
                            <a:schemeClr val="accent2"/>
                          </a:solidFill>
                          <a:effectLst/>
                          <a:latin typeface="Arial" charset="0"/>
                        </a:rPr>
                        <a:t>G:1+9+0,</a:t>
                      </a:r>
                      <a:r>
                        <a:rPr kumimoji="0" lang="en-US" sz="1800" b="0" i="0" u="none" strike="noStrike" cap="none" normalizeH="0" baseline="0" dirty="0">
                          <a:ln>
                            <a:noFill/>
                          </a:ln>
                          <a:solidFill>
                            <a:srgbClr val="111111"/>
                          </a:solidFill>
                          <a:effectLst/>
                          <a:latin typeface="Arial" charset="0"/>
                        </a:rPr>
                        <a:t>C:11,</a:t>
                      </a:r>
                      <a:br>
                        <a:rPr kumimoji="0" lang="en-US" sz="1800" b="0" i="0" u="none" strike="noStrike" cap="none" normalizeH="0" baseline="0" dirty="0">
                          <a:ln>
                            <a:noFill/>
                          </a:ln>
                          <a:solidFill>
                            <a:srgbClr val="111111"/>
                          </a:solidFill>
                          <a:effectLst/>
                          <a:latin typeface="Arial" charset="0"/>
                        </a:rPr>
                      </a:br>
                      <a:r>
                        <a:rPr kumimoji="0" lang="en-US" sz="1800" b="0" i="0" u="none" strike="noStrike" cap="none" normalizeH="0" baseline="0" dirty="0">
                          <a:ln>
                            <a:noFill/>
                          </a:ln>
                          <a:solidFill>
                            <a:schemeClr val="accent2"/>
                          </a:solidFill>
                          <a:effectLst/>
                          <a:latin typeface="Arial" charset="0"/>
                        </a:rPr>
                        <a:t>D:1+3+</a:t>
                      </a:r>
                      <a:r>
                        <a:rPr kumimoji="0" lang="en-US" sz="2400" b="1" i="0" u="none" strike="noStrike" cap="none" normalizeH="0" baseline="0" dirty="0">
                          <a:ln>
                            <a:noFill/>
                          </a:ln>
                          <a:solidFill>
                            <a:schemeClr val="accent2"/>
                          </a:solidFill>
                          <a:effectLst/>
                          <a:latin typeface="Arial" charset="0"/>
                        </a:rPr>
                        <a:t>∞</a:t>
                      </a:r>
                      <a:r>
                        <a:rPr kumimoji="0" lang="en-US" sz="1800" b="1" i="0" u="none" strike="noStrike" cap="none" normalizeH="0" baseline="0" dirty="0">
                          <a:ln>
                            <a:noFill/>
                          </a:ln>
                          <a:solidFill>
                            <a:schemeClr val="accent2"/>
                          </a:solidFill>
                          <a:effectLst/>
                          <a:latin typeface="Arial" charset="0"/>
                        </a:rPr>
                        <a:t>,</a:t>
                      </a:r>
                      <a:r>
                        <a:rPr kumimoji="0" lang="en-US" sz="1800" b="0" i="0" u="none" strike="noStrike" cap="none" normalizeH="0" baseline="0" dirty="0">
                          <a:ln>
                            <a:noFill/>
                          </a:ln>
                          <a:solidFill>
                            <a:schemeClr val="accent2"/>
                          </a:solidFill>
                          <a:effectLst/>
                          <a:latin typeface="Arial" charset="0"/>
                        </a:rPr>
                        <a:t>E:1+7+</a:t>
                      </a:r>
                      <a:r>
                        <a:rPr kumimoji="0" lang="en-US" sz="2400" b="1" i="0" u="none" strike="noStrike" cap="none" normalizeH="0" baseline="0" dirty="0">
                          <a:ln>
                            <a:noFill/>
                          </a:ln>
                          <a:solidFill>
                            <a:schemeClr val="accent2"/>
                          </a:solidFill>
                          <a:effectLst/>
                          <a:latin typeface="Arial" charset="0"/>
                        </a:rPr>
                        <a:t>∞</a:t>
                      </a:r>
                      <a:r>
                        <a:rPr kumimoji="0" lang="en-US" sz="1800" b="0" i="0" u="none" strike="noStrike" cap="none" normalizeH="0" baseline="0" dirty="0">
                          <a:ln>
                            <a:noFill/>
                          </a:ln>
                          <a:solidFill>
                            <a:srgbClr val="111111"/>
                          </a:solidFill>
                          <a:effectLst/>
                          <a:latin typeface="Arial" charset="0"/>
                        </a:rPr>
                        <a:t>}</a:t>
                      </a:r>
                    </a:p>
                  </a:txBody>
                  <a:tcPr marR="18288" marT="9148" marB="18296"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t>Best-First Search</a:t>
            </a:r>
          </a:p>
        </p:txBody>
      </p:sp>
      <p:sp>
        <p:nvSpPr>
          <p:cNvPr id="539651" name="Rectangle 3"/>
          <p:cNvSpPr>
            <a:spLocks noGrp="1" noChangeArrowheads="1"/>
          </p:cNvSpPr>
          <p:nvPr>
            <p:ph idx="1"/>
          </p:nvPr>
        </p:nvSpPr>
        <p:spPr>
          <a:xfrm>
            <a:off x="457200" y="1600200"/>
            <a:ext cx="8077200" cy="4525963"/>
          </a:xfrm>
        </p:spPr>
        <p:txBody>
          <a:bodyPr/>
          <a:lstStyle/>
          <a:p>
            <a:pPr eaLnBrk="1" hangingPunct="1"/>
            <a:endParaRPr lang="en-US"/>
          </a:p>
          <a:p>
            <a:pPr eaLnBrk="1" hangingPunct="1"/>
            <a:r>
              <a:rPr lang="en-US">
                <a:solidFill>
                  <a:srgbClr val="CC3300"/>
                </a:solidFill>
              </a:rPr>
              <a:t>Sort nodes in the Frontier list by increasing values of an evaluation function, </a:t>
            </a:r>
            <a:r>
              <a:rPr lang="en-US" b="1" i="1">
                <a:solidFill>
                  <a:srgbClr val="C00000"/>
                </a:solidFill>
                <a:latin typeface="Palatino" pitchFamily="18" charset="0"/>
              </a:rPr>
              <a:t>f</a:t>
            </a:r>
            <a:r>
              <a:rPr lang="en-US" b="1">
                <a:solidFill>
                  <a:srgbClr val="C00000"/>
                </a:solidFill>
                <a:latin typeface="Palatino" pitchFamily="18" charset="0"/>
              </a:rPr>
              <a:t>(</a:t>
            </a:r>
            <a:r>
              <a:rPr lang="en-US" b="1" i="1">
                <a:solidFill>
                  <a:srgbClr val="C00000"/>
                </a:solidFill>
                <a:latin typeface="Palatino" pitchFamily="18" charset="0"/>
              </a:rPr>
              <a:t>n</a:t>
            </a:r>
            <a:r>
              <a:rPr lang="en-US" b="1">
                <a:solidFill>
                  <a:srgbClr val="C00000"/>
                </a:solidFill>
                <a:latin typeface="Palatino" pitchFamily="18" charset="0"/>
              </a:rPr>
              <a:t>)</a:t>
            </a:r>
            <a:r>
              <a:rPr lang="en-US">
                <a:solidFill>
                  <a:srgbClr val="FF5050"/>
                </a:solidFill>
                <a:latin typeface="Palatino" pitchFamily="18" charset="0"/>
              </a:rPr>
              <a:t>,</a:t>
            </a:r>
            <a:r>
              <a:rPr lang="en-US">
                <a:solidFill>
                  <a:srgbClr val="CC3300"/>
                </a:solidFill>
              </a:rPr>
              <a:t> that incorporates domain-specific information</a:t>
            </a:r>
          </a:p>
          <a:p>
            <a:pPr eaLnBrk="1" hangingPunct="1"/>
            <a:endParaRPr lang="en-US" i="1">
              <a:solidFill>
                <a:srgbClr val="CC3300"/>
              </a:solidFill>
            </a:endParaRPr>
          </a:p>
          <a:p>
            <a:pPr eaLnBrk="1" hangingPunct="1"/>
            <a:r>
              <a:rPr lang="en-US"/>
              <a:t>This is a generic way of referring to the class of informed search methods</a:t>
            </a:r>
          </a:p>
          <a:p>
            <a:pPr eaLnBrk="1" hangingPunct="1"/>
            <a:endParaRPr lang="en-US" i="1"/>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t>A* Search</a:t>
            </a:r>
          </a:p>
        </p:txBody>
      </p:sp>
      <p:sp>
        <p:nvSpPr>
          <p:cNvPr id="51203"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3</a:t>
            </a:r>
            <a:r>
              <a:rPr lang="en-US" sz="1800">
                <a:solidFill>
                  <a:schemeClr val="tx2"/>
                </a:solidFill>
                <a:latin typeface="Arial" charset="0"/>
              </a:rPr>
              <a:t>, expanded:</a:t>
            </a:r>
            <a:r>
              <a:rPr lang="en-US" sz="1800">
                <a:latin typeface="Arial" charset="0"/>
              </a:rPr>
              <a:t> 3</a:t>
            </a:r>
          </a:p>
        </p:txBody>
      </p:sp>
      <p:sp>
        <p:nvSpPr>
          <p:cNvPr id="51204" name="Text Box 4"/>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51205" name="Text Box 5"/>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1206" name="Text Box 6"/>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51207" name="Text Box 7"/>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51208" name="Text Box 8"/>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51209" name="Text Box 9"/>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51210" name="Text Box 10"/>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51211" name="Oval 11"/>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51212" name="Oval 12"/>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51213" name="AutoShape 13"/>
          <p:cNvCxnSpPr>
            <a:cxnSpLocks noChangeShapeType="1"/>
            <a:stCxn id="51211" idx="3"/>
            <a:endCxn id="51212"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1214" name="AutoShape 14"/>
          <p:cNvCxnSpPr>
            <a:cxnSpLocks noChangeShapeType="1"/>
            <a:stCxn id="51212" idx="4"/>
            <a:endCxn id="51215"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1215" name="Oval 15"/>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51216" name="AutoShape 16"/>
          <p:cNvCxnSpPr>
            <a:cxnSpLocks noChangeShapeType="1"/>
            <a:stCxn id="51212" idx="3"/>
            <a:endCxn id="51217"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1217" name="Oval 17"/>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51218" name="Oval 18"/>
          <p:cNvSpPr>
            <a:spLocks noChangeArrowheads="1"/>
          </p:cNvSpPr>
          <p:nvPr/>
        </p:nvSpPr>
        <p:spPr bwMode="auto">
          <a:xfrm>
            <a:off x="7086600" y="3657600"/>
            <a:ext cx="685800" cy="685800"/>
          </a:xfrm>
          <a:prstGeom prst="ellipse">
            <a:avLst/>
          </a:prstGeom>
          <a:solidFill>
            <a:srgbClr val="FF7C80"/>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51219" name="AutoShape 19"/>
          <p:cNvCxnSpPr>
            <a:cxnSpLocks noChangeShapeType="1"/>
            <a:stCxn id="51218" idx="4"/>
            <a:endCxn id="51220" idx="0"/>
          </p:cNvCxnSpPr>
          <p:nvPr/>
        </p:nvCxnSpPr>
        <p:spPr bwMode="auto">
          <a:xfrm>
            <a:off x="7429500" y="4356100"/>
            <a:ext cx="0" cy="431800"/>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sp>
        <p:nvSpPr>
          <p:cNvPr id="51220" name="Oval 20"/>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51221" name="Oval 21"/>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51222" name="AutoShape 22"/>
          <p:cNvCxnSpPr>
            <a:cxnSpLocks noChangeShapeType="1"/>
            <a:stCxn id="51211" idx="5"/>
            <a:endCxn id="51221"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1223" name="AutoShape 23"/>
          <p:cNvCxnSpPr>
            <a:cxnSpLocks noChangeShapeType="1"/>
            <a:stCxn id="51212" idx="5"/>
            <a:endCxn id="51220"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1224" name="AutoShape 24"/>
          <p:cNvCxnSpPr>
            <a:cxnSpLocks noChangeShapeType="1"/>
            <a:stCxn id="51211" idx="4"/>
            <a:endCxn id="51218"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1225" name="AutoShape 25"/>
          <p:cNvCxnSpPr>
            <a:cxnSpLocks noChangeShapeType="1"/>
            <a:stCxn id="51221" idx="3"/>
            <a:endCxn id="51220"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1226" name="Text Box 26"/>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1227" name="Text Box 27"/>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 </a:t>
            </a:r>
            <a:r>
              <a:rPr lang="en-US" b="1" i="1">
                <a:solidFill>
                  <a:srgbClr val="CC3300"/>
                </a:solidFill>
                <a:latin typeface="Palatino" pitchFamily="18" charset="0"/>
              </a:rPr>
              <a:t>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graphicFrame>
        <p:nvGraphicFramePr>
          <p:cNvPr id="615452" name="Group 28"/>
          <p:cNvGraphicFramePr>
            <a:graphicFrameLocks noGrp="1"/>
          </p:cNvGraphicFramePr>
          <p:nvPr>
            <p:extLst>
              <p:ext uri="{D42A27DB-BD31-4B8C-83A1-F6EECF244321}">
                <p14:modId xmlns:p14="http://schemas.microsoft.com/office/powerpoint/2010/main" val="2687316604"/>
              </p:ext>
            </p:extLst>
          </p:nvPr>
        </p:nvGraphicFramePr>
        <p:xfrm>
          <a:off x="990600" y="3124200"/>
          <a:ext cx="3962400" cy="2240140"/>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599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35" marB="1826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35" marB="1826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0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35" marB="1826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35" marB="1826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0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endParaRPr kumimoji="0" lang="en-US" sz="1800" b="0" i="0" u="none" strike="noStrike" cap="none" normalizeH="0" baseline="0">
                        <a:ln>
                          <a:noFill/>
                        </a:ln>
                        <a:solidFill>
                          <a:srgbClr val="FF7C80"/>
                        </a:solidFill>
                        <a:effectLst/>
                        <a:latin typeface="Arial" charset="0"/>
                      </a:endParaRPr>
                    </a:p>
                  </a:txBody>
                  <a:tcPr marR="18288" marT="9135" marB="1826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{A:9,B:9,C:11}</a:t>
                      </a:r>
                    </a:p>
                  </a:txBody>
                  <a:tcPr marR="18288" marT="9135" marB="1826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133">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a:t>
                      </a:r>
                      <a:endParaRPr kumimoji="0" lang="en-US" sz="1800" b="0" i="0" u="none" strike="noStrike" cap="none" normalizeH="0" baseline="0">
                        <a:ln>
                          <a:noFill/>
                        </a:ln>
                        <a:solidFill>
                          <a:srgbClr val="FF7C80"/>
                        </a:solidFill>
                        <a:effectLst/>
                        <a:latin typeface="Arial" charset="0"/>
                      </a:endParaRPr>
                    </a:p>
                  </a:txBody>
                  <a:tcPr marR="18288" marT="9135" marB="1826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{B:9,G:10,C:11,D:</a:t>
                      </a:r>
                      <a:r>
                        <a:rPr kumimoji="0" lang="en-US" sz="2400" b="1" i="0" u="none" strike="noStrike" cap="none" normalizeH="0" baseline="0">
                          <a:ln>
                            <a:noFill/>
                          </a:ln>
                          <a:solidFill>
                            <a:srgbClr val="111111"/>
                          </a:solidFill>
                          <a:effectLst/>
                          <a:latin typeface="Arial" charset="0"/>
                        </a:rPr>
                        <a:t>∞</a:t>
                      </a:r>
                      <a:r>
                        <a:rPr kumimoji="0" lang="en-US" sz="18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E:</a:t>
                      </a:r>
                      <a:r>
                        <a:rPr kumimoji="0" lang="en-US" sz="24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a:t>
                      </a:r>
                    </a:p>
                  </a:txBody>
                  <a:tcPr marR="18288" marT="9135" marB="1826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7430">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 </a:t>
                      </a:r>
                      <a:r>
                        <a:rPr kumimoji="0" lang="en-US" sz="1800" b="0" i="0" u="none" strike="noStrike" cap="none" normalizeH="0" baseline="0">
                          <a:ln>
                            <a:noFill/>
                          </a:ln>
                          <a:solidFill>
                            <a:srgbClr val="FF7C80"/>
                          </a:solidFill>
                          <a:effectLst/>
                          <a:latin typeface="Arial" charset="0"/>
                        </a:rPr>
                        <a:t>not goal</a:t>
                      </a:r>
                    </a:p>
                  </a:txBody>
                  <a:tcPr marR="18288" marT="9135" marB="1826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chemeClr val="accent2"/>
                          </a:solidFill>
                          <a:effectLst/>
                          <a:latin typeface="Arial" charset="0"/>
                        </a:rPr>
                        <a:t>G:5+4+0,</a:t>
                      </a:r>
                      <a:r>
                        <a:rPr kumimoji="0" lang="en-US" sz="1800" b="0" i="0" u="none" strike="noStrike" cap="none" normalizeH="0" baseline="0" dirty="0">
                          <a:ln>
                            <a:noFill/>
                          </a:ln>
                          <a:solidFill>
                            <a:srgbClr val="111111"/>
                          </a:solidFill>
                          <a:effectLst/>
                          <a:latin typeface="Arial" charset="0"/>
                        </a:rPr>
                        <a:t>G:10,C:11,</a:t>
                      </a:r>
                      <a:r>
                        <a:rPr kumimoji="0" lang="en-US" sz="1800" b="0" i="0" u="none" strike="noStrike" cap="none" normalizeH="0" baseline="0" dirty="0">
                          <a:ln>
                            <a:noFill/>
                          </a:ln>
                          <a:solidFill>
                            <a:schemeClr val="accent2"/>
                          </a:solidFill>
                          <a:effectLst/>
                          <a:latin typeface="Arial" charset="0"/>
                        </a:rPr>
                        <a:t> </a:t>
                      </a:r>
                      <a:br>
                        <a:rPr kumimoji="0" lang="en-US" sz="1800" b="0" i="0" u="none" strike="noStrike" cap="none" normalizeH="0" baseline="0" dirty="0">
                          <a:ln>
                            <a:noFill/>
                          </a:ln>
                          <a:solidFill>
                            <a:srgbClr val="111111"/>
                          </a:solidFill>
                          <a:effectLst/>
                          <a:latin typeface="Arial" charset="0"/>
                        </a:rPr>
                      </a:br>
                      <a:r>
                        <a:rPr kumimoji="0" lang="en-US" sz="1800" b="0" i="0" u="none" strike="noStrike" cap="none" normalizeH="0" baseline="0" dirty="0">
                          <a:ln>
                            <a:noFill/>
                          </a:ln>
                          <a:solidFill>
                            <a:srgbClr val="111111"/>
                          </a:solidFill>
                          <a:effectLst/>
                          <a:latin typeface="Arial" charset="0"/>
                        </a:rPr>
                        <a:t>D:</a:t>
                      </a:r>
                      <a:r>
                        <a:rPr kumimoji="0" lang="en-US" sz="2400" b="1" i="0" u="none" strike="noStrike" cap="none" normalizeH="0" baseline="0" dirty="0">
                          <a:ln>
                            <a:noFill/>
                          </a:ln>
                          <a:solidFill>
                            <a:srgbClr val="111111"/>
                          </a:solidFill>
                          <a:effectLst/>
                          <a:latin typeface="Arial" charset="0"/>
                        </a:rPr>
                        <a:t>∞</a:t>
                      </a:r>
                      <a:r>
                        <a:rPr kumimoji="0" lang="en-US" sz="18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E:</a:t>
                      </a:r>
                      <a:r>
                        <a:rPr kumimoji="0" lang="en-US" sz="24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   </a:t>
                      </a:r>
                      <a:r>
                        <a:rPr kumimoji="0" lang="en-US" sz="1800" b="0" i="0" u="none" strike="noStrike" cap="none" normalizeH="0" baseline="0" dirty="0">
                          <a:ln>
                            <a:noFill/>
                          </a:ln>
                          <a:solidFill>
                            <a:srgbClr val="FF0000"/>
                          </a:solidFill>
                          <a:effectLst/>
                          <a:latin typeface="Arial" charset="0"/>
                        </a:rPr>
                        <a:t>replace</a:t>
                      </a:r>
                    </a:p>
                  </a:txBody>
                  <a:tcPr marR="18288" marT="9135" marB="1826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1246" name="Line 50"/>
          <p:cNvSpPr>
            <a:spLocks noChangeShapeType="1"/>
          </p:cNvSpPr>
          <p:nvPr/>
        </p:nvSpPr>
        <p:spPr bwMode="auto">
          <a:xfrm flipV="1">
            <a:off x="3276600" y="4876800"/>
            <a:ext cx="457200" cy="0"/>
          </a:xfrm>
          <a:prstGeom prst="line">
            <a:avLst/>
          </a:prstGeom>
          <a:noFill/>
          <a:ln w="28575">
            <a:solidFill>
              <a:srgbClr val="FF0000"/>
            </a:solidFill>
            <a:miter lim="800000"/>
            <a:headEnd/>
            <a:tailEnd/>
          </a:ln>
          <a:extLst>
            <a:ext uri="{909E8E84-426E-40dd-AFC4-6F175D3DCCD1}">
              <a14:hiddenFill xmlns:a14="http://schemas.microsoft.com/office/drawing/2010/main" xmlns="">
                <a:noFill/>
              </a14:hiddenFill>
            </a:ext>
          </a:extLst>
        </p:spPr>
        <p:txBody>
          <a:bodyPr wrap="none"/>
          <a:lstStyle/>
          <a:p>
            <a:endParaRPr lang="en-US"/>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t>A* Search</a:t>
            </a:r>
          </a:p>
        </p:txBody>
      </p:sp>
      <p:sp>
        <p:nvSpPr>
          <p:cNvPr id="52227"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4</a:t>
            </a:r>
            <a:r>
              <a:rPr lang="en-US" sz="1800">
                <a:solidFill>
                  <a:schemeClr val="tx2"/>
                </a:solidFill>
                <a:latin typeface="Arial" charset="0"/>
              </a:rPr>
              <a:t>, expanded:</a:t>
            </a:r>
            <a:r>
              <a:rPr lang="en-US" sz="1800">
                <a:latin typeface="Arial" charset="0"/>
              </a:rPr>
              <a:t> 3</a:t>
            </a:r>
          </a:p>
        </p:txBody>
      </p:sp>
      <p:sp>
        <p:nvSpPr>
          <p:cNvPr id="52228" name="Text Box 4"/>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52229" name="Text Box 5"/>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2230" name="Text Box 6"/>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52231" name="Text Box 7"/>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52232" name="Text Box 8"/>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52233" name="Text Box 9"/>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52234" name="Text Box 10"/>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52235" name="Oval 11"/>
          <p:cNvSpPr>
            <a:spLocks noChangeArrowheads="1"/>
          </p:cNvSpPr>
          <p:nvPr/>
        </p:nvSpPr>
        <p:spPr bwMode="auto">
          <a:xfrm>
            <a:off x="7086600" y="2514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52236" name="Oval 12"/>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52237" name="AutoShape 13"/>
          <p:cNvCxnSpPr>
            <a:cxnSpLocks noChangeShapeType="1"/>
            <a:stCxn id="52235" idx="3"/>
            <a:endCxn id="52236"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2238" name="AutoShape 14"/>
          <p:cNvCxnSpPr>
            <a:cxnSpLocks noChangeShapeType="1"/>
            <a:stCxn id="52236" idx="4"/>
            <a:endCxn id="52239"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2239" name="Oval 15"/>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52240" name="AutoShape 16"/>
          <p:cNvCxnSpPr>
            <a:cxnSpLocks noChangeShapeType="1"/>
            <a:stCxn id="52236" idx="3"/>
            <a:endCxn id="52241"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2241" name="Oval 17"/>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52242" name="Oval 18"/>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52243" name="AutoShape 19"/>
          <p:cNvCxnSpPr>
            <a:cxnSpLocks noChangeShapeType="1"/>
            <a:stCxn id="52242" idx="4"/>
            <a:endCxn id="52244"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2244" name="Oval 20"/>
          <p:cNvSpPr>
            <a:spLocks noChangeArrowheads="1"/>
          </p:cNvSpPr>
          <p:nvPr/>
        </p:nvSpPr>
        <p:spPr bwMode="auto">
          <a:xfrm>
            <a:off x="7086600" y="4800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52245" name="Oval 21"/>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52246" name="AutoShape 22"/>
          <p:cNvCxnSpPr>
            <a:cxnSpLocks noChangeShapeType="1"/>
            <a:stCxn id="52235" idx="5"/>
            <a:endCxn id="52245"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2247" name="AutoShape 23"/>
          <p:cNvCxnSpPr>
            <a:cxnSpLocks noChangeShapeType="1"/>
            <a:stCxn id="52236" idx="5"/>
            <a:endCxn id="52244"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2248" name="AutoShape 24"/>
          <p:cNvCxnSpPr>
            <a:cxnSpLocks noChangeShapeType="1"/>
            <a:stCxn id="52235" idx="4"/>
            <a:endCxn id="52242" idx="0"/>
          </p:cNvCxnSpPr>
          <p:nvPr/>
        </p:nvCxnSpPr>
        <p:spPr bwMode="auto">
          <a:xfrm>
            <a:off x="7429500" y="3213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2249" name="AutoShape 25"/>
          <p:cNvCxnSpPr>
            <a:cxnSpLocks noChangeShapeType="1"/>
            <a:stCxn id="52245" idx="3"/>
            <a:endCxn id="52244"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2250" name="Text Box 26"/>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2251" name="Text Box 27"/>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graphicFrame>
        <p:nvGraphicFramePr>
          <p:cNvPr id="617500" name="Group 28"/>
          <p:cNvGraphicFramePr>
            <a:graphicFrameLocks noGrp="1"/>
          </p:cNvGraphicFramePr>
          <p:nvPr>
            <p:extLst>
              <p:ext uri="{D42A27DB-BD31-4B8C-83A1-F6EECF244321}">
                <p14:modId xmlns:p14="http://schemas.microsoft.com/office/powerpoint/2010/main" val="1253701325"/>
              </p:ext>
            </p:extLst>
          </p:nvPr>
        </p:nvGraphicFramePr>
        <p:xfrm>
          <a:off x="990600" y="3124200"/>
          <a:ext cx="3962400" cy="2633664"/>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611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45" marB="1828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7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7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endParaRPr kumimoji="0" lang="en-US" sz="1800" b="0" i="0" u="none" strike="noStrike" cap="none" normalizeH="0" baseline="0">
                        <a:ln>
                          <a:noFill/>
                        </a:ln>
                        <a:solidFill>
                          <a:srgbClr val="FF7C80"/>
                        </a:solidFill>
                        <a:effectLst/>
                        <a:latin typeface="Arial" charset="0"/>
                      </a:endParaRP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{A:9,B:9,C:11}</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22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a:t>
                      </a:r>
                      <a:endParaRPr kumimoji="0" lang="en-US" sz="1800" b="0" i="0" u="none" strike="noStrike" cap="none" normalizeH="0" baseline="0">
                        <a:ln>
                          <a:noFill/>
                        </a:ln>
                        <a:solidFill>
                          <a:srgbClr val="FF7C80"/>
                        </a:solidFill>
                        <a:effectLst/>
                        <a:latin typeface="Arial" charset="0"/>
                      </a:endParaRP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{B:9,G:10,C:11,D:</a:t>
                      </a:r>
                      <a:r>
                        <a:rPr kumimoji="0" lang="en-US" sz="2400" b="1" i="0" u="none" strike="noStrike" cap="none" normalizeH="0" baseline="0">
                          <a:ln>
                            <a:noFill/>
                          </a:ln>
                          <a:solidFill>
                            <a:srgbClr val="111111"/>
                          </a:solidFill>
                          <a:effectLst/>
                          <a:latin typeface="Arial" charset="0"/>
                        </a:rPr>
                        <a:t>∞</a:t>
                      </a:r>
                      <a:r>
                        <a:rPr kumimoji="0" lang="en-US" sz="18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E:</a:t>
                      </a:r>
                      <a:r>
                        <a:rPr kumimoji="0" lang="en-US" sz="24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22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a:t>
                      </a:r>
                      <a:endParaRPr kumimoji="0" lang="en-US" sz="1800" b="0" i="0" u="none" strike="noStrike" cap="none" normalizeH="0" baseline="0">
                        <a:ln>
                          <a:noFill/>
                        </a:ln>
                        <a:solidFill>
                          <a:srgbClr val="FF7C80"/>
                        </a:solidFill>
                        <a:effectLst/>
                        <a:latin typeface="Arial" charset="0"/>
                      </a:endParaRP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{G:9,C:11,D:</a:t>
                      </a:r>
                      <a:r>
                        <a:rPr kumimoji="0" lang="en-US" sz="2400" b="1" i="0" u="none" strike="noStrike" cap="none" normalizeH="0" baseline="0">
                          <a:ln>
                            <a:noFill/>
                          </a:ln>
                          <a:solidFill>
                            <a:srgbClr val="111111"/>
                          </a:solidFill>
                          <a:effectLst/>
                          <a:latin typeface="Arial" charset="0"/>
                        </a:rPr>
                        <a:t>∞</a:t>
                      </a:r>
                      <a:r>
                        <a:rPr kumimoji="0" lang="en-US" sz="18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E:</a:t>
                      </a:r>
                      <a:r>
                        <a:rPr kumimoji="0" lang="en-US" sz="24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67560">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 </a:t>
                      </a:r>
                      <a:r>
                        <a:rPr kumimoji="0" lang="en-US" sz="1800" b="0" i="0" u="none" strike="noStrike" cap="none" normalizeH="0" baseline="0">
                          <a:ln>
                            <a:noFill/>
                          </a:ln>
                          <a:solidFill>
                            <a:schemeClr val="accent1"/>
                          </a:solidFill>
                          <a:effectLst/>
                          <a:latin typeface="Arial" charset="0"/>
                        </a:rPr>
                        <a:t>goal</a:t>
                      </a:r>
                    </a:p>
                  </a:txBody>
                  <a:tcPr marR="18288" marT="9145" marB="1828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{C:11,D:</a:t>
                      </a:r>
                      <a:r>
                        <a:rPr kumimoji="0" lang="en-US" sz="2400" b="1" i="0" u="none" strike="noStrike" cap="none" normalizeH="0" baseline="0" dirty="0">
                          <a:ln>
                            <a:noFill/>
                          </a:ln>
                          <a:solidFill>
                            <a:srgbClr val="111111"/>
                          </a:solidFill>
                          <a:effectLst/>
                          <a:latin typeface="Arial" charset="0"/>
                        </a:rPr>
                        <a:t>∞</a:t>
                      </a:r>
                      <a:r>
                        <a:rPr kumimoji="0" lang="en-US" sz="18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E:</a:t>
                      </a:r>
                      <a:r>
                        <a:rPr kumimoji="0" lang="en-US" sz="24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a:t>
                      </a:r>
                      <a:br>
                        <a:rPr kumimoji="0" lang="en-US" sz="1800" b="0" i="0" u="none" strike="noStrike" cap="none" normalizeH="0" baseline="0" dirty="0">
                          <a:ln>
                            <a:noFill/>
                          </a:ln>
                          <a:solidFill>
                            <a:srgbClr val="111111"/>
                          </a:solidFill>
                          <a:effectLst/>
                          <a:latin typeface="Arial" charset="0"/>
                        </a:rPr>
                      </a:br>
                      <a:r>
                        <a:rPr kumimoji="0" lang="en-US" sz="1800" b="0" i="0" u="none" strike="noStrike" cap="none" normalizeH="0" baseline="0" dirty="0">
                          <a:ln>
                            <a:noFill/>
                          </a:ln>
                          <a:solidFill>
                            <a:srgbClr val="FF7C80"/>
                          </a:solidFill>
                          <a:effectLst/>
                          <a:latin typeface="Arial" charset="0"/>
                        </a:rPr>
                        <a:t>not expanded</a:t>
                      </a:r>
                    </a:p>
                  </a:txBody>
                  <a:tcPr marR="18288" marT="9145" marB="1828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a:t>A* Search</a:t>
            </a:r>
          </a:p>
        </p:txBody>
      </p:sp>
      <p:sp>
        <p:nvSpPr>
          <p:cNvPr id="619574" name="Rectangle 54"/>
          <p:cNvSpPr>
            <a:spLocks noGrp="1" noChangeArrowheads="1"/>
          </p:cNvSpPr>
          <p:nvPr>
            <p:ph idx="1"/>
          </p:nvPr>
        </p:nvSpPr>
        <p:spPr>
          <a:xfrm>
            <a:off x="990600" y="5867400"/>
            <a:ext cx="3505200" cy="457200"/>
          </a:xfrm>
        </p:spPr>
        <p:txBody>
          <a:bodyPr/>
          <a:lstStyle/>
          <a:p>
            <a:pPr eaLnBrk="1" hangingPunct="1"/>
            <a:r>
              <a:rPr lang="en-US" sz="2400" i="1"/>
              <a:t>Pretty fast and optimal</a:t>
            </a:r>
          </a:p>
        </p:txBody>
      </p:sp>
      <p:sp>
        <p:nvSpPr>
          <p:cNvPr id="53252"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4</a:t>
            </a:r>
            <a:r>
              <a:rPr lang="en-US" sz="1800">
                <a:solidFill>
                  <a:schemeClr val="tx2"/>
                </a:solidFill>
                <a:latin typeface="Arial" charset="0"/>
              </a:rPr>
              <a:t>, expanded:</a:t>
            </a:r>
            <a:r>
              <a:rPr lang="en-US" sz="1800">
                <a:latin typeface="Arial" charset="0"/>
              </a:rPr>
              <a:t> 3</a:t>
            </a:r>
          </a:p>
        </p:txBody>
      </p:sp>
      <p:sp>
        <p:nvSpPr>
          <p:cNvPr id="53253" name="Text Box 4"/>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53254" name="Text Box 5"/>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5</a:t>
            </a:r>
          </a:p>
        </p:txBody>
      </p:sp>
      <p:sp>
        <p:nvSpPr>
          <p:cNvPr id="53255" name="Text Box 6"/>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53256" name="Text Box 7"/>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53257" name="Text Box 8"/>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53258" name="Text Box 9"/>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53259" name="Text Box 10"/>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solidFill>
                  <a:srgbClr val="CC3300"/>
                </a:solidFill>
                <a:latin typeface="Arial" charset="0"/>
              </a:rPr>
              <a:t>4</a:t>
            </a:r>
          </a:p>
        </p:txBody>
      </p:sp>
      <p:sp>
        <p:nvSpPr>
          <p:cNvPr id="53260" name="Oval 11"/>
          <p:cNvSpPr>
            <a:spLocks noChangeArrowheads="1"/>
          </p:cNvSpPr>
          <p:nvPr/>
        </p:nvSpPr>
        <p:spPr bwMode="auto">
          <a:xfrm>
            <a:off x="7086600" y="2514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53261" name="Oval 12"/>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53262" name="AutoShape 13"/>
          <p:cNvCxnSpPr>
            <a:cxnSpLocks noChangeShapeType="1"/>
            <a:stCxn id="53260" idx="3"/>
            <a:endCxn id="53261" idx="0"/>
          </p:cNvCxnSpPr>
          <p:nvPr/>
        </p:nvCxnSpPr>
        <p:spPr bwMode="auto">
          <a:xfrm flipH="1">
            <a:off x="6286500" y="3113088"/>
            <a:ext cx="9001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3263" name="AutoShape 14"/>
          <p:cNvCxnSpPr>
            <a:cxnSpLocks noChangeShapeType="1"/>
            <a:stCxn id="53261" idx="4"/>
            <a:endCxn id="53264"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3264" name="Oval 15"/>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53265" name="AutoShape 16"/>
          <p:cNvCxnSpPr>
            <a:cxnSpLocks noChangeShapeType="1"/>
            <a:stCxn id="53261" idx="3"/>
            <a:endCxn id="53266"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3266" name="Oval 17"/>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53267" name="Oval 18"/>
          <p:cNvSpPr>
            <a:spLocks noChangeArrowheads="1"/>
          </p:cNvSpPr>
          <p:nvPr/>
        </p:nvSpPr>
        <p:spPr bwMode="auto">
          <a:xfrm>
            <a:off x="7086600" y="3657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53268" name="AutoShape 19"/>
          <p:cNvCxnSpPr>
            <a:cxnSpLocks noChangeShapeType="1"/>
            <a:stCxn id="53267" idx="4"/>
            <a:endCxn id="53269" idx="0"/>
          </p:cNvCxnSpPr>
          <p:nvPr/>
        </p:nvCxnSpPr>
        <p:spPr bwMode="auto">
          <a:xfrm>
            <a:off x="7429500" y="4356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sp>
        <p:nvSpPr>
          <p:cNvPr id="53269" name="Oval 20"/>
          <p:cNvSpPr>
            <a:spLocks noChangeArrowheads="1"/>
          </p:cNvSpPr>
          <p:nvPr/>
        </p:nvSpPr>
        <p:spPr bwMode="auto">
          <a:xfrm>
            <a:off x="7086600" y="4800600"/>
            <a:ext cx="685800" cy="685800"/>
          </a:xfrm>
          <a:prstGeom prst="ellipse">
            <a:avLst/>
          </a:prstGeom>
          <a:solidFill>
            <a:schemeClr val="accent1"/>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53270" name="Oval 21"/>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53271" name="AutoShape 22"/>
          <p:cNvCxnSpPr>
            <a:cxnSpLocks noChangeShapeType="1"/>
            <a:stCxn id="53260" idx="5"/>
            <a:endCxn id="53270" idx="0"/>
          </p:cNvCxnSpPr>
          <p:nvPr/>
        </p:nvCxnSpPr>
        <p:spPr bwMode="auto">
          <a:xfrm>
            <a:off x="7672388" y="3113088"/>
            <a:ext cx="900112"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3272" name="AutoShape 23"/>
          <p:cNvCxnSpPr>
            <a:cxnSpLocks noChangeShapeType="1"/>
            <a:stCxn id="53261" idx="5"/>
            <a:endCxn id="53269"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53273" name="AutoShape 24"/>
          <p:cNvCxnSpPr>
            <a:cxnSpLocks noChangeShapeType="1"/>
            <a:stCxn id="53260" idx="4"/>
            <a:endCxn id="53267" idx="0"/>
          </p:cNvCxnSpPr>
          <p:nvPr/>
        </p:nvCxnSpPr>
        <p:spPr bwMode="auto">
          <a:xfrm>
            <a:off x="7429500" y="3213100"/>
            <a:ext cx="0" cy="431800"/>
          </a:xfrm>
          <a:prstGeom prst="straightConnector1">
            <a:avLst/>
          </a:prstGeom>
          <a:noFill/>
          <a:ln w="25400">
            <a:solidFill>
              <a:schemeClr val="accent1"/>
            </a:solidFill>
            <a:miter lim="800000"/>
            <a:headEnd/>
            <a:tailEnd type="triangle" w="med" len="sm"/>
          </a:ln>
          <a:extLst>
            <a:ext uri="{909E8E84-426E-40dd-AFC4-6F175D3DCCD1}">
              <a14:hiddenFill xmlns:a14="http://schemas.microsoft.com/office/drawing/2010/main" xmlns="">
                <a:noFill/>
              </a14:hiddenFill>
            </a:ext>
          </a:extLst>
        </p:spPr>
      </p:cxnSp>
      <p:cxnSp>
        <p:nvCxnSpPr>
          <p:cNvPr id="53274" name="AutoShape 25"/>
          <p:cNvCxnSpPr>
            <a:cxnSpLocks noChangeShapeType="1"/>
            <a:stCxn id="53270" idx="3"/>
            <a:endCxn id="53269"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53275" name="Text Box 26"/>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53276" name="Text Box 27"/>
          <p:cNvSpPr txBox="1">
            <a:spLocks noChangeArrowheads="1"/>
          </p:cNvSpPr>
          <p:nvPr/>
        </p:nvSpPr>
        <p:spPr bwMode="auto">
          <a:xfrm>
            <a:off x="914400" y="2303463"/>
            <a:ext cx="2476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g</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 +</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graphicFrame>
        <p:nvGraphicFramePr>
          <p:cNvPr id="619548" name="Group 28"/>
          <p:cNvGraphicFramePr>
            <a:graphicFrameLocks noGrp="1"/>
          </p:cNvGraphicFramePr>
          <p:nvPr>
            <p:extLst>
              <p:ext uri="{D42A27DB-BD31-4B8C-83A1-F6EECF244321}">
                <p14:modId xmlns:p14="http://schemas.microsoft.com/office/powerpoint/2010/main" val="1469600189"/>
              </p:ext>
            </p:extLst>
          </p:nvPr>
        </p:nvGraphicFramePr>
        <p:xfrm>
          <a:off x="990600" y="3124200"/>
          <a:ext cx="3962400" cy="2359098"/>
        </p:xfrm>
        <a:graphic>
          <a:graphicData uri="http://schemas.openxmlformats.org/drawingml/2006/table">
            <a:tbl>
              <a:tblPr/>
              <a:tblGrid>
                <a:gridCol w="1143000">
                  <a:extLst>
                    <a:ext uri="{9D8B030D-6E8A-4147-A177-3AD203B41FA5}">
                      <a16:colId xmlns:a16="http://schemas.microsoft.com/office/drawing/2014/main" val="20000"/>
                    </a:ext>
                  </a:extLst>
                </a:gridCol>
                <a:gridCol w="2819400">
                  <a:extLst>
                    <a:ext uri="{9D8B030D-6E8A-4147-A177-3AD203B41FA5}">
                      <a16:colId xmlns:a16="http://schemas.microsoft.com/office/drawing/2014/main" val="20001"/>
                    </a:ext>
                  </a:extLst>
                </a:gridCol>
              </a:tblGrid>
              <a:tr h="57604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44" marB="1827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73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734">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a:t>
                      </a:r>
                      <a:endParaRPr kumimoji="0" lang="en-US" sz="1800" b="0" i="0" u="none" strike="noStrike" cap="none" normalizeH="0" baseline="0">
                        <a:ln>
                          <a:noFill/>
                        </a:ln>
                        <a:solidFill>
                          <a:srgbClr val="FF7C80"/>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{A:9,B:9,C:11}</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317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A</a:t>
                      </a:r>
                      <a:endParaRPr kumimoji="0" lang="en-US" sz="1800" b="0" i="0" u="none" strike="noStrike" cap="none" normalizeH="0" baseline="0">
                        <a:ln>
                          <a:noFill/>
                        </a:ln>
                        <a:solidFill>
                          <a:srgbClr val="FF7C80"/>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{B:9,G:10,C:11,D:</a:t>
                      </a:r>
                      <a:r>
                        <a:rPr kumimoji="0" lang="en-US" sz="2400" b="1" i="0" u="none" strike="noStrike" cap="none" normalizeH="0" baseline="0">
                          <a:ln>
                            <a:noFill/>
                          </a:ln>
                          <a:solidFill>
                            <a:srgbClr val="111111"/>
                          </a:solidFill>
                          <a:effectLst/>
                          <a:latin typeface="Arial" charset="0"/>
                        </a:rPr>
                        <a:t>∞</a:t>
                      </a:r>
                      <a:r>
                        <a:rPr kumimoji="0" lang="en-US" sz="18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E:</a:t>
                      </a:r>
                      <a:r>
                        <a:rPr kumimoji="0" lang="en-US" sz="24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317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B</a:t>
                      </a:r>
                      <a:endParaRPr kumimoji="0" lang="en-US" sz="1800" b="0" i="0" u="none" strike="noStrike" cap="none" normalizeH="0" baseline="0">
                        <a:ln>
                          <a:noFill/>
                        </a:ln>
                        <a:solidFill>
                          <a:srgbClr val="FF7C80"/>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{G:9,C:11,D:</a:t>
                      </a:r>
                      <a:r>
                        <a:rPr kumimoji="0" lang="en-US" sz="2400" b="1" i="0" u="none" strike="noStrike" cap="none" normalizeH="0" baseline="0">
                          <a:ln>
                            <a:noFill/>
                          </a:ln>
                          <a:solidFill>
                            <a:srgbClr val="111111"/>
                          </a:solidFill>
                          <a:effectLst/>
                          <a:latin typeface="Arial" charset="0"/>
                        </a:rPr>
                        <a:t>∞</a:t>
                      </a:r>
                      <a:r>
                        <a:rPr kumimoji="0" lang="en-US" sz="18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E:</a:t>
                      </a:r>
                      <a:r>
                        <a:rPr kumimoji="0" lang="en-US" sz="2400" b="1" i="0" u="none" strike="noStrike" cap="none" normalizeH="0" baseline="0">
                          <a:ln>
                            <a:noFill/>
                          </a:ln>
                          <a:solidFill>
                            <a:srgbClr val="111111"/>
                          </a:solidFill>
                          <a:effectLst/>
                          <a:latin typeface="Arial" charset="0"/>
                        </a:rPr>
                        <a:t>∞</a:t>
                      </a:r>
                      <a:r>
                        <a:rPr kumimoji="0" lang="en-US" sz="1800" b="0" i="0" u="none" strike="noStrike" cap="none" normalizeH="0" baseline="0">
                          <a:ln>
                            <a:noFill/>
                          </a:ln>
                          <a:solidFill>
                            <a:srgbClr val="111111"/>
                          </a:solidFill>
                          <a:effectLst/>
                          <a:latin typeface="Arial" charset="0"/>
                        </a:rPr>
                        <a:t>}</a:t>
                      </a: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3171">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G</a:t>
                      </a:r>
                      <a:endParaRPr kumimoji="0" lang="en-US" sz="1800" b="0" i="0" u="none" strike="noStrike" cap="none" normalizeH="0" baseline="0">
                        <a:ln>
                          <a:noFill/>
                        </a:ln>
                        <a:solidFill>
                          <a:schemeClr val="accent1"/>
                        </a:solidFill>
                        <a:effectLst/>
                        <a:latin typeface="Arial" charset="0"/>
                      </a:endParaRPr>
                    </a:p>
                  </a:txBody>
                  <a:tcPr marR="18288" marT="9144" marB="1827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{C:11,D:</a:t>
                      </a:r>
                      <a:r>
                        <a:rPr kumimoji="0" lang="en-US" sz="2400" b="1" i="0" u="none" strike="noStrike" cap="none" normalizeH="0" baseline="0" dirty="0">
                          <a:ln>
                            <a:noFill/>
                          </a:ln>
                          <a:solidFill>
                            <a:srgbClr val="111111"/>
                          </a:solidFill>
                          <a:effectLst/>
                          <a:latin typeface="Arial" charset="0"/>
                        </a:rPr>
                        <a:t>∞</a:t>
                      </a:r>
                      <a:r>
                        <a:rPr kumimoji="0" lang="en-US" sz="18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E:</a:t>
                      </a:r>
                      <a:r>
                        <a:rPr kumimoji="0" lang="en-US" sz="2400" b="1"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rgbClr val="111111"/>
                          </a:solidFill>
                          <a:effectLst/>
                          <a:latin typeface="Arial" charset="0"/>
                        </a:rPr>
                        <a:t>}</a:t>
                      </a:r>
                      <a:endParaRPr kumimoji="0" lang="en-US" sz="1800" b="0" i="0" u="none" strike="noStrike" cap="none" normalizeH="0" baseline="0" dirty="0">
                        <a:ln>
                          <a:noFill/>
                        </a:ln>
                        <a:solidFill>
                          <a:srgbClr val="FF7C80"/>
                        </a:solidFill>
                        <a:effectLst/>
                        <a:latin typeface="Arial" charset="0"/>
                      </a:endParaRPr>
                    </a:p>
                  </a:txBody>
                  <a:tcPr marR="18288" marT="9144" marB="1827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19573" name="Text Box 53"/>
          <p:cNvSpPr txBox="1">
            <a:spLocks noChangeArrowheads="1"/>
          </p:cNvSpPr>
          <p:nvPr/>
        </p:nvSpPr>
        <p:spPr bwMode="auto">
          <a:xfrm>
            <a:off x="6400800" y="5842000"/>
            <a:ext cx="156527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2000" b="1">
                <a:solidFill>
                  <a:schemeClr val="tx2"/>
                </a:solidFill>
                <a:latin typeface="Arial" charset="0"/>
              </a:rPr>
              <a:t>path: </a:t>
            </a:r>
            <a:r>
              <a:rPr lang="en-US" sz="2000" b="1">
                <a:latin typeface="Arial" charset="0"/>
              </a:rPr>
              <a:t>S,B,G</a:t>
            </a:r>
            <a:br>
              <a:rPr lang="en-US" sz="2000" b="1">
                <a:solidFill>
                  <a:schemeClr val="tx2"/>
                </a:solidFill>
                <a:latin typeface="Arial" charset="0"/>
              </a:rPr>
            </a:br>
            <a:r>
              <a:rPr lang="en-US" sz="2000" b="1">
                <a:solidFill>
                  <a:schemeClr val="tx2"/>
                </a:solidFill>
                <a:latin typeface="Arial" charset="0"/>
              </a:rPr>
              <a:t>cost:</a:t>
            </a:r>
            <a:r>
              <a:rPr lang="en-US" sz="2000" b="1">
                <a:latin typeface="Arial" charset="0"/>
              </a:rPr>
              <a:t> </a:t>
            </a:r>
            <a:r>
              <a:rPr lang="en-US" sz="2000" b="1">
                <a:solidFill>
                  <a:srgbClr val="CC3300"/>
                </a:solidFill>
                <a:latin typeface="Arial" charset="0"/>
              </a:rPr>
              <a:t>9</a:t>
            </a: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Find Shortest Route from Arad to Bucharest</a:t>
            </a:r>
          </a:p>
        </p:txBody>
      </p:sp>
      <p:pic>
        <p:nvPicPr>
          <p:cNvPr id="4" name="Content Placeholder 3"/>
          <p:cNvPicPr>
            <a:picLocks noGrp="1" noChangeAspect="1"/>
          </p:cNvPicPr>
          <p:nvPr>
            <p:ph idx="1"/>
          </p:nvPr>
        </p:nvPicPr>
        <p:blipFill>
          <a:blip r:embed="rId3"/>
          <a:srcRect l="-4827" r="-4827"/>
          <a:stretch>
            <a:fillRect/>
          </a:stretch>
        </p:blipFill>
        <p:spPr>
          <a:xfrm>
            <a:off x="41535" y="1600200"/>
            <a:ext cx="9144640" cy="5029200"/>
          </a:xfrm>
        </p:spPr>
      </p:pic>
      <p:sp>
        <p:nvSpPr>
          <p:cNvPr id="3" name="Oval 2">
            <a:extLst>
              <a:ext uri="{FF2B5EF4-FFF2-40B4-BE49-F238E27FC236}">
                <a16:creationId xmlns:a16="http://schemas.microsoft.com/office/drawing/2014/main" id="{268D38B7-BE88-5844-AF96-570FFBBB6F3E}"/>
              </a:ext>
            </a:extLst>
          </p:cNvPr>
          <p:cNvSpPr/>
          <p:nvPr/>
        </p:nvSpPr>
        <p:spPr>
          <a:xfrm>
            <a:off x="838200" y="2819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Oval 4">
            <a:extLst>
              <a:ext uri="{FF2B5EF4-FFF2-40B4-BE49-F238E27FC236}">
                <a16:creationId xmlns:a16="http://schemas.microsoft.com/office/drawing/2014/main" id="{FAA3FC5E-3A42-E440-877C-926989EA9356}"/>
              </a:ext>
            </a:extLst>
          </p:cNvPr>
          <p:cNvSpPr/>
          <p:nvPr/>
        </p:nvSpPr>
        <p:spPr>
          <a:xfrm>
            <a:off x="5791200" y="54102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61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l="-4827" r="-4827"/>
          <a:stretch>
            <a:fillRect/>
          </a:stretch>
        </p:blipFill>
        <p:spPr>
          <a:xfrm>
            <a:off x="19765" y="1676400"/>
            <a:ext cx="9144640" cy="5029200"/>
          </a:xfrm>
        </p:spPr>
      </p:pic>
      <p:sp>
        <p:nvSpPr>
          <p:cNvPr id="2" name="Title 1"/>
          <p:cNvSpPr>
            <a:spLocks noGrp="1"/>
          </p:cNvSpPr>
          <p:nvPr>
            <p:ph type="title"/>
          </p:nvPr>
        </p:nvSpPr>
        <p:spPr>
          <a:xfrm>
            <a:off x="457200" y="304800"/>
            <a:ext cx="8077200" cy="1143000"/>
          </a:xfrm>
        </p:spPr>
        <p:txBody>
          <a:bodyPr/>
          <a:lstStyle/>
          <a:p>
            <a:r>
              <a:rPr lang="en-US" dirty="0"/>
              <a:t>Heuristic:  Straight-Line Distance to Bucharest</a:t>
            </a:r>
          </a:p>
        </p:txBody>
      </p:sp>
      <p:sp>
        <p:nvSpPr>
          <p:cNvPr id="3" name="TextBox 2"/>
          <p:cNvSpPr txBox="1"/>
          <p:nvPr/>
        </p:nvSpPr>
        <p:spPr>
          <a:xfrm>
            <a:off x="1676400" y="1295400"/>
            <a:ext cx="646331" cy="461665"/>
          </a:xfrm>
          <a:prstGeom prst="rect">
            <a:avLst/>
          </a:prstGeom>
          <a:noFill/>
        </p:spPr>
        <p:txBody>
          <a:bodyPr wrap="none" rtlCol="0">
            <a:spAutoFit/>
          </a:bodyPr>
          <a:lstStyle/>
          <a:p>
            <a:r>
              <a:rPr lang="en-US" dirty="0"/>
              <a:t>380</a:t>
            </a:r>
          </a:p>
        </p:txBody>
      </p:sp>
      <p:sp>
        <p:nvSpPr>
          <p:cNvPr id="5" name="TextBox 4"/>
          <p:cNvSpPr txBox="1"/>
          <p:nvPr/>
        </p:nvSpPr>
        <p:spPr>
          <a:xfrm>
            <a:off x="457200" y="2133600"/>
            <a:ext cx="646331" cy="461665"/>
          </a:xfrm>
          <a:prstGeom prst="rect">
            <a:avLst/>
          </a:prstGeom>
          <a:noFill/>
        </p:spPr>
        <p:txBody>
          <a:bodyPr wrap="none" rtlCol="0">
            <a:spAutoFit/>
          </a:bodyPr>
          <a:lstStyle/>
          <a:p>
            <a:r>
              <a:rPr lang="en-US" dirty="0"/>
              <a:t>374</a:t>
            </a:r>
          </a:p>
        </p:txBody>
      </p:sp>
      <p:sp>
        <p:nvSpPr>
          <p:cNvPr id="6" name="TextBox 5"/>
          <p:cNvSpPr txBox="1"/>
          <p:nvPr/>
        </p:nvSpPr>
        <p:spPr>
          <a:xfrm>
            <a:off x="5638800" y="1676400"/>
            <a:ext cx="646331" cy="461665"/>
          </a:xfrm>
          <a:prstGeom prst="rect">
            <a:avLst/>
          </a:prstGeom>
          <a:noFill/>
        </p:spPr>
        <p:txBody>
          <a:bodyPr wrap="none" rtlCol="0">
            <a:spAutoFit/>
          </a:bodyPr>
          <a:lstStyle/>
          <a:p>
            <a:r>
              <a:rPr lang="en-US" dirty="0"/>
              <a:t>234</a:t>
            </a:r>
          </a:p>
        </p:txBody>
      </p:sp>
      <p:sp>
        <p:nvSpPr>
          <p:cNvPr id="7" name="TextBox 6"/>
          <p:cNvSpPr txBox="1"/>
          <p:nvPr/>
        </p:nvSpPr>
        <p:spPr>
          <a:xfrm>
            <a:off x="7162800" y="2286000"/>
            <a:ext cx="646331" cy="461665"/>
          </a:xfrm>
          <a:prstGeom prst="rect">
            <a:avLst/>
          </a:prstGeom>
          <a:noFill/>
        </p:spPr>
        <p:txBody>
          <a:bodyPr wrap="none" rtlCol="0">
            <a:spAutoFit/>
          </a:bodyPr>
          <a:lstStyle/>
          <a:p>
            <a:r>
              <a:rPr lang="en-US" dirty="0"/>
              <a:t>226</a:t>
            </a:r>
          </a:p>
        </p:txBody>
      </p:sp>
      <p:sp>
        <p:nvSpPr>
          <p:cNvPr id="8" name="TextBox 7"/>
          <p:cNvSpPr txBox="1"/>
          <p:nvPr/>
        </p:nvSpPr>
        <p:spPr>
          <a:xfrm>
            <a:off x="7772400" y="3276600"/>
            <a:ext cx="646331" cy="461665"/>
          </a:xfrm>
          <a:prstGeom prst="rect">
            <a:avLst/>
          </a:prstGeom>
          <a:noFill/>
        </p:spPr>
        <p:txBody>
          <a:bodyPr wrap="none" rtlCol="0">
            <a:spAutoFit/>
          </a:bodyPr>
          <a:lstStyle/>
          <a:p>
            <a:r>
              <a:rPr lang="en-US" dirty="0"/>
              <a:t>199</a:t>
            </a:r>
          </a:p>
        </p:txBody>
      </p:sp>
      <p:sp>
        <p:nvSpPr>
          <p:cNvPr id="9" name="TextBox 8"/>
          <p:cNvSpPr txBox="1"/>
          <p:nvPr/>
        </p:nvSpPr>
        <p:spPr>
          <a:xfrm>
            <a:off x="2743200" y="2895600"/>
            <a:ext cx="646331" cy="461665"/>
          </a:xfrm>
          <a:prstGeom prst="rect">
            <a:avLst/>
          </a:prstGeom>
          <a:noFill/>
        </p:spPr>
        <p:txBody>
          <a:bodyPr wrap="none" rtlCol="0">
            <a:spAutoFit/>
          </a:bodyPr>
          <a:lstStyle/>
          <a:p>
            <a:r>
              <a:rPr lang="en-US" dirty="0"/>
              <a:t>253</a:t>
            </a:r>
          </a:p>
        </p:txBody>
      </p:sp>
      <p:sp>
        <p:nvSpPr>
          <p:cNvPr id="10" name="TextBox 9"/>
          <p:cNvSpPr txBox="1"/>
          <p:nvPr/>
        </p:nvSpPr>
        <p:spPr>
          <a:xfrm>
            <a:off x="4114800" y="2971800"/>
            <a:ext cx="646331" cy="461665"/>
          </a:xfrm>
          <a:prstGeom prst="rect">
            <a:avLst/>
          </a:prstGeom>
          <a:noFill/>
        </p:spPr>
        <p:txBody>
          <a:bodyPr wrap="none" rtlCol="0">
            <a:spAutoFit/>
          </a:bodyPr>
          <a:lstStyle/>
          <a:p>
            <a:r>
              <a:rPr lang="en-US" dirty="0"/>
              <a:t>176</a:t>
            </a:r>
          </a:p>
        </p:txBody>
      </p:sp>
      <p:sp>
        <p:nvSpPr>
          <p:cNvPr id="11" name="TextBox 10"/>
          <p:cNvSpPr txBox="1"/>
          <p:nvPr/>
        </p:nvSpPr>
        <p:spPr>
          <a:xfrm>
            <a:off x="7620000" y="6019800"/>
            <a:ext cx="646331" cy="461665"/>
          </a:xfrm>
          <a:prstGeom prst="rect">
            <a:avLst/>
          </a:prstGeom>
          <a:noFill/>
        </p:spPr>
        <p:txBody>
          <a:bodyPr wrap="none" rtlCol="0">
            <a:spAutoFit/>
          </a:bodyPr>
          <a:lstStyle/>
          <a:p>
            <a:r>
              <a:rPr lang="en-US" dirty="0"/>
              <a:t>161</a:t>
            </a:r>
          </a:p>
        </p:txBody>
      </p:sp>
      <p:sp>
        <p:nvSpPr>
          <p:cNvPr id="12" name="TextBox 11"/>
          <p:cNvSpPr txBox="1"/>
          <p:nvPr/>
        </p:nvSpPr>
        <p:spPr>
          <a:xfrm>
            <a:off x="8153400" y="4800600"/>
            <a:ext cx="646331" cy="461665"/>
          </a:xfrm>
          <a:prstGeom prst="rect">
            <a:avLst/>
          </a:prstGeom>
          <a:noFill/>
        </p:spPr>
        <p:txBody>
          <a:bodyPr wrap="none" rtlCol="0">
            <a:spAutoFit/>
          </a:bodyPr>
          <a:lstStyle/>
          <a:p>
            <a:r>
              <a:rPr lang="en-US" dirty="0"/>
              <a:t>151</a:t>
            </a:r>
          </a:p>
        </p:txBody>
      </p:sp>
      <p:sp>
        <p:nvSpPr>
          <p:cNvPr id="13" name="TextBox 12"/>
          <p:cNvSpPr txBox="1"/>
          <p:nvPr/>
        </p:nvSpPr>
        <p:spPr>
          <a:xfrm>
            <a:off x="6248400" y="4948535"/>
            <a:ext cx="644843" cy="461665"/>
          </a:xfrm>
          <a:prstGeom prst="rect">
            <a:avLst/>
          </a:prstGeom>
          <a:noFill/>
        </p:spPr>
        <p:txBody>
          <a:bodyPr wrap="square" rtlCol="0">
            <a:spAutoFit/>
          </a:bodyPr>
          <a:lstStyle/>
          <a:p>
            <a:r>
              <a:rPr lang="en-US" dirty="0"/>
              <a:t>80</a:t>
            </a:r>
          </a:p>
        </p:txBody>
      </p:sp>
      <p:sp>
        <p:nvSpPr>
          <p:cNvPr id="14" name="TextBox 13"/>
          <p:cNvSpPr txBox="1"/>
          <p:nvPr/>
        </p:nvSpPr>
        <p:spPr>
          <a:xfrm>
            <a:off x="6136957" y="6324600"/>
            <a:ext cx="721043" cy="461665"/>
          </a:xfrm>
          <a:prstGeom prst="rect">
            <a:avLst/>
          </a:prstGeom>
          <a:noFill/>
        </p:spPr>
        <p:txBody>
          <a:bodyPr wrap="square" rtlCol="0">
            <a:spAutoFit/>
          </a:bodyPr>
          <a:lstStyle/>
          <a:p>
            <a:r>
              <a:rPr lang="en-US" dirty="0"/>
              <a:t>77</a:t>
            </a:r>
          </a:p>
        </p:txBody>
      </p:sp>
      <p:sp>
        <p:nvSpPr>
          <p:cNvPr id="15" name="TextBox 14"/>
          <p:cNvSpPr txBox="1"/>
          <p:nvPr/>
        </p:nvSpPr>
        <p:spPr>
          <a:xfrm>
            <a:off x="152400" y="3048000"/>
            <a:ext cx="646331" cy="461665"/>
          </a:xfrm>
          <a:prstGeom prst="rect">
            <a:avLst/>
          </a:prstGeom>
          <a:noFill/>
        </p:spPr>
        <p:txBody>
          <a:bodyPr wrap="none" rtlCol="0">
            <a:spAutoFit/>
          </a:bodyPr>
          <a:lstStyle/>
          <a:p>
            <a:r>
              <a:rPr lang="en-US" dirty="0"/>
              <a:t>366</a:t>
            </a:r>
          </a:p>
        </p:txBody>
      </p:sp>
      <p:sp>
        <p:nvSpPr>
          <p:cNvPr id="16" name="TextBox 15"/>
          <p:cNvSpPr txBox="1"/>
          <p:nvPr/>
        </p:nvSpPr>
        <p:spPr>
          <a:xfrm>
            <a:off x="228600" y="4191000"/>
            <a:ext cx="646331" cy="461665"/>
          </a:xfrm>
          <a:prstGeom prst="rect">
            <a:avLst/>
          </a:prstGeom>
          <a:noFill/>
        </p:spPr>
        <p:txBody>
          <a:bodyPr wrap="none" rtlCol="0">
            <a:spAutoFit/>
          </a:bodyPr>
          <a:lstStyle/>
          <a:p>
            <a:r>
              <a:rPr lang="en-US" dirty="0"/>
              <a:t>329</a:t>
            </a:r>
          </a:p>
        </p:txBody>
      </p:sp>
      <p:sp>
        <p:nvSpPr>
          <p:cNvPr id="17" name="TextBox 16"/>
          <p:cNvSpPr txBox="1"/>
          <p:nvPr/>
        </p:nvSpPr>
        <p:spPr>
          <a:xfrm>
            <a:off x="2133600" y="4419600"/>
            <a:ext cx="646331" cy="461665"/>
          </a:xfrm>
          <a:prstGeom prst="rect">
            <a:avLst/>
          </a:prstGeom>
          <a:noFill/>
        </p:spPr>
        <p:txBody>
          <a:bodyPr wrap="none" rtlCol="0">
            <a:spAutoFit/>
          </a:bodyPr>
          <a:lstStyle/>
          <a:p>
            <a:r>
              <a:rPr lang="en-US" dirty="0"/>
              <a:t>244</a:t>
            </a:r>
          </a:p>
        </p:txBody>
      </p:sp>
      <p:sp>
        <p:nvSpPr>
          <p:cNvPr id="18" name="TextBox 17"/>
          <p:cNvSpPr txBox="1"/>
          <p:nvPr/>
        </p:nvSpPr>
        <p:spPr>
          <a:xfrm>
            <a:off x="1411069" y="5181600"/>
            <a:ext cx="646331" cy="461665"/>
          </a:xfrm>
          <a:prstGeom prst="rect">
            <a:avLst/>
          </a:prstGeom>
          <a:noFill/>
        </p:spPr>
        <p:txBody>
          <a:bodyPr wrap="none" rtlCol="0">
            <a:spAutoFit/>
          </a:bodyPr>
          <a:lstStyle/>
          <a:p>
            <a:r>
              <a:rPr lang="en-US" dirty="0"/>
              <a:t>241</a:t>
            </a:r>
          </a:p>
        </p:txBody>
      </p:sp>
      <p:sp>
        <p:nvSpPr>
          <p:cNvPr id="19" name="TextBox 18"/>
          <p:cNvSpPr txBox="1"/>
          <p:nvPr/>
        </p:nvSpPr>
        <p:spPr>
          <a:xfrm>
            <a:off x="1524000" y="6172200"/>
            <a:ext cx="646331" cy="461665"/>
          </a:xfrm>
          <a:prstGeom prst="rect">
            <a:avLst/>
          </a:prstGeom>
          <a:noFill/>
        </p:spPr>
        <p:txBody>
          <a:bodyPr wrap="none" rtlCol="0">
            <a:spAutoFit/>
          </a:bodyPr>
          <a:lstStyle/>
          <a:p>
            <a:r>
              <a:rPr lang="en-US" dirty="0"/>
              <a:t>242</a:t>
            </a:r>
          </a:p>
        </p:txBody>
      </p:sp>
      <p:sp>
        <p:nvSpPr>
          <p:cNvPr id="20" name="TextBox 19"/>
          <p:cNvSpPr txBox="1"/>
          <p:nvPr/>
        </p:nvSpPr>
        <p:spPr>
          <a:xfrm>
            <a:off x="3810000" y="6172200"/>
            <a:ext cx="646331" cy="461665"/>
          </a:xfrm>
          <a:prstGeom prst="rect">
            <a:avLst/>
          </a:prstGeom>
          <a:noFill/>
        </p:spPr>
        <p:txBody>
          <a:bodyPr wrap="none" rtlCol="0">
            <a:spAutoFit/>
          </a:bodyPr>
          <a:lstStyle/>
          <a:p>
            <a:r>
              <a:rPr lang="en-US" dirty="0"/>
              <a:t>160</a:t>
            </a:r>
          </a:p>
        </p:txBody>
      </p:sp>
      <p:sp>
        <p:nvSpPr>
          <p:cNvPr id="21" name="TextBox 20"/>
          <p:cNvSpPr txBox="1"/>
          <p:nvPr/>
        </p:nvSpPr>
        <p:spPr>
          <a:xfrm>
            <a:off x="2554069" y="4038600"/>
            <a:ext cx="646331" cy="461665"/>
          </a:xfrm>
          <a:prstGeom prst="rect">
            <a:avLst/>
          </a:prstGeom>
          <a:noFill/>
        </p:spPr>
        <p:txBody>
          <a:bodyPr wrap="none" rtlCol="0">
            <a:spAutoFit/>
          </a:bodyPr>
          <a:lstStyle/>
          <a:p>
            <a:r>
              <a:rPr lang="en-US" dirty="0"/>
              <a:t>193</a:t>
            </a:r>
          </a:p>
        </p:txBody>
      </p:sp>
      <p:sp>
        <p:nvSpPr>
          <p:cNvPr id="22" name="TextBox 21"/>
          <p:cNvSpPr txBox="1"/>
          <p:nvPr/>
        </p:nvSpPr>
        <p:spPr>
          <a:xfrm>
            <a:off x="4419600" y="4343400"/>
            <a:ext cx="646331" cy="461665"/>
          </a:xfrm>
          <a:prstGeom prst="rect">
            <a:avLst/>
          </a:prstGeom>
          <a:noFill/>
        </p:spPr>
        <p:txBody>
          <a:bodyPr wrap="none" rtlCol="0">
            <a:spAutoFit/>
          </a:bodyPr>
          <a:lstStyle/>
          <a:p>
            <a:r>
              <a:rPr lang="en-US" dirty="0"/>
              <a:t>100</a:t>
            </a:r>
          </a:p>
        </p:txBody>
      </p:sp>
      <p:sp>
        <p:nvSpPr>
          <p:cNvPr id="23" name="Oval 22">
            <a:extLst>
              <a:ext uri="{FF2B5EF4-FFF2-40B4-BE49-F238E27FC236}">
                <a16:creationId xmlns:a16="http://schemas.microsoft.com/office/drawing/2014/main" id="{CE1536D6-5FEB-1546-9DEB-D781C9F87C56}"/>
              </a:ext>
            </a:extLst>
          </p:cNvPr>
          <p:cNvSpPr/>
          <p:nvPr/>
        </p:nvSpPr>
        <p:spPr>
          <a:xfrm>
            <a:off x="798731" y="28956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4" name="Oval 23">
            <a:extLst>
              <a:ext uri="{FF2B5EF4-FFF2-40B4-BE49-F238E27FC236}">
                <a16:creationId xmlns:a16="http://schemas.microsoft.com/office/drawing/2014/main" id="{C318D298-3F9E-0343-AF0E-F32E90FADEBE}"/>
              </a:ext>
            </a:extLst>
          </p:cNvPr>
          <p:cNvSpPr/>
          <p:nvPr/>
        </p:nvSpPr>
        <p:spPr>
          <a:xfrm>
            <a:off x="5715000" y="5486400"/>
            <a:ext cx="304800" cy="304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182274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59586" b="-59586"/>
          <a:stretch>
            <a:fillRect/>
          </a:stretch>
        </p:blipFill>
        <p:spPr>
          <a:xfrm>
            <a:off x="-457200" y="1272910"/>
            <a:ext cx="9601200" cy="5280290"/>
          </a:xfrm>
        </p:spPr>
      </p:pic>
    </p:spTree>
    <p:extLst>
      <p:ext uri="{BB962C8B-B14F-4D97-AF65-F5344CB8AC3E}">
        <p14:creationId xmlns:p14="http://schemas.microsoft.com/office/powerpoint/2010/main" val="156207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57456" b="-57456"/>
          <a:stretch>
            <a:fillRect/>
          </a:stretch>
        </p:blipFill>
        <p:spPr>
          <a:xfrm>
            <a:off x="0" y="1348758"/>
            <a:ext cx="9186174" cy="5052042"/>
          </a:xfrm>
        </p:spPr>
      </p:pic>
    </p:spTree>
    <p:extLst>
      <p:ext uri="{BB962C8B-B14F-4D97-AF65-F5344CB8AC3E}">
        <p14:creationId xmlns:p14="http://schemas.microsoft.com/office/powerpoint/2010/main" val="3031889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33334" b="-33334"/>
          <a:stretch>
            <a:fillRect/>
          </a:stretch>
        </p:blipFill>
        <p:spPr>
          <a:xfrm>
            <a:off x="41535" y="1120158"/>
            <a:ext cx="9102465" cy="5006005"/>
          </a:xfrm>
        </p:spPr>
      </p:pic>
    </p:spTree>
    <p:extLst>
      <p:ext uri="{BB962C8B-B14F-4D97-AF65-F5344CB8AC3E}">
        <p14:creationId xmlns:p14="http://schemas.microsoft.com/office/powerpoint/2010/main" val="1757419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35824" b="-35824"/>
          <a:stretch>
            <a:fillRect/>
          </a:stretch>
        </p:blipFill>
        <p:spPr>
          <a:xfrm>
            <a:off x="41535" y="1120158"/>
            <a:ext cx="9102465" cy="5006005"/>
          </a:xfrm>
        </p:spPr>
      </p:pic>
    </p:spTree>
    <p:extLst>
      <p:ext uri="{BB962C8B-B14F-4D97-AF65-F5344CB8AC3E}">
        <p14:creationId xmlns:p14="http://schemas.microsoft.com/office/powerpoint/2010/main" val="22200504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7972" b="-17972"/>
          <a:stretch>
            <a:fillRect/>
          </a:stretch>
        </p:blipFill>
        <p:spPr>
          <a:xfrm>
            <a:off x="-97021" y="1043958"/>
            <a:ext cx="9241021" cy="5082205"/>
          </a:xfrm>
        </p:spPr>
      </p:pic>
    </p:spTree>
    <p:extLst>
      <p:ext uri="{BB962C8B-B14F-4D97-AF65-F5344CB8AC3E}">
        <p14:creationId xmlns:p14="http://schemas.microsoft.com/office/powerpoint/2010/main" val="17277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t>Greedy Best-First Search</a:t>
            </a:r>
          </a:p>
        </p:txBody>
      </p:sp>
      <p:sp>
        <p:nvSpPr>
          <p:cNvPr id="541699" name="Rectangle 3"/>
          <p:cNvSpPr>
            <a:spLocks noGrp="1" noChangeArrowheads="1"/>
          </p:cNvSpPr>
          <p:nvPr>
            <p:ph idx="1"/>
          </p:nvPr>
        </p:nvSpPr>
        <p:spPr>
          <a:xfrm>
            <a:off x="457200" y="1600200"/>
            <a:ext cx="8001000" cy="4525963"/>
          </a:xfrm>
        </p:spPr>
        <p:txBody>
          <a:bodyPr/>
          <a:lstStyle/>
          <a:p>
            <a:pPr eaLnBrk="1" hangingPunct="1">
              <a:buFont typeface="Wingdings" pitchFamily="2" charset="2"/>
              <a:buNone/>
            </a:pPr>
            <a:endParaRPr lang="en-US" dirty="0">
              <a:solidFill>
                <a:srgbClr val="CC3300"/>
              </a:solidFill>
            </a:endParaRPr>
          </a:p>
          <a:p>
            <a:pPr eaLnBrk="1" hangingPunct="1"/>
            <a:r>
              <a:rPr lang="en-US" dirty="0">
                <a:solidFill>
                  <a:srgbClr val="CC3300"/>
                </a:solidFill>
              </a:rPr>
              <a:t>Use as an evaluation function, </a:t>
            </a:r>
            <a:r>
              <a:rPr lang="en-US" b="1" i="1" dirty="0">
                <a:solidFill>
                  <a:srgbClr val="C00000"/>
                </a:solidFill>
                <a:latin typeface="Palatino" pitchFamily="18" charset="0"/>
              </a:rPr>
              <a:t>f</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b="1" i="1" dirty="0">
                <a:solidFill>
                  <a:srgbClr val="C00000"/>
                </a:solidFill>
                <a:latin typeface="Palatino" pitchFamily="18" charset="0"/>
              </a:rPr>
              <a:t> = h</a:t>
            </a:r>
            <a:r>
              <a:rPr lang="en-US" b="1" dirty="0">
                <a:solidFill>
                  <a:srgbClr val="C00000"/>
                </a:solidFill>
                <a:latin typeface="Palatino" pitchFamily="18" charset="0"/>
              </a:rPr>
              <a:t>(</a:t>
            </a:r>
            <a:r>
              <a:rPr lang="en-US" b="1" i="1" dirty="0">
                <a:solidFill>
                  <a:srgbClr val="C00000"/>
                </a:solidFill>
                <a:latin typeface="Palatino" pitchFamily="18" charset="0"/>
              </a:rPr>
              <a:t>n</a:t>
            </a:r>
            <a:r>
              <a:rPr lang="en-US" b="1" dirty="0">
                <a:solidFill>
                  <a:srgbClr val="C00000"/>
                </a:solidFill>
                <a:latin typeface="Palatino" pitchFamily="18" charset="0"/>
              </a:rPr>
              <a:t>)</a:t>
            </a:r>
            <a:r>
              <a:rPr lang="en-US" i="1" dirty="0">
                <a:solidFill>
                  <a:srgbClr val="CC3300"/>
                </a:solidFill>
              </a:rPr>
              <a:t>, </a:t>
            </a:r>
            <a:r>
              <a:rPr lang="en-US" dirty="0">
                <a:solidFill>
                  <a:srgbClr val="CC3300"/>
                </a:solidFill>
              </a:rPr>
              <a:t>sorting nodes in the Frontier by increasing values of </a:t>
            </a:r>
            <a:r>
              <a:rPr lang="en-US" b="1" i="1" dirty="0">
                <a:solidFill>
                  <a:srgbClr val="C00000"/>
                </a:solidFill>
                <a:latin typeface="Palatino" pitchFamily="18" charset="0"/>
              </a:rPr>
              <a:t>f</a:t>
            </a:r>
            <a:endParaRPr lang="en-US" b="1" i="1" dirty="0">
              <a:solidFill>
                <a:srgbClr val="C00000"/>
              </a:solidFill>
            </a:endParaRPr>
          </a:p>
          <a:p>
            <a:pPr eaLnBrk="1" hangingPunct="1">
              <a:buFont typeface="Wingdings 2" pitchFamily="18" charset="2"/>
              <a:buChar char="Þ"/>
            </a:pPr>
            <a:endParaRPr lang="en-US" i="1" dirty="0">
              <a:solidFill>
                <a:srgbClr val="CC3300"/>
              </a:solidFill>
            </a:endParaRPr>
          </a:p>
          <a:p>
            <a:pPr eaLnBrk="1" hangingPunct="1"/>
            <a:r>
              <a:rPr lang="en-US" dirty="0"/>
              <a:t>Selects the node to expand that is believed to be closest (i.e., smallest </a:t>
            </a:r>
            <a:r>
              <a:rPr lang="en-US" b="1" i="1" dirty="0">
                <a:solidFill>
                  <a:srgbClr val="C00000"/>
                </a:solidFill>
                <a:latin typeface="Palatino" pitchFamily="18" charset="0"/>
              </a:rPr>
              <a:t>f</a:t>
            </a:r>
            <a:r>
              <a:rPr lang="en-US" b="1" dirty="0">
                <a:solidFill>
                  <a:srgbClr val="C00000"/>
                </a:solidFill>
              </a:rPr>
              <a:t> </a:t>
            </a:r>
            <a:r>
              <a:rPr lang="en-US" dirty="0"/>
              <a:t>value) to a goal node</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Search Methods</a:t>
            </a:r>
          </a:p>
        </p:txBody>
      </p:sp>
      <p:sp>
        <p:nvSpPr>
          <p:cNvPr id="3" name="Content Placeholder 2"/>
          <p:cNvSpPr>
            <a:spLocks noGrp="1"/>
          </p:cNvSpPr>
          <p:nvPr>
            <p:ph idx="1"/>
          </p:nvPr>
        </p:nvSpPr>
        <p:spPr/>
        <p:txBody>
          <a:bodyPr/>
          <a:lstStyle/>
          <a:p>
            <a:r>
              <a:rPr lang="en-US" dirty="0">
                <a:hlinkClick r:id="rId2"/>
              </a:rPr>
              <a:t>http://qiao.github.io/PathFinding.js/visual/</a:t>
            </a:r>
            <a:endParaRPr lang="en-US" dirty="0"/>
          </a:p>
          <a:p>
            <a:endParaRPr lang="en-US" dirty="0"/>
          </a:p>
          <a:p>
            <a:r>
              <a:rPr lang="en-US" dirty="0"/>
              <a:t>BFS, UCS, Greedy Best-First, A*</a:t>
            </a:r>
          </a:p>
        </p:txBody>
      </p:sp>
    </p:spTree>
    <p:extLst>
      <p:ext uri="{BB962C8B-B14F-4D97-AF65-F5344CB8AC3E}">
        <p14:creationId xmlns:p14="http://schemas.microsoft.com/office/powerpoint/2010/main" val="36429641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601B7-620C-FA4D-82AC-3AA3207D4D0E}"/>
              </a:ext>
            </a:extLst>
          </p:cNvPr>
          <p:cNvSpPr>
            <a:spLocks noGrp="1"/>
          </p:cNvSpPr>
          <p:nvPr>
            <p:ph type="title"/>
          </p:nvPr>
        </p:nvSpPr>
        <p:spPr>
          <a:xfrm>
            <a:off x="457200" y="274638"/>
            <a:ext cx="8229600" cy="944562"/>
          </a:xfrm>
        </p:spPr>
        <p:txBody>
          <a:bodyPr/>
          <a:lstStyle/>
          <a:p>
            <a:r>
              <a:rPr lang="en-US" dirty="0"/>
              <a:t>QUIZ</a:t>
            </a:r>
          </a:p>
        </p:txBody>
      </p:sp>
      <p:sp>
        <p:nvSpPr>
          <p:cNvPr id="3" name="Content Placeholder 2">
            <a:extLst>
              <a:ext uri="{FF2B5EF4-FFF2-40B4-BE49-F238E27FC236}">
                <a16:creationId xmlns:a16="http://schemas.microsoft.com/office/drawing/2014/main" id="{446385CD-0312-C047-8BB0-4DD4BF712098}"/>
              </a:ext>
            </a:extLst>
          </p:cNvPr>
          <p:cNvSpPr>
            <a:spLocks noGrp="1"/>
          </p:cNvSpPr>
          <p:nvPr>
            <p:ph idx="1"/>
          </p:nvPr>
        </p:nvSpPr>
        <p:spPr>
          <a:xfrm>
            <a:off x="457200" y="1219200"/>
            <a:ext cx="8229600" cy="5181600"/>
          </a:xfrm>
        </p:spPr>
        <p:txBody>
          <a:bodyPr/>
          <a:lstStyle/>
          <a:p>
            <a:pPr marL="0" lvl="0" indent="0">
              <a:buNone/>
            </a:pPr>
            <a:r>
              <a:rPr lang="en-US" b="1" dirty="0"/>
              <a:t>What are Isaac Asimov’s “Three Laws of Robotics”?   </a:t>
            </a:r>
          </a:p>
          <a:p>
            <a:pPr marL="971550" lvl="1" indent="-514350">
              <a:buFont typeface="+mj-lt"/>
              <a:buAutoNum type="arabicPeriod"/>
            </a:pPr>
            <a:r>
              <a:rPr lang="en-US" dirty="0"/>
              <a:t>A robot may not injure a human being or, through inaction, allow a human being to come to harm </a:t>
            </a:r>
          </a:p>
          <a:p>
            <a:pPr marL="971550" lvl="1" indent="-514350">
              <a:buFont typeface="+mj-lt"/>
              <a:buAutoNum type="arabicPeriod"/>
            </a:pPr>
            <a:r>
              <a:rPr lang="en-US" dirty="0"/>
              <a:t>A robot must obey the orders given it by human beings except where such orders would conflict with the First Law  </a:t>
            </a:r>
            <a:endParaRPr lang="en-US" sz="2400" dirty="0"/>
          </a:p>
          <a:p>
            <a:pPr marL="971550" lvl="1" indent="-514350">
              <a:buFont typeface="+mj-lt"/>
              <a:buAutoNum type="arabicPeriod"/>
            </a:pPr>
            <a:r>
              <a:rPr lang="en-US" dirty="0"/>
              <a:t>A robot must protect its own existence as long as such protection does not conflict with the First or Second Laws  </a:t>
            </a:r>
            <a:r>
              <a:rPr lang="en-US" u="sng" dirty="0"/>
              <a:t> </a:t>
            </a:r>
            <a:endParaRPr lang="en-US" sz="2400" dirty="0"/>
          </a:p>
          <a:p>
            <a:endParaRPr lang="en-US" dirty="0"/>
          </a:p>
        </p:txBody>
      </p:sp>
    </p:spTree>
    <p:extLst>
      <p:ext uri="{BB962C8B-B14F-4D97-AF65-F5344CB8AC3E}">
        <p14:creationId xmlns:p14="http://schemas.microsoft.com/office/powerpoint/2010/main" val="213968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193B7-49C2-7F49-8741-3B16F012A38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2363C34-F210-B845-8605-42B5B346B6CE}"/>
              </a:ext>
            </a:extLst>
          </p:cNvPr>
          <p:cNvSpPr>
            <a:spLocks noGrp="1"/>
          </p:cNvSpPr>
          <p:nvPr>
            <p:ph idx="1"/>
          </p:nvPr>
        </p:nvSpPr>
        <p:spPr/>
        <p:txBody>
          <a:bodyPr/>
          <a:lstStyle/>
          <a:p>
            <a:pPr marL="0" indent="0">
              <a:buNone/>
            </a:pPr>
            <a:r>
              <a:rPr lang="en-US" b="1" dirty="0"/>
              <a:t>Where did these laws first appear?</a:t>
            </a:r>
          </a:p>
          <a:p>
            <a:pPr lvl="1"/>
            <a:r>
              <a:rPr lang="en-US" dirty="0"/>
              <a:t>In his short story </a:t>
            </a:r>
            <a:r>
              <a:rPr lang="en-US" i="1" dirty="0"/>
              <a:t>Runaround</a:t>
            </a:r>
            <a:r>
              <a:rPr lang="en-US" dirty="0"/>
              <a:t> (1942)</a:t>
            </a:r>
          </a:p>
          <a:p>
            <a:pPr lvl="1"/>
            <a:r>
              <a:rPr lang="en-US" dirty="0"/>
              <a:t>In his book </a:t>
            </a:r>
            <a:r>
              <a:rPr lang="en-US" i="1" dirty="0"/>
              <a:t>I, Robot</a:t>
            </a:r>
            <a:r>
              <a:rPr lang="en-US" dirty="0"/>
              <a:t> (1950)</a:t>
            </a:r>
          </a:p>
          <a:p>
            <a:pPr lvl="1"/>
            <a:endParaRPr lang="en-US" dirty="0"/>
          </a:p>
          <a:p>
            <a:pPr lvl="1"/>
            <a:endParaRPr lang="en-US" dirty="0"/>
          </a:p>
          <a:p>
            <a:pPr marL="0" indent="0">
              <a:buNone/>
            </a:pPr>
            <a:r>
              <a:rPr lang="en-US" b="1" dirty="0"/>
              <a:t>What is the 0</a:t>
            </a:r>
            <a:r>
              <a:rPr lang="en-US" b="1" baseline="30000" dirty="0"/>
              <a:t>th</a:t>
            </a:r>
            <a:r>
              <a:rPr lang="en-US" b="1" dirty="0"/>
              <a:t> Law?</a:t>
            </a:r>
          </a:p>
          <a:p>
            <a:pPr marL="457200" lvl="1" indent="0">
              <a:buNone/>
            </a:pPr>
            <a:r>
              <a:rPr lang="en-US" dirty="0"/>
              <a:t>0.  A robot may not harm humanity, or, by inaction, allow humanity to come to harm</a:t>
            </a:r>
          </a:p>
          <a:p>
            <a:pPr lvl="1"/>
            <a:endParaRPr lang="en-US" dirty="0"/>
          </a:p>
        </p:txBody>
      </p:sp>
    </p:spTree>
    <p:extLst>
      <p:ext uri="{BB962C8B-B14F-4D97-AF65-F5344CB8AC3E}">
        <p14:creationId xmlns:p14="http://schemas.microsoft.com/office/powerpoint/2010/main" val="384497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t>Proof of A* Optimality</a:t>
            </a:r>
            <a:br>
              <a:rPr lang="en-US" dirty="0"/>
            </a:br>
            <a:r>
              <a:rPr lang="en-US" dirty="0"/>
              <a:t>(by Contradiction)</a:t>
            </a:r>
          </a:p>
        </p:txBody>
      </p:sp>
      <p:sp>
        <p:nvSpPr>
          <p:cNvPr id="623619" name="Rectangle 3"/>
          <p:cNvSpPr>
            <a:spLocks noGrp="1" noChangeArrowheads="1"/>
          </p:cNvSpPr>
          <p:nvPr>
            <p:ph idx="1"/>
          </p:nvPr>
        </p:nvSpPr>
        <p:spPr/>
        <p:txBody>
          <a:bodyPr rtlCol="0">
            <a:normAutofit/>
          </a:bodyPr>
          <a:lstStyle/>
          <a:p>
            <a:pPr eaLnBrk="1" fontAlgn="auto" hangingPunct="1">
              <a:spcAft>
                <a:spcPts val="0"/>
              </a:spcAft>
              <a:buFont typeface="Arial" pitchFamily="34" charset="0"/>
              <a:buChar char="•"/>
              <a:defRPr/>
            </a:pPr>
            <a:r>
              <a:rPr lang="en-US" sz="2800" dirty="0"/>
              <a:t>Let</a:t>
            </a:r>
          </a:p>
          <a:p>
            <a:pPr lvl="1" eaLnBrk="1" fontAlgn="auto" hangingPunct="1">
              <a:spcAft>
                <a:spcPts val="0"/>
              </a:spcAft>
              <a:buFontTx/>
              <a:buNone/>
              <a:defRPr/>
            </a:pPr>
            <a:r>
              <a:rPr lang="en-US" i="1" dirty="0">
                <a:latin typeface="Palatino" pitchFamily="18" charset="0"/>
              </a:rPr>
              <a:t>G</a:t>
            </a:r>
            <a:r>
              <a:rPr lang="en-US" dirty="0"/>
              <a:t> be the goal in the </a:t>
            </a:r>
            <a:r>
              <a:rPr lang="en-US" i="1" dirty="0"/>
              <a:t>optimal</a:t>
            </a:r>
            <a:r>
              <a:rPr lang="en-US" dirty="0"/>
              <a:t> solution</a:t>
            </a:r>
          </a:p>
          <a:p>
            <a:pPr lvl="1" eaLnBrk="1" fontAlgn="auto" hangingPunct="1">
              <a:spcAft>
                <a:spcPts val="0"/>
              </a:spcAft>
              <a:buNone/>
              <a:defRPr/>
            </a:pPr>
            <a:r>
              <a:rPr lang="en-US" i="1" dirty="0">
                <a:latin typeface="Palatino" pitchFamily="18" charset="0"/>
              </a:rPr>
              <a:t>G2</a:t>
            </a:r>
            <a:r>
              <a:rPr lang="en-US" dirty="0"/>
              <a:t> be a </a:t>
            </a:r>
            <a:r>
              <a:rPr lang="en-US" i="1" dirty="0"/>
              <a:t>sub-optimal</a:t>
            </a:r>
            <a:r>
              <a:rPr lang="en-US" dirty="0"/>
              <a:t> goal found using A* where </a:t>
            </a:r>
            <a:r>
              <a:rPr lang="en-US" i="1" dirty="0">
                <a:latin typeface="Palatino" pitchFamily="18" charset="0"/>
              </a:rPr>
              <a:t>f</a:t>
            </a:r>
            <a:r>
              <a:rPr lang="en-US" dirty="0">
                <a:latin typeface="Palatino" pitchFamily="18" charset="0"/>
              </a:rPr>
              <a:t>(</a:t>
            </a:r>
            <a:r>
              <a:rPr lang="en-US" i="1" dirty="0">
                <a:latin typeface="Palatino" pitchFamily="18" charset="0"/>
              </a:rPr>
              <a:t>n</a:t>
            </a:r>
            <a:r>
              <a:rPr lang="en-US" dirty="0">
                <a:latin typeface="Palatino" pitchFamily="18" charset="0"/>
              </a:rPr>
              <a:t>) =</a:t>
            </a:r>
            <a:r>
              <a:rPr lang="en-US" i="1" dirty="0">
                <a:latin typeface="Palatino" pitchFamily="18" charset="0"/>
              </a:rPr>
              <a:t> g</a:t>
            </a:r>
            <a:r>
              <a:rPr lang="en-US" dirty="0">
                <a:latin typeface="Palatino" pitchFamily="18" charset="0"/>
              </a:rPr>
              <a:t>(</a:t>
            </a:r>
            <a:r>
              <a:rPr lang="en-US" i="1" dirty="0">
                <a:latin typeface="Palatino" pitchFamily="18" charset="0"/>
              </a:rPr>
              <a:t>n</a:t>
            </a:r>
            <a:r>
              <a:rPr lang="en-US" dirty="0">
                <a:latin typeface="Palatino" pitchFamily="18" charset="0"/>
              </a:rPr>
              <a:t>) +</a:t>
            </a:r>
            <a:r>
              <a:rPr lang="en-US" i="1" dirty="0">
                <a:latin typeface="Palatino" pitchFamily="18" charset="0"/>
              </a:rPr>
              <a:t> 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and </a:t>
            </a:r>
            <a:r>
              <a:rPr lang="en-US" i="1" dirty="0">
                <a:latin typeface="Palatino" pitchFamily="18" charset="0"/>
              </a:rPr>
              <a:t>h</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is admissible</a:t>
            </a:r>
          </a:p>
          <a:p>
            <a:pPr lvl="1" eaLnBrk="1" fontAlgn="auto" hangingPunct="1">
              <a:spcAft>
                <a:spcPts val="0"/>
              </a:spcAft>
              <a:buFontTx/>
              <a:buNone/>
              <a:defRPr/>
            </a:pPr>
            <a:r>
              <a:rPr lang="en-US" i="1" dirty="0">
                <a:latin typeface="Palatino" pitchFamily="18" charset="0"/>
              </a:rPr>
              <a:t>f</a:t>
            </a:r>
            <a:r>
              <a:rPr lang="en-US" dirty="0">
                <a:latin typeface="Palatino" pitchFamily="18" charset="0"/>
              </a:rPr>
              <a:t>*</a:t>
            </a:r>
            <a:r>
              <a:rPr lang="en-US" dirty="0"/>
              <a:t> be the cost of the </a:t>
            </a:r>
            <a:r>
              <a:rPr lang="en-US" b="1" dirty="0"/>
              <a:t>optimal path </a:t>
            </a:r>
            <a:r>
              <a:rPr lang="en-US" dirty="0"/>
              <a:t>from Start to </a:t>
            </a:r>
            <a:r>
              <a:rPr lang="en-US" i="1" dirty="0">
                <a:latin typeface="Palatino" pitchFamily="18" charset="0"/>
              </a:rPr>
              <a:t>G</a:t>
            </a:r>
          </a:p>
          <a:p>
            <a:pPr eaLnBrk="1" fontAlgn="auto" hangingPunct="1">
              <a:spcAft>
                <a:spcPts val="0"/>
              </a:spcAft>
              <a:defRPr/>
            </a:pPr>
            <a:endParaRPr lang="en-US" sz="2800" dirty="0"/>
          </a:p>
          <a:p>
            <a:pPr eaLnBrk="1" fontAlgn="auto" hangingPunct="1">
              <a:spcAft>
                <a:spcPts val="0"/>
              </a:spcAft>
              <a:defRPr/>
            </a:pPr>
            <a:r>
              <a:rPr lang="en-US" sz="2800" dirty="0"/>
              <a:t>Hence</a:t>
            </a:r>
            <a:r>
              <a:rPr lang="en-US" i="1" dirty="0">
                <a:latin typeface="Palatino" pitchFamily="18" charset="0"/>
              </a:rPr>
              <a:t> </a:t>
            </a:r>
            <a:r>
              <a:rPr lang="en-US" sz="2800" i="1" dirty="0">
                <a:latin typeface="Palatino" pitchFamily="18" charset="0"/>
              </a:rPr>
              <a:t>g</a:t>
            </a:r>
            <a:r>
              <a:rPr lang="en-US" sz="2800" dirty="0">
                <a:latin typeface="Palatino" pitchFamily="18" charset="0"/>
              </a:rPr>
              <a:t>(</a:t>
            </a:r>
            <a:r>
              <a:rPr lang="en-US" sz="2800" i="1" dirty="0">
                <a:latin typeface="Palatino" pitchFamily="18" charset="0"/>
              </a:rPr>
              <a:t>G2</a:t>
            </a:r>
            <a:r>
              <a:rPr lang="en-US" sz="2800" dirty="0">
                <a:latin typeface="Palatino" pitchFamily="18" charset="0"/>
              </a:rPr>
              <a:t>)</a:t>
            </a:r>
            <a:r>
              <a:rPr lang="en-US" sz="2800" i="1" dirty="0">
                <a:latin typeface="Palatino" pitchFamily="18" charset="0"/>
              </a:rPr>
              <a:t> </a:t>
            </a:r>
            <a:r>
              <a:rPr lang="en-US" sz="2800" dirty="0">
                <a:latin typeface="Palatino" pitchFamily="18" charset="0"/>
              </a:rPr>
              <a:t>&gt;</a:t>
            </a:r>
            <a:r>
              <a:rPr lang="en-US" sz="2800" i="1" dirty="0">
                <a:latin typeface="Palatino" pitchFamily="18" charset="0"/>
              </a:rPr>
              <a:t> f</a:t>
            </a:r>
            <a:r>
              <a:rPr lang="en-US" sz="2800" dirty="0">
                <a:latin typeface="Palatino" pitchFamily="18" charset="0"/>
              </a:rPr>
              <a:t>*</a:t>
            </a:r>
            <a:endParaRPr lang="en-US" sz="2800" dirty="0"/>
          </a:p>
          <a:p>
            <a:pPr marL="457200" lvl="1" indent="0" eaLnBrk="1" fontAlgn="auto" hangingPunct="1">
              <a:spcAft>
                <a:spcPts val="0"/>
              </a:spcAft>
              <a:buNone/>
              <a:defRPr/>
            </a:pPr>
            <a:r>
              <a:rPr lang="en-US" dirty="0">
                <a:solidFill>
                  <a:srgbClr val="CC3300"/>
                </a:solidFill>
              </a:rPr>
              <a:t>That is, </a:t>
            </a:r>
            <a:r>
              <a:rPr lang="en-US" i="1" dirty="0">
                <a:solidFill>
                  <a:srgbClr val="CC3300"/>
                </a:solidFill>
              </a:rPr>
              <a:t>A* </a:t>
            </a:r>
            <a:r>
              <a:rPr lang="en-US" dirty="0">
                <a:solidFill>
                  <a:srgbClr val="CC3300"/>
                </a:solidFill>
              </a:rPr>
              <a:t>found a sub-optimal path (which it shouldn't)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361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36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t>Proof of A* Optimality</a:t>
            </a:r>
            <a:br>
              <a:rPr lang="en-US" dirty="0"/>
            </a:br>
            <a:r>
              <a:rPr lang="en-US" dirty="0"/>
              <a:t>(by Contradiction)</a:t>
            </a:r>
          </a:p>
        </p:txBody>
      </p:sp>
      <p:sp>
        <p:nvSpPr>
          <p:cNvPr id="624643" name="Rectangle 3"/>
          <p:cNvSpPr>
            <a:spLocks noGrp="1" noChangeArrowheads="1"/>
          </p:cNvSpPr>
          <p:nvPr>
            <p:ph idx="1"/>
          </p:nvPr>
        </p:nvSpPr>
        <p:spPr/>
        <p:txBody>
          <a:bodyPr rtlCol="0">
            <a:normAutofit fontScale="85000" lnSpcReduction="10000"/>
          </a:bodyPr>
          <a:lstStyle/>
          <a:p>
            <a:pPr eaLnBrk="1" fontAlgn="auto" hangingPunct="1">
              <a:spcAft>
                <a:spcPts val="0"/>
              </a:spcAft>
              <a:buFont typeface="Arial" pitchFamily="34" charset="0"/>
              <a:buChar char="•"/>
              <a:defRPr/>
            </a:pPr>
            <a:r>
              <a:rPr lang="en-US" dirty="0"/>
              <a:t>Let </a:t>
            </a:r>
            <a:r>
              <a:rPr lang="en-US" i="1" dirty="0">
                <a:latin typeface="Palatino" pitchFamily="18" charset="0"/>
              </a:rPr>
              <a:t>n</a:t>
            </a:r>
            <a:r>
              <a:rPr lang="en-US" dirty="0"/>
              <a:t> be some node on the </a:t>
            </a:r>
            <a:r>
              <a:rPr lang="en-US" i="1" dirty="0"/>
              <a:t>optimal</a:t>
            </a:r>
            <a:r>
              <a:rPr lang="en-US" dirty="0"/>
              <a:t> path but </a:t>
            </a:r>
            <a:r>
              <a:rPr lang="en-US" i="1" dirty="0"/>
              <a:t>not</a:t>
            </a:r>
            <a:r>
              <a:rPr lang="en-US" dirty="0"/>
              <a:t> on the path to </a:t>
            </a:r>
            <a:r>
              <a:rPr lang="en-US" i="1" dirty="0">
                <a:latin typeface="Palatino" pitchFamily="18" charset="0"/>
              </a:rPr>
              <a:t>G2</a:t>
            </a:r>
          </a:p>
          <a:p>
            <a:pPr eaLnBrk="1" fontAlgn="auto" hangingPunct="1">
              <a:spcAft>
                <a:spcPts val="0"/>
              </a:spcAft>
              <a:buFont typeface="Arial" pitchFamily="34" charset="0"/>
              <a:buChar char="•"/>
              <a:defRPr/>
            </a:pPr>
            <a:r>
              <a:rPr lang="en-US" i="1" dirty="0">
                <a:solidFill>
                  <a:srgbClr val="C00000"/>
                </a:solidFill>
                <a:latin typeface="Palatino" pitchFamily="18" charset="0"/>
              </a:rPr>
              <a:t>f</a:t>
            </a:r>
            <a:r>
              <a:rPr lang="en-US" dirty="0">
                <a:solidFill>
                  <a:srgbClr val="C00000"/>
                </a:solidFill>
                <a:latin typeface="Palatino" pitchFamily="18" charset="0"/>
              </a:rPr>
              <a:t>(</a:t>
            </a:r>
            <a:r>
              <a:rPr lang="en-US" i="1" dirty="0">
                <a:solidFill>
                  <a:srgbClr val="C00000"/>
                </a:solidFill>
                <a:latin typeface="Palatino" pitchFamily="18" charset="0"/>
              </a:rPr>
              <a:t>n</a:t>
            </a:r>
            <a:r>
              <a:rPr lang="en-US" dirty="0">
                <a:solidFill>
                  <a:srgbClr val="C00000"/>
                </a:solidFill>
                <a:latin typeface="Palatino" pitchFamily="18" charset="0"/>
              </a:rPr>
              <a:t>) ≤  </a:t>
            </a:r>
            <a:r>
              <a:rPr lang="en-US" i="1" dirty="0">
                <a:solidFill>
                  <a:srgbClr val="C00000"/>
                </a:solidFill>
                <a:latin typeface="Palatino" pitchFamily="18" charset="0"/>
              </a:rPr>
              <a:t>f*</a:t>
            </a:r>
            <a:endParaRPr lang="en-US" dirty="0">
              <a:solidFill>
                <a:srgbClr val="C00000"/>
              </a:solidFill>
            </a:endParaRPr>
          </a:p>
          <a:p>
            <a:pPr eaLnBrk="1" fontAlgn="auto" hangingPunct="1">
              <a:spcAft>
                <a:spcPts val="0"/>
              </a:spcAft>
              <a:buFont typeface="Wingdings" pitchFamily="2" charset="2"/>
              <a:buNone/>
              <a:defRPr/>
            </a:pPr>
            <a:r>
              <a:rPr lang="en-US" dirty="0"/>
              <a:t>	by admissibility, since </a:t>
            </a:r>
            <a:r>
              <a:rPr lang="en-US" i="1" dirty="0">
                <a:latin typeface="Palatino" pitchFamily="18" charset="0"/>
              </a:rPr>
              <a:t>f</a:t>
            </a:r>
            <a:r>
              <a:rPr lang="en-US" dirty="0">
                <a:latin typeface="Palatino" pitchFamily="18" charset="0"/>
              </a:rPr>
              <a:t>(</a:t>
            </a:r>
            <a:r>
              <a:rPr lang="en-US" i="1" dirty="0">
                <a:latin typeface="Palatino" pitchFamily="18" charset="0"/>
              </a:rPr>
              <a:t>n</a:t>
            </a:r>
            <a:r>
              <a:rPr lang="en-US" dirty="0">
                <a:latin typeface="Palatino" pitchFamily="18" charset="0"/>
              </a:rPr>
              <a:t>)</a:t>
            </a:r>
            <a:r>
              <a:rPr lang="en-US" dirty="0"/>
              <a:t> never overestimates the cost to the goal, it must be </a:t>
            </a:r>
            <a:r>
              <a:rPr lang="en-US" dirty="0">
                <a:cs typeface="Arial" charset="0"/>
              </a:rPr>
              <a:t>≤</a:t>
            </a:r>
            <a:r>
              <a:rPr lang="en-US" dirty="0"/>
              <a:t> the cost of the optimal path</a:t>
            </a:r>
          </a:p>
          <a:p>
            <a:pPr eaLnBrk="1" fontAlgn="auto" hangingPunct="1">
              <a:spcAft>
                <a:spcPts val="0"/>
              </a:spcAft>
              <a:buFont typeface="Arial" pitchFamily="34" charset="0"/>
              <a:buChar char="•"/>
              <a:defRPr/>
            </a:pPr>
            <a:r>
              <a:rPr lang="en-US" i="1" dirty="0">
                <a:solidFill>
                  <a:srgbClr val="C00000"/>
                </a:solidFill>
                <a:latin typeface="Palatino" pitchFamily="18" charset="0"/>
              </a:rPr>
              <a:t>f</a:t>
            </a:r>
            <a:r>
              <a:rPr lang="en-US" dirty="0">
                <a:solidFill>
                  <a:srgbClr val="C00000"/>
                </a:solidFill>
                <a:latin typeface="Palatino" pitchFamily="18" charset="0"/>
              </a:rPr>
              <a:t>(</a:t>
            </a:r>
            <a:r>
              <a:rPr lang="en-US" i="1" dirty="0">
                <a:solidFill>
                  <a:srgbClr val="C00000"/>
                </a:solidFill>
                <a:latin typeface="Palatino" pitchFamily="18" charset="0"/>
              </a:rPr>
              <a:t>G2</a:t>
            </a:r>
            <a:r>
              <a:rPr lang="en-US" dirty="0">
                <a:solidFill>
                  <a:srgbClr val="C00000"/>
                </a:solidFill>
                <a:latin typeface="Palatino" pitchFamily="18" charset="0"/>
              </a:rPr>
              <a:t>) ≤</a:t>
            </a:r>
            <a:r>
              <a:rPr lang="en-US" i="1" dirty="0">
                <a:solidFill>
                  <a:srgbClr val="C00000"/>
                </a:solidFill>
                <a:latin typeface="Palatino" pitchFamily="18" charset="0"/>
              </a:rPr>
              <a:t>  f</a:t>
            </a:r>
            <a:r>
              <a:rPr lang="en-US" dirty="0">
                <a:solidFill>
                  <a:srgbClr val="C00000"/>
                </a:solidFill>
                <a:latin typeface="Palatino" pitchFamily="18" charset="0"/>
              </a:rPr>
              <a:t>(</a:t>
            </a:r>
            <a:r>
              <a:rPr lang="en-US" i="1" dirty="0">
                <a:solidFill>
                  <a:srgbClr val="C00000"/>
                </a:solidFill>
                <a:latin typeface="Palatino" pitchFamily="18" charset="0"/>
              </a:rPr>
              <a:t>n</a:t>
            </a:r>
            <a:r>
              <a:rPr lang="en-US" dirty="0">
                <a:solidFill>
                  <a:srgbClr val="C00000"/>
                </a:solidFill>
                <a:latin typeface="Palatino" pitchFamily="18" charset="0"/>
              </a:rPr>
              <a:t>)</a:t>
            </a:r>
            <a:endParaRPr lang="en-US" dirty="0">
              <a:solidFill>
                <a:srgbClr val="C00000"/>
              </a:solidFill>
            </a:endParaRPr>
          </a:p>
          <a:p>
            <a:pPr eaLnBrk="1" fontAlgn="auto" hangingPunct="1">
              <a:spcAft>
                <a:spcPts val="0"/>
              </a:spcAft>
              <a:buFont typeface="Wingdings" pitchFamily="2" charset="2"/>
              <a:buNone/>
              <a:defRPr/>
            </a:pPr>
            <a:r>
              <a:rPr lang="en-US" i="1" dirty="0">
                <a:latin typeface="Palatino" pitchFamily="18" charset="0"/>
              </a:rPr>
              <a:t>	</a:t>
            </a:r>
            <a:r>
              <a:rPr lang="en-US" dirty="0">
                <a:latin typeface="Palatino" pitchFamily="18" charset="0"/>
              </a:rPr>
              <a:t>since </a:t>
            </a:r>
            <a:r>
              <a:rPr lang="en-US" i="1" dirty="0">
                <a:latin typeface="Palatino" pitchFamily="18" charset="0"/>
              </a:rPr>
              <a:t>G2</a:t>
            </a:r>
            <a:r>
              <a:rPr lang="en-US" dirty="0"/>
              <a:t> was chosen from Frontier rather than </a:t>
            </a:r>
            <a:r>
              <a:rPr lang="en-US" i="1" dirty="0">
                <a:latin typeface="Palatino" pitchFamily="18" charset="0"/>
              </a:rPr>
              <a:t>n </a:t>
            </a:r>
            <a:r>
              <a:rPr lang="en-US" dirty="0"/>
              <a:t>for the sub-optimal goal to be found</a:t>
            </a:r>
          </a:p>
          <a:p>
            <a:pPr eaLnBrk="1" fontAlgn="auto" hangingPunct="1">
              <a:spcAft>
                <a:spcPts val="0"/>
              </a:spcAft>
              <a:buFont typeface="Arial" pitchFamily="34" charset="0"/>
              <a:buChar char="•"/>
              <a:defRPr/>
            </a:pPr>
            <a:r>
              <a:rPr lang="en-US" i="1" dirty="0">
                <a:solidFill>
                  <a:srgbClr val="C00000"/>
                </a:solidFill>
                <a:latin typeface="Palatino" pitchFamily="18" charset="0"/>
              </a:rPr>
              <a:t>f</a:t>
            </a:r>
            <a:r>
              <a:rPr lang="en-US" dirty="0">
                <a:solidFill>
                  <a:srgbClr val="C00000"/>
                </a:solidFill>
                <a:latin typeface="Palatino" pitchFamily="18" charset="0"/>
              </a:rPr>
              <a:t>(</a:t>
            </a:r>
            <a:r>
              <a:rPr lang="en-US" i="1" dirty="0">
                <a:solidFill>
                  <a:srgbClr val="C00000"/>
                </a:solidFill>
                <a:latin typeface="Palatino" pitchFamily="18" charset="0"/>
              </a:rPr>
              <a:t>G2</a:t>
            </a:r>
            <a:r>
              <a:rPr lang="en-US" dirty="0">
                <a:solidFill>
                  <a:srgbClr val="C00000"/>
                </a:solidFill>
                <a:latin typeface="Palatino" pitchFamily="18" charset="0"/>
              </a:rPr>
              <a:t>) ≤</a:t>
            </a:r>
            <a:r>
              <a:rPr lang="en-US" i="1" dirty="0">
                <a:solidFill>
                  <a:srgbClr val="C00000"/>
                </a:solidFill>
                <a:latin typeface="Palatino" pitchFamily="18" charset="0"/>
              </a:rPr>
              <a:t>  f*</a:t>
            </a:r>
          </a:p>
          <a:p>
            <a:pPr eaLnBrk="1" fontAlgn="auto" hangingPunct="1">
              <a:spcAft>
                <a:spcPts val="0"/>
              </a:spcAft>
              <a:buFont typeface="Wingdings" pitchFamily="2" charset="2"/>
              <a:buNone/>
              <a:defRPr/>
            </a:pPr>
            <a:r>
              <a:rPr lang="en-US" dirty="0"/>
              <a:t>	combining equations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46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46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46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4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46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274638"/>
            <a:ext cx="8229600" cy="1401762"/>
          </a:xfrm>
        </p:spPr>
        <p:txBody>
          <a:bodyPr rtlCol="0">
            <a:normAutofit fontScale="90000"/>
          </a:bodyPr>
          <a:lstStyle/>
          <a:p>
            <a:pPr eaLnBrk="1" fontAlgn="auto" hangingPunct="1">
              <a:spcAft>
                <a:spcPts val="0"/>
              </a:spcAft>
              <a:defRPr/>
            </a:pPr>
            <a:r>
              <a:rPr lang="en-US" dirty="0"/>
              <a:t>Proof of A* Optimality</a:t>
            </a:r>
            <a:br>
              <a:rPr lang="en-US" dirty="0"/>
            </a:br>
            <a:r>
              <a:rPr lang="en-US" dirty="0"/>
              <a:t>(by Contradiction)</a:t>
            </a:r>
          </a:p>
        </p:txBody>
      </p:sp>
      <p:sp>
        <p:nvSpPr>
          <p:cNvPr id="626691" name="Rectangle 3"/>
          <p:cNvSpPr>
            <a:spLocks noGrp="1" noChangeArrowheads="1"/>
          </p:cNvSpPr>
          <p:nvPr>
            <p:ph idx="1"/>
          </p:nvPr>
        </p:nvSpPr>
        <p:spPr/>
        <p:txBody>
          <a:bodyPr rtlCol="0">
            <a:normAutofit/>
          </a:bodyPr>
          <a:lstStyle/>
          <a:p>
            <a:pPr eaLnBrk="1" fontAlgn="auto" hangingPunct="1">
              <a:spcAft>
                <a:spcPts val="0"/>
              </a:spcAft>
              <a:buFont typeface="Arial" pitchFamily="34" charset="0"/>
              <a:buChar char="•"/>
              <a:defRPr/>
            </a:pPr>
            <a:r>
              <a:rPr lang="en-US" sz="2800" i="1" dirty="0">
                <a:solidFill>
                  <a:srgbClr val="C00000"/>
                </a:solidFill>
                <a:latin typeface="Palatino" pitchFamily="18" charset="0"/>
              </a:rPr>
              <a:t>f</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a:t>
            </a:r>
            <a:r>
              <a:rPr lang="en-US" sz="2800" i="1" dirty="0">
                <a:solidFill>
                  <a:srgbClr val="C00000"/>
                </a:solidFill>
                <a:latin typeface="Palatino" pitchFamily="18" charset="0"/>
              </a:rPr>
              <a:t>  </a:t>
            </a:r>
            <a:r>
              <a:rPr lang="en-US" sz="2800" dirty="0">
                <a:solidFill>
                  <a:srgbClr val="C00000"/>
                </a:solidFill>
                <a:latin typeface="Palatino" pitchFamily="18" charset="0"/>
              </a:rPr>
              <a:t>≤</a:t>
            </a:r>
            <a:r>
              <a:rPr lang="en-US" sz="2800" i="1" dirty="0">
                <a:solidFill>
                  <a:srgbClr val="C00000"/>
                </a:solidFill>
                <a:latin typeface="Palatino" pitchFamily="18" charset="0"/>
              </a:rPr>
              <a:t>  f*</a:t>
            </a:r>
          </a:p>
          <a:p>
            <a:pPr eaLnBrk="1" fontAlgn="auto" hangingPunct="1">
              <a:spcAft>
                <a:spcPts val="0"/>
              </a:spcAft>
              <a:buFont typeface="Arial" pitchFamily="34" charset="0"/>
              <a:buChar char="•"/>
              <a:defRPr/>
            </a:pPr>
            <a:r>
              <a:rPr lang="en-US" sz="2800" i="1" dirty="0">
                <a:solidFill>
                  <a:srgbClr val="C00000"/>
                </a:solidFill>
                <a:latin typeface="Palatino" pitchFamily="18" charset="0"/>
              </a:rPr>
              <a:t>g</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a:t>
            </a:r>
            <a:r>
              <a:rPr lang="en-US" sz="2800" i="1" dirty="0">
                <a:solidFill>
                  <a:srgbClr val="C00000"/>
                </a:solidFill>
                <a:latin typeface="Palatino" pitchFamily="18" charset="0"/>
              </a:rPr>
              <a:t> </a:t>
            </a:r>
            <a:r>
              <a:rPr lang="en-US" sz="2800" dirty="0">
                <a:solidFill>
                  <a:srgbClr val="C00000"/>
                </a:solidFill>
                <a:latin typeface="Palatino" pitchFamily="18" charset="0"/>
              </a:rPr>
              <a:t>+</a:t>
            </a:r>
            <a:r>
              <a:rPr lang="en-US" sz="2800" i="1" dirty="0">
                <a:solidFill>
                  <a:srgbClr val="C00000"/>
                </a:solidFill>
                <a:latin typeface="Palatino" pitchFamily="18" charset="0"/>
              </a:rPr>
              <a:t> h</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a:t>
            </a:r>
            <a:r>
              <a:rPr lang="en-US" sz="2800" i="1" dirty="0">
                <a:solidFill>
                  <a:srgbClr val="C00000"/>
                </a:solidFill>
                <a:latin typeface="Palatino" pitchFamily="18" charset="0"/>
              </a:rPr>
              <a:t>  </a:t>
            </a:r>
            <a:r>
              <a:rPr lang="en-US" sz="2800" dirty="0">
                <a:solidFill>
                  <a:srgbClr val="C00000"/>
                </a:solidFill>
                <a:latin typeface="Palatino" pitchFamily="18" charset="0"/>
                <a:sym typeface="Symbol" pitchFamily="18" charset="2"/>
              </a:rPr>
              <a:t>≤</a:t>
            </a:r>
            <a:r>
              <a:rPr lang="en-US" sz="2800" i="1" dirty="0">
                <a:solidFill>
                  <a:srgbClr val="C00000"/>
                </a:solidFill>
                <a:latin typeface="Palatino" pitchFamily="18" charset="0"/>
              </a:rPr>
              <a:t>  f*</a:t>
            </a:r>
            <a:endParaRPr lang="en-US" sz="2800" dirty="0">
              <a:solidFill>
                <a:srgbClr val="C00000"/>
              </a:solidFill>
            </a:endParaRPr>
          </a:p>
          <a:p>
            <a:pPr eaLnBrk="1" fontAlgn="auto" hangingPunct="1">
              <a:spcAft>
                <a:spcPts val="0"/>
              </a:spcAft>
              <a:buFont typeface="Wingdings" pitchFamily="2" charset="2"/>
              <a:buNone/>
              <a:defRPr/>
            </a:pPr>
            <a:r>
              <a:rPr lang="en-US" sz="2800" dirty="0"/>
              <a:t>	by the definition of</a:t>
            </a:r>
            <a:r>
              <a:rPr lang="en-US" sz="2800" i="1" dirty="0">
                <a:latin typeface="Palatino" pitchFamily="18" charset="0"/>
              </a:rPr>
              <a:t> f</a:t>
            </a:r>
            <a:endParaRPr lang="en-US" sz="2800" i="1" dirty="0">
              <a:solidFill>
                <a:schemeClr val="tx2"/>
              </a:solidFill>
              <a:latin typeface="Palatino" pitchFamily="18" charset="0"/>
            </a:endParaRPr>
          </a:p>
          <a:p>
            <a:pPr eaLnBrk="1" fontAlgn="auto" hangingPunct="1">
              <a:spcAft>
                <a:spcPts val="0"/>
              </a:spcAft>
              <a:buFont typeface="Arial" pitchFamily="34" charset="0"/>
              <a:buChar char="•"/>
              <a:defRPr/>
            </a:pPr>
            <a:r>
              <a:rPr lang="en-US" sz="2800" i="1" dirty="0">
                <a:solidFill>
                  <a:srgbClr val="C00000"/>
                </a:solidFill>
                <a:latin typeface="Palatino" pitchFamily="18" charset="0"/>
              </a:rPr>
              <a:t>g</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 </a:t>
            </a:r>
            <a:r>
              <a:rPr lang="en-US" sz="2800" dirty="0">
                <a:solidFill>
                  <a:srgbClr val="C00000"/>
                </a:solidFill>
                <a:latin typeface="Palatino" pitchFamily="18" charset="0"/>
                <a:sym typeface="Symbol" pitchFamily="18" charset="2"/>
              </a:rPr>
              <a:t>≤</a:t>
            </a:r>
            <a:r>
              <a:rPr lang="en-US" sz="2800" i="1" dirty="0">
                <a:solidFill>
                  <a:srgbClr val="C00000"/>
                </a:solidFill>
                <a:latin typeface="Palatino" pitchFamily="18" charset="0"/>
              </a:rPr>
              <a:t>  f*</a:t>
            </a:r>
            <a:endParaRPr lang="en-US" sz="2800" dirty="0">
              <a:solidFill>
                <a:srgbClr val="C00000"/>
              </a:solidFill>
            </a:endParaRPr>
          </a:p>
          <a:p>
            <a:pPr eaLnBrk="1" fontAlgn="auto" hangingPunct="1">
              <a:spcAft>
                <a:spcPts val="0"/>
              </a:spcAft>
              <a:buFont typeface="Wingdings" pitchFamily="2" charset="2"/>
              <a:buNone/>
              <a:defRPr/>
            </a:pPr>
            <a:r>
              <a:rPr lang="en-US" sz="2800" i="1" dirty="0">
                <a:latin typeface="Palatino" pitchFamily="18" charset="0"/>
              </a:rPr>
              <a:t>	</a:t>
            </a:r>
            <a:r>
              <a:rPr lang="en-US" sz="2800" dirty="0">
                <a:latin typeface="Palatino" pitchFamily="18" charset="0"/>
              </a:rPr>
              <a:t>because</a:t>
            </a:r>
            <a:r>
              <a:rPr lang="en-US" sz="2800" i="1" dirty="0">
                <a:latin typeface="Palatino" pitchFamily="18" charset="0"/>
              </a:rPr>
              <a:t> </a:t>
            </a:r>
            <a:r>
              <a:rPr lang="en-US" sz="2800" i="1" dirty="0">
                <a:solidFill>
                  <a:srgbClr val="C00000"/>
                </a:solidFill>
                <a:latin typeface="Palatino" pitchFamily="18" charset="0"/>
              </a:rPr>
              <a:t>h</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a:t>
            </a:r>
            <a:r>
              <a:rPr lang="en-US" sz="2800" i="1" dirty="0">
                <a:solidFill>
                  <a:srgbClr val="C00000"/>
                </a:solidFill>
                <a:latin typeface="Palatino" pitchFamily="18" charset="0"/>
              </a:rPr>
              <a:t> = </a:t>
            </a:r>
            <a:r>
              <a:rPr lang="en-US" sz="2800" dirty="0">
                <a:solidFill>
                  <a:srgbClr val="C00000"/>
                </a:solidFill>
                <a:latin typeface="Palatino" pitchFamily="18" charset="0"/>
              </a:rPr>
              <a:t>0</a:t>
            </a:r>
            <a:r>
              <a:rPr lang="en-US" sz="2800" dirty="0">
                <a:solidFill>
                  <a:srgbClr val="C00000"/>
                </a:solidFill>
              </a:rPr>
              <a:t> </a:t>
            </a:r>
            <a:r>
              <a:rPr lang="en-US" sz="2800" dirty="0"/>
              <a:t>since </a:t>
            </a:r>
            <a:r>
              <a:rPr lang="en-US" sz="2800" i="1" dirty="0">
                <a:latin typeface="Palatino" pitchFamily="18" charset="0"/>
              </a:rPr>
              <a:t>G2</a:t>
            </a:r>
            <a:r>
              <a:rPr lang="en-US" sz="2800" dirty="0"/>
              <a:t> is a goal node</a:t>
            </a:r>
            <a:endParaRPr lang="en-US" sz="2800" i="1" dirty="0">
              <a:latin typeface="Palatino" pitchFamily="18" charset="0"/>
            </a:endParaRPr>
          </a:p>
          <a:p>
            <a:pPr eaLnBrk="1" fontAlgn="auto" hangingPunct="1">
              <a:spcAft>
                <a:spcPts val="0"/>
              </a:spcAft>
              <a:buFont typeface="Arial" pitchFamily="34" charset="0"/>
              <a:buChar char="•"/>
              <a:defRPr/>
            </a:pPr>
            <a:r>
              <a:rPr lang="en-US" sz="2800" dirty="0"/>
              <a:t>This contradicts the assumption that G2 was sub-optimal, </a:t>
            </a:r>
            <a:r>
              <a:rPr lang="en-US" sz="2800" i="1" dirty="0">
                <a:solidFill>
                  <a:srgbClr val="C00000"/>
                </a:solidFill>
                <a:latin typeface="Palatino" pitchFamily="18" charset="0"/>
              </a:rPr>
              <a:t>g</a:t>
            </a:r>
            <a:r>
              <a:rPr lang="en-US" sz="2800" dirty="0">
                <a:solidFill>
                  <a:srgbClr val="C00000"/>
                </a:solidFill>
                <a:latin typeface="Palatino" pitchFamily="18" charset="0"/>
              </a:rPr>
              <a:t>(</a:t>
            </a:r>
            <a:r>
              <a:rPr lang="en-US" sz="2800" i="1" dirty="0">
                <a:solidFill>
                  <a:srgbClr val="C00000"/>
                </a:solidFill>
                <a:latin typeface="Palatino" pitchFamily="18" charset="0"/>
              </a:rPr>
              <a:t>G2</a:t>
            </a:r>
            <a:r>
              <a:rPr lang="en-US" sz="2800" dirty="0">
                <a:solidFill>
                  <a:srgbClr val="C00000"/>
                </a:solidFill>
                <a:latin typeface="Palatino" pitchFamily="18" charset="0"/>
              </a:rPr>
              <a:t>)</a:t>
            </a:r>
            <a:r>
              <a:rPr lang="en-US" sz="2800" i="1" dirty="0">
                <a:solidFill>
                  <a:srgbClr val="C00000"/>
                </a:solidFill>
                <a:latin typeface="Palatino" pitchFamily="18" charset="0"/>
              </a:rPr>
              <a:t>  </a:t>
            </a:r>
            <a:r>
              <a:rPr lang="en-US" sz="2800" dirty="0">
                <a:solidFill>
                  <a:srgbClr val="C00000"/>
                </a:solidFill>
                <a:latin typeface="Palatino" pitchFamily="18" charset="0"/>
              </a:rPr>
              <a:t>&gt;</a:t>
            </a:r>
            <a:r>
              <a:rPr lang="en-US" sz="2800" i="1" dirty="0">
                <a:solidFill>
                  <a:srgbClr val="C00000"/>
                </a:solidFill>
                <a:latin typeface="Palatino" pitchFamily="18" charset="0"/>
              </a:rPr>
              <a:t>  f*</a:t>
            </a:r>
          </a:p>
          <a:p>
            <a:pPr eaLnBrk="1" fontAlgn="auto" hangingPunct="1">
              <a:spcAft>
                <a:spcPts val="0"/>
              </a:spcAft>
              <a:defRPr/>
            </a:pPr>
            <a:r>
              <a:rPr lang="en-US" sz="2800" dirty="0"/>
              <a:t>Therefore, A* is optimal with respect to path cost; A* search never finds a sub-optimal goal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66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66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669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669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669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66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14400" y="381000"/>
            <a:ext cx="5834063" cy="1143000"/>
          </a:xfrm>
        </p:spPr>
        <p:txBody>
          <a:bodyPr/>
          <a:lstStyle/>
          <a:p>
            <a:pPr eaLnBrk="1" hangingPunct="1"/>
            <a:r>
              <a:rPr lang="en-US" dirty="0"/>
              <a:t>A* : The Dark Side</a:t>
            </a:r>
          </a:p>
        </p:txBody>
      </p:sp>
      <p:sp>
        <p:nvSpPr>
          <p:cNvPr id="57347" name="Rectangle 3"/>
          <p:cNvSpPr>
            <a:spLocks noGrp="1" noChangeArrowheads="1"/>
          </p:cNvSpPr>
          <p:nvPr>
            <p:ph type="body" sz="half" idx="1"/>
          </p:nvPr>
        </p:nvSpPr>
        <p:spPr>
          <a:xfrm>
            <a:off x="838200" y="2362200"/>
            <a:ext cx="5534025" cy="3962400"/>
          </a:xfrm>
        </p:spPr>
        <p:txBody>
          <a:bodyPr/>
          <a:lstStyle/>
          <a:p>
            <a:pPr eaLnBrk="1" hangingPunct="1"/>
            <a:r>
              <a:rPr lang="en-US"/>
              <a:t>A* can use lots of memory:</a:t>
            </a:r>
          </a:p>
          <a:p>
            <a:pPr algn="ctr" eaLnBrk="1" hangingPunct="1">
              <a:buFont typeface="Wingdings" pitchFamily="2" charset="2"/>
              <a:buNone/>
            </a:pPr>
            <a:r>
              <a:rPr lang="en-US" i="1">
                <a:solidFill>
                  <a:srgbClr val="CC0099"/>
                </a:solidFill>
              </a:rPr>
              <a:t>O</a:t>
            </a:r>
            <a:r>
              <a:rPr lang="en-US">
                <a:solidFill>
                  <a:srgbClr val="CC0099"/>
                </a:solidFill>
              </a:rPr>
              <a:t>(</a:t>
            </a:r>
            <a:r>
              <a:rPr lang="en-US" i="1">
                <a:solidFill>
                  <a:srgbClr val="CC0099"/>
                </a:solidFill>
              </a:rPr>
              <a:t>number of states</a:t>
            </a:r>
            <a:r>
              <a:rPr lang="en-US">
                <a:solidFill>
                  <a:srgbClr val="CC0099"/>
                </a:solidFill>
              </a:rPr>
              <a:t>)</a:t>
            </a:r>
          </a:p>
          <a:p>
            <a:pPr algn="ctr" eaLnBrk="1" hangingPunct="1">
              <a:buFont typeface="Wingdings" pitchFamily="2" charset="2"/>
              <a:buNone/>
            </a:pPr>
            <a:endParaRPr lang="en-US" i="1">
              <a:solidFill>
                <a:srgbClr val="CC0099"/>
              </a:solidFill>
            </a:endParaRPr>
          </a:p>
          <a:p>
            <a:pPr eaLnBrk="1" hangingPunct="1"/>
            <a:r>
              <a:rPr lang="en-US"/>
              <a:t>For really big search spaces, A* will run out of memory </a:t>
            </a:r>
          </a:p>
        </p:txBody>
      </p:sp>
      <p:pic>
        <p:nvPicPr>
          <p:cNvPr id="57348" name="Picture 4" descr="scream"/>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rot="1447943">
            <a:off x="6172200" y="533400"/>
            <a:ext cx="2381250" cy="2609850"/>
          </a:xfr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62000" y="0"/>
            <a:ext cx="8077200" cy="1142999"/>
          </a:xfrm>
        </p:spPr>
        <p:txBody>
          <a:bodyPr/>
          <a:lstStyle/>
          <a:p>
            <a:pPr eaLnBrk="1" hangingPunct="1"/>
            <a:r>
              <a:rPr lang="en-US" sz="4000" dirty="0"/>
              <a:t>IDA* :  Memory-Bounded Search</a:t>
            </a:r>
          </a:p>
        </p:txBody>
      </p:sp>
      <p:sp>
        <p:nvSpPr>
          <p:cNvPr id="57347" name="Rectangle 3"/>
          <p:cNvSpPr>
            <a:spLocks noGrp="1" noChangeArrowheads="1"/>
          </p:cNvSpPr>
          <p:nvPr>
            <p:ph idx="1"/>
          </p:nvPr>
        </p:nvSpPr>
        <p:spPr>
          <a:xfrm>
            <a:off x="609600" y="1295400"/>
            <a:ext cx="8153400" cy="6126163"/>
          </a:xfrm>
        </p:spPr>
        <p:txBody>
          <a:bodyPr/>
          <a:lstStyle/>
          <a:p>
            <a:pPr eaLnBrk="1" hangingPunct="1">
              <a:lnSpc>
                <a:spcPct val="90000"/>
              </a:lnSpc>
              <a:defRPr/>
            </a:pPr>
            <a:r>
              <a:rPr lang="en-US" sz="2800" dirty="0"/>
              <a:t>Iterative-deepening A*</a:t>
            </a:r>
          </a:p>
          <a:p>
            <a:pPr eaLnBrk="1" hangingPunct="1">
              <a:lnSpc>
                <a:spcPct val="90000"/>
              </a:lnSpc>
              <a:defRPr/>
            </a:pPr>
            <a:r>
              <a:rPr lang="en-US" sz="2800" dirty="0"/>
              <a:t>Cutoff based on</a:t>
            </a:r>
            <a:r>
              <a:rPr lang="en-US" sz="2800" i="1" dirty="0"/>
              <a:t> f</a:t>
            </a:r>
            <a:r>
              <a:rPr lang="en-US" sz="2800" dirty="0"/>
              <a:t> = </a:t>
            </a:r>
            <a:r>
              <a:rPr lang="en-US" sz="2800" i="1" dirty="0"/>
              <a:t>g</a:t>
            </a:r>
            <a:r>
              <a:rPr lang="en-US" sz="2800" dirty="0"/>
              <a:t> + </a:t>
            </a:r>
            <a:r>
              <a:rPr lang="en-US" sz="2800" i="1" dirty="0"/>
              <a:t>h</a:t>
            </a:r>
            <a:r>
              <a:rPr lang="en-US" sz="2800" dirty="0"/>
              <a:t> value rather than depth</a:t>
            </a:r>
          </a:p>
          <a:p>
            <a:pPr eaLnBrk="1" hangingPunct="1">
              <a:lnSpc>
                <a:spcPct val="90000"/>
              </a:lnSpc>
              <a:defRPr/>
            </a:pPr>
            <a:r>
              <a:rPr lang="en-US" sz="2800" dirty="0"/>
              <a:t>At each iteration do loop-avoiding DFS, not expanding any node with an </a:t>
            </a:r>
            <a:r>
              <a:rPr lang="en-US" sz="2800" i="1" dirty="0"/>
              <a:t>f</a:t>
            </a:r>
            <a:r>
              <a:rPr lang="en-US" sz="2800" dirty="0"/>
              <a:t>-value that exceeds current threshold</a:t>
            </a:r>
          </a:p>
          <a:p>
            <a:pPr eaLnBrk="1" hangingPunct="1">
              <a:lnSpc>
                <a:spcPct val="90000"/>
              </a:lnSpc>
              <a:defRPr/>
            </a:pPr>
            <a:r>
              <a:rPr lang="en-US" sz="2800" dirty="0"/>
              <a:t>At each iteration increase the </a:t>
            </a:r>
            <a:r>
              <a:rPr lang="en-US" sz="2800" i="1" dirty="0"/>
              <a:t>f</a:t>
            </a:r>
            <a:r>
              <a:rPr lang="en-US" sz="2800" dirty="0"/>
              <a:t>-value threshold by setting it to the smallest </a:t>
            </a:r>
            <a:r>
              <a:rPr lang="en-US" sz="2800" i="1" dirty="0"/>
              <a:t>f</a:t>
            </a:r>
            <a:r>
              <a:rPr lang="en-US" sz="2800" dirty="0"/>
              <a:t>-value of any node that exceeded the cutoff in the previous iteration</a:t>
            </a:r>
          </a:p>
          <a:p>
            <a:pPr eaLnBrk="1" hangingPunct="1">
              <a:lnSpc>
                <a:spcPct val="90000"/>
              </a:lnSpc>
              <a:defRPr/>
            </a:pPr>
            <a:r>
              <a:rPr lang="en-US" sz="2800" dirty="0"/>
              <a:t>Complete</a:t>
            </a:r>
          </a:p>
          <a:p>
            <a:pPr eaLnBrk="1" hangingPunct="1">
              <a:lnSpc>
                <a:spcPct val="90000"/>
              </a:lnSpc>
              <a:defRPr/>
            </a:pPr>
            <a:r>
              <a:rPr lang="en-US" sz="2800" dirty="0"/>
              <a:t>Optimal / Admissible</a:t>
            </a:r>
          </a:p>
          <a:p>
            <a:pPr eaLnBrk="1" hangingPunct="1">
              <a:lnSpc>
                <a:spcPct val="90000"/>
              </a:lnSpc>
              <a:defRPr/>
            </a:pPr>
            <a:r>
              <a:rPr lang="en-US" sz="2800" dirty="0"/>
              <a:t>Linear space required</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a:t>Devising Heuristics</a:t>
            </a:r>
          </a:p>
        </p:txBody>
      </p:sp>
      <p:sp>
        <p:nvSpPr>
          <p:cNvPr id="453635" name="Rectangle 3"/>
          <p:cNvSpPr>
            <a:spLocks noGrp="1" noChangeArrowheads="1"/>
          </p:cNvSpPr>
          <p:nvPr>
            <p:ph idx="1"/>
          </p:nvPr>
        </p:nvSpPr>
        <p:spPr>
          <a:xfrm>
            <a:off x="457200" y="1447800"/>
            <a:ext cx="8229600" cy="5181600"/>
          </a:xfrm>
        </p:spPr>
        <p:txBody>
          <a:bodyPr/>
          <a:lstStyle/>
          <a:p>
            <a:pPr marL="0" indent="0" eaLnBrk="1" hangingPunct="1">
              <a:buNone/>
            </a:pPr>
            <a:r>
              <a:rPr lang="en-US" dirty="0"/>
              <a:t>Heuristics are often defined by </a:t>
            </a:r>
            <a:r>
              <a:rPr lang="en-US" b="1" dirty="0">
                <a:solidFill>
                  <a:srgbClr val="CC3300"/>
                </a:solidFill>
              </a:rPr>
              <a:t>relaxing the problem</a:t>
            </a:r>
            <a:r>
              <a:rPr lang="en-US" dirty="0">
                <a:solidFill>
                  <a:srgbClr val="CC3300"/>
                </a:solidFill>
              </a:rPr>
              <a:t>, </a:t>
            </a:r>
            <a:r>
              <a:rPr lang="en-US" dirty="0"/>
              <a:t>i.e., computing the exact cost of a solution to a </a:t>
            </a:r>
            <a:r>
              <a:rPr lang="en-US" b="1" i="1" dirty="0">
                <a:solidFill>
                  <a:srgbClr val="C00000"/>
                </a:solidFill>
              </a:rPr>
              <a:t>simplified</a:t>
            </a:r>
            <a:r>
              <a:rPr lang="en-US" dirty="0"/>
              <a:t> version of the problem</a:t>
            </a:r>
          </a:p>
          <a:p>
            <a:pPr lvl="1" eaLnBrk="1" hangingPunct="1"/>
            <a:r>
              <a:rPr lang="en-US" dirty="0"/>
              <a:t>remove constraints</a:t>
            </a:r>
          </a:p>
          <a:p>
            <a:pPr lvl="2" eaLnBrk="1" hangingPunct="1"/>
            <a:r>
              <a:rPr lang="en-US" dirty="0"/>
              <a:t>8-puzzle:  Each tile moves independently</a:t>
            </a:r>
          </a:p>
          <a:p>
            <a:pPr lvl="1" eaLnBrk="1" hangingPunct="1"/>
            <a:r>
              <a:rPr lang="en-US" dirty="0"/>
              <a:t>simplify problem</a:t>
            </a:r>
          </a:p>
          <a:p>
            <a:pPr lvl="2" eaLnBrk="1" hangingPunct="1"/>
            <a:r>
              <a:rPr lang="en-US" dirty="0"/>
              <a:t>8-puzzle:  1 move to get a tile from current position to goal position</a:t>
            </a:r>
          </a:p>
          <a:p>
            <a:pPr lvl="2" eaLnBrk="1" hangingPunct="1"/>
            <a:r>
              <a:rPr lang="en-US" dirty="0"/>
              <a:t>8-puzzle:  A tile can move to </a:t>
            </a:r>
            <a:r>
              <a:rPr lang="en-US" i="1" dirty="0"/>
              <a:t>any</a:t>
            </a:r>
            <a:r>
              <a:rPr lang="en-US" dirty="0"/>
              <a:t> adjacent position </a:t>
            </a:r>
            <a:r>
              <a:rPr lang="en-US" dirty="0">
                <a:latin typeface="Wingdings"/>
                <a:ea typeface="Wingdings"/>
                <a:cs typeface="Wingdings"/>
                <a:sym typeface="Wingdings"/>
              </a:rPr>
              <a:t></a:t>
            </a:r>
            <a:r>
              <a:rPr lang="en-US" dirty="0"/>
              <a:t> Number of moves to get a tile to its goal position = Manhattan distance (aka L</a:t>
            </a:r>
            <a:r>
              <a:rPr lang="en-US" baseline="-25000" dirty="0"/>
              <a:t>1</a:t>
            </a:r>
            <a:r>
              <a:rPr lang="en-US" dirty="0"/>
              <a:t> distance)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363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36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363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363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3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228600" y="304800"/>
            <a:ext cx="8915400" cy="914400"/>
          </a:xfrm>
        </p:spPr>
        <p:txBody>
          <a:bodyPr rtlCol="0">
            <a:normAutofit fontScale="90000"/>
          </a:bodyPr>
          <a:lstStyle/>
          <a:p>
            <a:pPr eaLnBrk="1" fontAlgn="auto" hangingPunct="1">
              <a:spcAft>
                <a:spcPts val="0"/>
              </a:spcAft>
              <a:defRPr/>
            </a:pPr>
            <a:r>
              <a:rPr lang="en-US" dirty="0"/>
              <a:t>Comparing Iterative Deepening with A*</a:t>
            </a:r>
          </a:p>
        </p:txBody>
      </p:sp>
      <p:sp>
        <p:nvSpPr>
          <p:cNvPr id="60419" name="Rectangle 3"/>
          <p:cNvSpPr>
            <a:spLocks noGrp="1" noChangeArrowheads="1"/>
          </p:cNvSpPr>
          <p:nvPr>
            <p:ph idx="1"/>
          </p:nvPr>
        </p:nvSpPr>
        <p:spPr>
          <a:xfrm>
            <a:off x="3733800" y="1066800"/>
            <a:ext cx="5029200" cy="600075"/>
          </a:xfrm>
        </p:spPr>
        <p:txBody>
          <a:bodyPr/>
          <a:lstStyle/>
          <a:p>
            <a:pPr eaLnBrk="1" hangingPunct="1">
              <a:buFont typeface="Wingdings" pitchFamily="2" charset="2"/>
              <a:buNone/>
            </a:pPr>
            <a:r>
              <a:rPr lang="en-US" sz="2000" dirty="0"/>
              <a:t>[from Russell and </a:t>
            </a:r>
            <a:r>
              <a:rPr lang="en-US" sz="2000" dirty="0" err="1"/>
              <a:t>Norvig</a:t>
            </a:r>
            <a:r>
              <a:rPr lang="en-US" sz="2000" dirty="0"/>
              <a:t>, Fig 3.29]</a:t>
            </a:r>
          </a:p>
        </p:txBody>
      </p:sp>
      <p:graphicFrame>
        <p:nvGraphicFramePr>
          <p:cNvPr id="745509" name="Group 37"/>
          <p:cNvGraphicFramePr>
            <a:graphicFrameLocks noGrp="1"/>
          </p:cNvGraphicFramePr>
          <p:nvPr>
            <p:extLst>
              <p:ext uri="{D42A27DB-BD31-4B8C-83A1-F6EECF244321}">
                <p14:modId xmlns:p14="http://schemas.microsoft.com/office/powerpoint/2010/main" val="175537742"/>
              </p:ext>
            </p:extLst>
          </p:nvPr>
        </p:nvGraphicFramePr>
        <p:xfrm>
          <a:off x="304800" y="2209800"/>
          <a:ext cx="8610600" cy="3733801"/>
        </p:xfrm>
        <a:graphic>
          <a:graphicData uri="http://schemas.openxmlformats.org/drawingml/2006/table">
            <a:tbl>
              <a:tblPr/>
              <a:tblGrid>
                <a:gridCol w="45720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127793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dirty="0">
                        <a:ln>
                          <a:noFill/>
                        </a:ln>
                        <a:solidFill>
                          <a:srgbClr val="111111"/>
                        </a:solidFill>
                        <a:effectLst/>
                        <a:latin typeface="Arial"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a:noFill/>
                    </a:lnB>
                    <a:lnTlToBr>
                      <a:noFill/>
                    </a:lnTlToBr>
                    <a:lnBlToTr>
                      <a:noFill/>
                    </a:lnBlToTr>
                    <a:noFill/>
                  </a:tcPr>
                </a:tc>
                <a:tc gridSpan="3">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For 8-puzzle, average number of states expanded over 100 randomly chosen problems in which optimal path is length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8738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horzOverflow="overflow">
                    <a:lnL cap="flat">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 4 steps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 8 steps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 12 steps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1"/>
                  </a:ext>
                </a:extLst>
              </a:tr>
              <a:tr h="393700">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Depth-First Iterative Deepening (IDS)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112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6,300</a:t>
                      </a:r>
                      <a:endParaRPr kumimoji="0" lang="en-US" sz="1800" b="1" i="0" u="none" strike="noStrike" cap="none" normalizeH="0" baseline="30000">
                        <a:ln>
                          <a:noFill/>
                        </a:ln>
                        <a:solidFill>
                          <a:srgbClr val="11111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3.6 x 10</a:t>
                      </a:r>
                      <a:r>
                        <a:rPr kumimoji="0" lang="en-US" sz="1800" b="1" i="0" u="none" strike="noStrike" cap="none" normalizeH="0" baseline="30000">
                          <a:ln>
                            <a:noFill/>
                          </a:ln>
                          <a:solidFill>
                            <a:srgbClr val="111111"/>
                          </a:solidFill>
                          <a:effectLst/>
                          <a:latin typeface="Arial"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2"/>
                  </a:ext>
                </a:extLst>
              </a:tr>
              <a:tr h="68738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A* search using </a:t>
                      </a:r>
                      <a:r>
                        <a:rPr kumimoji="0" lang="en-US" sz="1800" b="1" i="0" u="none" strike="noStrike" cap="none" normalizeH="0" baseline="0" dirty="0">
                          <a:ln>
                            <a:noFill/>
                          </a:ln>
                          <a:solidFill>
                            <a:srgbClr val="C00000"/>
                          </a:solidFill>
                          <a:effectLst/>
                          <a:latin typeface="Arial" charset="0"/>
                        </a:rPr>
                        <a:t>“number of misplaced tiles”</a:t>
                      </a:r>
                      <a:r>
                        <a:rPr kumimoji="0" lang="en-US" sz="1800" b="1" i="0" u="none" strike="noStrike" cap="none" normalizeH="0" baseline="0" dirty="0">
                          <a:ln>
                            <a:noFill/>
                          </a:ln>
                          <a:solidFill>
                            <a:srgbClr val="111111"/>
                          </a:solidFill>
                          <a:effectLst/>
                          <a:latin typeface="Arial" charset="0"/>
                        </a:rPr>
                        <a:t> as the heuristic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13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227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3"/>
                  </a:ext>
                </a:extLst>
              </a:tr>
              <a:tr h="687388">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A* using </a:t>
                      </a:r>
                      <a:r>
                        <a:rPr kumimoji="0" lang="en-US" sz="1800" b="1" i="0" u="none" strike="noStrike" cap="none" normalizeH="0" baseline="0" dirty="0">
                          <a:ln>
                            <a:noFill/>
                          </a:ln>
                          <a:solidFill>
                            <a:srgbClr val="C00000"/>
                          </a:solidFill>
                          <a:effectLst/>
                          <a:latin typeface="Arial" charset="0"/>
                        </a:rPr>
                        <a:t>“Sum of Manhattan distances”</a:t>
                      </a:r>
                      <a:r>
                        <a:rPr kumimoji="0" lang="en-US" sz="1800" b="1" i="0" u="none" strike="noStrike" cap="none" normalizeH="0" baseline="0" dirty="0">
                          <a:ln>
                            <a:noFill/>
                          </a:ln>
                          <a:solidFill>
                            <a:srgbClr val="111111"/>
                          </a:solidFill>
                          <a:effectLst/>
                          <a:latin typeface="Arial" charset="0"/>
                        </a:rPr>
                        <a:t> as the heuristic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12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a:ln>
                            <a:noFill/>
                          </a:ln>
                          <a:solidFill>
                            <a:srgbClr val="111111"/>
                          </a:solidFill>
                          <a:effectLst/>
                          <a:latin typeface="Arial"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t>Greedy Best-First Search</a:t>
            </a:r>
          </a:p>
        </p:txBody>
      </p:sp>
      <p:sp>
        <p:nvSpPr>
          <p:cNvPr id="543747"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0</a:t>
            </a:r>
            <a:r>
              <a:rPr lang="en-US" sz="1800">
                <a:solidFill>
                  <a:schemeClr val="tx2"/>
                </a:solidFill>
                <a:latin typeface="Arial" charset="0"/>
              </a:rPr>
              <a:t>, expanded:</a:t>
            </a:r>
            <a:r>
              <a:rPr lang="en-US" sz="1800">
                <a:latin typeface="Arial" charset="0"/>
              </a:rPr>
              <a:t> 0</a:t>
            </a:r>
          </a:p>
        </p:txBody>
      </p:sp>
      <p:graphicFrame>
        <p:nvGraphicFramePr>
          <p:cNvPr id="543748" name="Group 4"/>
          <p:cNvGraphicFramePr>
            <a:graphicFrameLocks noGrp="1"/>
          </p:cNvGraphicFramePr>
          <p:nvPr>
            <p:extLst>
              <p:ext uri="{D42A27DB-BD31-4B8C-83A1-F6EECF244321}">
                <p14:modId xmlns:p14="http://schemas.microsoft.com/office/powerpoint/2010/main" val="374936204"/>
              </p:ext>
            </p:extLst>
          </p:nvPr>
        </p:nvGraphicFramePr>
        <p:xfrm>
          <a:off x="990600" y="3124200"/>
          <a:ext cx="3810000" cy="603358"/>
        </p:xfrm>
        <a:graphic>
          <a:graphicData uri="http://schemas.openxmlformats.org/drawingml/2006/table">
            <a:tbl>
              <a:tblPr/>
              <a:tblGrid>
                <a:gridCol w="16002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{S:8}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543761" name="Text Box 17"/>
          <p:cNvSpPr txBox="1">
            <a:spLocks noChangeArrowheads="1"/>
          </p:cNvSpPr>
          <p:nvPr/>
        </p:nvSpPr>
        <p:spPr bwMode="auto">
          <a:xfrm>
            <a:off x="914400" y="2303463"/>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b="1" i="1">
                <a:solidFill>
                  <a:srgbClr val="CC3300"/>
                </a:solidFill>
                <a:latin typeface="Palatino" pitchFamily="18" charset="0"/>
              </a:rPr>
              <a:t> =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grpSp>
        <p:nvGrpSpPr>
          <p:cNvPr id="2" name="Group 18"/>
          <p:cNvGrpSpPr>
            <a:grpSpLocks/>
          </p:cNvGrpSpPr>
          <p:nvPr/>
        </p:nvGrpSpPr>
        <p:grpSpPr bwMode="auto">
          <a:xfrm>
            <a:off x="5029200" y="2514600"/>
            <a:ext cx="3886200" cy="2971800"/>
            <a:chOff x="3168" y="1584"/>
            <a:chExt cx="2448" cy="1872"/>
          </a:xfrm>
        </p:grpSpPr>
        <p:sp>
          <p:nvSpPr>
            <p:cNvPr id="9231" name="Text Box 19"/>
            <p:cNvSpPr txBox="1">
              <a:spLocks noChangeArrowheads="1"/>
            </p:cNvSpPr>
            <p:nvPr/>
          </p:nvSpPr>
          <p:spPr bwMode="auto">
            <a:xfrm>
              <a:off x="3888"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9232" name="Text Box 20"/>
            <p:cNvSpPr txBox="1">
              <a:spLocks noChangeArrowheads="1"/>
            </p:cNvSpPr>
            <p:nvPr/>
          </p:nvSpPr>
          <p:spPr bwMode="auto">
            <a:xfrm>
              <a:off x="4512"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9233" name="Text Box 21"/>
            <p:cNvSpPr txBox="1">
              <a:spLocks noChangeArrowheads="1"/>
            </p:cNvSpPr>
            <p:nvPr/>
          </p:nvSpPr>
          <p:spPr bwMode="auto">
            <a:xfrm>
              <a:off x="33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9234" name="Text Box 22"/>
            <p:cNvSpPr txBox="1">
              <a:spLocks noChangeArrowheads="1"/>
            </p:cNvSpPr>
            <p:nvPr/>
          </p:nvSpPr>
          <p:spPr bwMode="auto">
            <a:xfrm>
              <a:off x="4128"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9235" name="Text Box 23"/>
            <p:cNvSpPr txBox="1">
              <a:spLocks noChangeArrowheads="1"/>
            </p:cNvSpPr>
            <p:nvPr/>
          </p:nvSpPr>
          <p:spPr bwMode="auto">
            <a:xfrm>
              <a:off x="379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9236" name="Text Box 24"/>
            <p:cNvSpPr txBox="1">
              <a:spLocks noChangeArrowheads="1"/>
            </p:cNvSpPr>
            <p:nvPr/>
          </p:nvSpPr>
          <p:spPr bwMode="auto">
            <a:xfrm>
              <a:off x="4944" y="206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9237" name="Text Box 25"/>
            <p:cNvSpPr txBox="1">
              <a:spLocks noChangeArrowheads="1"/>
            </p:cNvSpPr>
            <p:nvPr/>
          </p:nvSpPr>
          <p:spPr bwMode="auto">
            <a:xfrm>
              <a:off x="4512"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9238" name="Oval 26"/>
            <p:cNvSpPr>
              <a:spLocks noChangeArrowheads="1"/>
            </p:cNvSpPr>
            <p:nvPr/>
          </p:nvSpPr>
          <p:spPr bwMode="auto">
            <a:xfrm>
              <a:off x="4464"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9239" name="Oval 27"/>
            <p:cNvSpPr>
              <a:spLocks noChangeArrowheads="1"/>
            </p:cNvSpPr>
            <p:nvPr/>
          </p:nvSpPr>
          <p:spPr bwMode="auto">
            <a:xfrm>
              <a:off x="374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9240" name="AutoShape 28"/>
            <p:cNvCxnSpPr>
              <a:cxnSpLocks noChangeShapeType="1"/>
              <a:stCxn id="9238" idx="3"/>
              <a:endCxn id="9239" idx="0"/>
            </p:cNvCxnSpPr>
            <p:nvPr/>
          </p:nvCxnSpPr>
          <p:spPr bwMode="auto">
            <a:xfrm flipH="1">
              <a:off x="3960"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9241" name="AutoShape 29"/>
            <p:cNvCxnSpPr>
              <a:cxnSpLocks noChangeShapeType="1"/>
              <a:stCxn id="9239" idx="4"/>
              <a:endCxn id="9242" idx="0"/>
            </p:cNvCxnSpPr>
            <p:nvPr/>
          </p:nvCxnSpPr>
          <p:spPr bwMode="auto">
            <a:xfrm>
              <a:off x="396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9242" name="Oval 30"/>
            <p:cNvSpPr>
              <a:spLocks noChangeArrowheads="1"/>
            </p:cNvSpPr>
            <p:nvPr/>
          </p:nvSpPr>
          <p:spPr bwMode="auto">
            <a:xfrm>
              <a:off x="374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9243" name="AutoShape 31"/>
            <p:cNvCxnSpPr>
              <a:cxnSpLocks noChangeShapeType="1"/>
              <a:stCxn id="9239" idx="3"/>
              <a:endCxn id="9244" idx="0"/>
            </p:cNvCxnSpPr>
            <p:nvPr/>
          </p:nvCxnSpPr>
          <p:spPr bwMode="auto">
            <a:xfrm flipH="1">
              <a:off x="3384" y="2681"/>
              <a:ext cx="423"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9244" name="Oval 32"/>
            <p:cNvSpPr>
              <a:spLocks noChangeArrowheads="1"/>
            </p:cNvSpPr>
            <p:nvPr/>
          </p:nvSpPr>
          <p:spPr bwMode="auto">
            <a:xfrm>
              <a:off x="3168"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9245" name="Oval 33"/>
            <p:cNvSpPr>
              <a:spLocks noChangeArrowheads="1"/>
            </p:cNvSpPr>
            <p:nvPr/>
          </p:nvSpPr>
          <p:spPr bwMode="auto">
            <a:xfrm>
              <a:off x="446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9246" name="AutoShape 34"/>
            <p:cNvCxnSpPr>
              <a:cxnSpLocks noChangeShapeType="1"/>
              <a:stCxn id="9245" idx="4"/>
              <a:endCxn id="9247" idx="0"/>
            </p:cNvCxnSpPr>
            <p:nvPr/>
          </p:nvCxnSpPr>
          <p:spPr bwMode="auto">
            <a:xfrm>
              <a:off x="4680" y="274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9247" name="Oval 35"/>
            <p:cNvSpPr>
              <a:spLocks noChangeArrowheads="1"/>
            </p:cNvSpPr>
            <p:nvPr/>
          </p:nvSpPr>
          <p:spPr bwMode="auto">
            <a:xfrm>
              <a:off x="4464" y="302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9248" name="Oval 36"/>
            <p:cNvSpPr>
              <a:spLocks noChangeArrowheads="1"/>
            </p:cNvSpPr>
            <p:nvPr/>
          </p:nvSpPr>
          <p:spPr bwMode="auto">
            <a:xfrm>
              <a:off x="5184" y="230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9249" name="AutoShape 37"/>
            <p:cNvCxnSpPr>
              <a:cxnSpLocks noChangeShapeType="1"/>
              <a:stCxn id="9238" idx="5"/>
              <a:endCxn id="9248" idx="0"/>
            </p:cNvCxnSpPr>
            <p:nvPr/>
          </p:nvCxnSpPr>
          <p:spPr bwMode="auto">
            <a:xfrm>
              <a:off x="4833" y="1961"/>
              <a:ext cx="567" cy="33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9250" name="AutoShape 38"/>
            <p:cNvCxnSpPr>
              <a:cxnSpLocks noChangeShapeType="1"/>
              <a:stCxn id="9239" idx="5"/>
              <a:endCxn id="9247" idx="1"/>
            </p:cNvCxnSpPr>
            <p:nvPr/>
          </p:nvCxnSpPr>
          <p:spPr bwMode="auto">
            <a:xfrm>
              <a:off x="411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9251" name="AutoShape 39"/>
            <p:cNvCxnSpPr>
              <a:cxnSpLocks noChangeShapeType="1"/>
              <a:stCxn id="9238" idx="4"/>
              <a:endCxn id="9245" idx="0"/>
            </p:cNvCxnSpPr>
            <p:nvPr/>
          </p:nvCxnSpPr>
          <p:spPr bwMode="auto">
            <a:xfrm>
              <a:off x="4680" y="2024"/>
              <a:ext cx="0" cy="27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9252" name="AutoShape 40"/>
            <p:cNvCxnSpPr>
              <a:cxnSpLocks noChangeShapeType="1"/>
              <a:stCxn id="9248" idx="3"/>
              <a:endCxn id="9247" idx="7"/>
            </p:cNvCxnSpPr>
            <p:nvPr/>
          </p:nvCxnSpPr>
          <p:spPr bwMode="auto">
            <a:xfrm flipH="1">
              <a:off x="4833" y="2681"/>
              <a:ext cx="414" cy="398"/>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9253" name="Text Box 41"/>
            <p:cNvSpPr txBox="1">
              <a:spLocks noChangeArrowheads="1"/>
            </p:cNvSpPr>
            <p:nvPr/>
          </p:nvSpPr>
          <p:spPr bwMode="auto">
            <a:xfrm>
              <a:off x="4800"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gr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t>Devising Heuristics</a:t>
            </a:r>
          </a:p>
        </p:txBody>
      </p:sp>
      <p:sp>
        <p:nvSpPr>
          <p:cNvPr id="635907" name="Rectangle 3"/>
          <p:cNvSpPr>
            <a:spLocks noGrp="1" noChangeArrowheads="1"/>
          </p:cNvSpPr>
          <p:nvPr>
            <p:ph idx="1"/>
          </p:nvPr>
        </p:nvSpPr>
        <p:spPr/>
        <p:txBody>
          <a:bodyPr rtlCol="0">
            <a:normAutofit fontScale="85000" lnSpcReduction="10000"/>
          </a:bodyPr>
          <a:lstStyle/>
          <a:p>
            <a:pPr eaLnBrk="1" fontAlgn="auto" hangingPunct="1">
              <a:spcAft>
                <a:spcPts val="0"/>
              </a:spcAft>
              <a:buFont typeface="Wingdings 2" pitchFamily="18" charset="2"/>
              <a:buChar char="Þ"/>
              <a:defRPr/>
            </a:pPr>
            <a:endParaRPr lang="en-US" i="1" dirty="0"/>
          </a:p>
          <a:p>
            <a:pPr eaLnBrk="1" fontAlgn="auto" hangingPunct="1">
              <a:spcAft>
                <a:spcPts val="0"/>
              </a:spcAft>
              <a:buClr>
                <a:srgbClr val="006600"/>
              </a:buClr>
              <a:defRPr/>
            </a:pPr>
            <a:r>
              <a:rPr lang="en-US" dirty="0">
                <a:solidFill>
                  <a:srgbClr val="006600"/>
                </a:solidFill>
              </a:rPr>
              <a:t>Ideally, we want an admissible heuristic that is as close</a:t>
            </a:r>
            <a:br>
              <a:rPr lang="en-US" dirty="0">
                <a:solidFill>
                  <a:srgbClr val="006600"/>
                </a:solidFill>
              </a:rPr>
            </a:br>
            <a:r>
              <a:rPr lang="en-US" dirty="0">
                <a:solidFill>
                  <a:srgbClr val="006600"/>
                </a:solidFill>
              </a:rPr>
              <a:t>to the actual cost without going over</a:t>
            </a:r>
          </a:p>
          <a:p>
            <a:pPr eaLnBrk="1" fontAlgn="auto" hangingPunct="1">
              <a:spcAft>
                <a:spcPts val="0"/>
              </a:spcAft>
              <a:buClr>
                <a:srgbClr val="006600"/>
              </a:buClr>
              <a:buFont typeface="Wingdings 2" pitchFamily="18" charset="2"/>
              <a:buNone/>
              <a:defRPr/>
            </a:pPr>
            <a:endParaRPr lang="en-US" dirty="0">
              <a:solidFill>
                <a:srgbClr val="006600"/>
              </a:solidFill>
            </a:endParaRPr>
          </a:p>
          <a:p>
            <a:pPr eaLnBrk="1" fontAlgn="auto" hangingPunct="1">
              <a:spcAft>
                <a:spcPts val="0"/>
              </a:spcAft>
              <a:buClr>
                <a:srgbClr val="A50021"/>
              </a:buClr>
              <a:defRPr/>
            </a:pPr>
            <a:r>
              <a:rPr lang="en-US" dirty="0">
                <a:solidFill>
                  <a:srgbClr val="A50021"/>
                </a:solidFill>
              </a:rPr>
              <a:t>Also, it must be relatively fast to compute</a:t>
            </a:r>
          </a:p>
          <a:p>
            <a:pPr eaLnBrk="1" fontAlgn="auto" hangingPunct="1">
              <a:spcAft>
                <a:spcPts val="0"/>
              </a:spcAft>
              <a:buFont typeface="Wingdings 2" pitchFamily="18" charset="2"/>
              <a:buChar char="Þ"/>
              <a:defRPr/>
            </a:pPr>
            <a:endParaRPr lang="en-US" i="1" dirty="0">
              <a:solidFill>
                <a:srgbClr val="A50021"/>
              </a:solidFill>
            </a:endParaRPr>
          </a:p>
          <a:p>
            <a:pPr eaLnBrk="1" fontAlgn="auto" hangingPunct="1">
              <a:spcAft>
                <a:spcPts val="0"/>
              </a:spcAft>
              <a:buFont typeface="Arial" pitchFamily="34" charset="0"/>
              <a:buChar char="•"/>
              <a:defRPr/>
            </a:pPr>
            <a:r>
              <a:rPr lang="en-US" dirty="0"/>
              <a:t>Trade off:</a:t>
            </a:r>
            <a:br>
              <a:rPr lang="en-US" dirty="0"/>
            </a:br>
            <a:r>
              <a:rPr lang="en-US" dirty="0"/>
              <a:t>use more time to compute a complex heuristic versus</a:t>
            </a:r>
            <a:br>
              <a:rPr lang="en-US" dirty="0"/>
            </a:br>
            <a:r>
              <a:rPr lang="en-US" dirty="0"/>
              <a:t>use more time to expand more nodes with a simpler heuristic</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Better Heuristics</a:t>
            </a:r>
          </a:p>
        </p:txBody>
      </p:sp>
      <p:sp>
        <p:nvSpPr>
          <p:cNvPr id="3" name="Content Placeholder 2"/>
          <p:cNvSpPr>
            <a:spLocks noGrp="1"/>
          </p:cNvSpPr>
          <p:nvPr>
            <p:ph idx="1"/>
          </p:nvPr>
        </p:nvSpPr>
        <p:spPr/>
        <p:txBody>
          <a:bodyPr/>
          <a:lstStyle/>
          <a:p>
            <a:pPr marL="0" indent="0">
              <a:buNone/>
            </a:pPr>
            <a:r>
              <a:rPr lang="en-US" b="1" dirty="0"/>
              <a:t>Linear Conflict heuristic </a:t>
            </a:r>
            <a:r>
              <a:rPr lang="en-US" dirty="0"/>
              <a:t>for 8-puzzle:</a:t>
            </a:r>
          </a:p>
          <a:p>
            <a:pPr lvl="1"/>
            <a:r>
              <a:rPr lang="en-US" dirty="0"/>
              <a:t>If 2 tiles are both in the same goal row but reversed positions, additional vertical moves should be added to the Manhattan distance</a:t>
            </a:r>
          </a:p>
        </p:txBody>
      </p:sp>
    </p:spTree>
    <p:extLst>
      <p:ext uri="{BB962C8B-B14F-4D97-AF65-F5344CB8AC3E}">
        <p14:creationId xmlns:p14="http://schemas.microsoft.com/office/powerpoint/2010/main" val="39904438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t>Example: Linear Conflict</a:t>
            </a:r>
          </a:p>
        </p:txBody>
      </p:sp>
      <p:sp>
        <p:nvSpPr>
          <p:cNvPr id="26627"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8"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0"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1"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2"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3"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4"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35"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26636"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26637"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38"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39"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0"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1"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2"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3"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4"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5"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6"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7"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8"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49"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50"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1"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2"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3"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4"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5"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6"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57"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58" name="Rectangle 34"/>
          <p:cNvSpPr>
            <a:spLocks noChangeAspect="1" noChangeArrowheads="1"/>
          </p:cNvSpPr>
          <p:nvPr/>
        </p:nvSpPr>
        <p:spPr bwMode="auto">
          <a:xfrm>
            <a:off x="20574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26659"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0" name="Rectangle 36"/>
          <p:cNvSpPr>
            <a:spLocks noChangeAspect="1" noChangeArrowheads="1"/>
          </p:cNvSpPr>
          <p:nvPr/>
        </p:nvSpPr>
        <p:spPr bwMode="auto">
          <a:xfrm>
            <a:off x="3427413"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26661"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2"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3"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4"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5"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6"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7"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8"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69"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70"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71"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72"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6679" name="Line 55"/>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83" name="Text Box 59"/>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38857269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83"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09571"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2"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3"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4"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5"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6"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7"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8"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79"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09580"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09581"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2"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3"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4"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5"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6"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7"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8"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89"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90"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91"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92"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93"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594"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95"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96"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97"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98"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599"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600"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601"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2" name="Rectangle 34"/>
          <p:cNvSpPr>
            <a:spLocks noChangeAspect="1" noChangeArrowheads="1"/>
          </p:cNvSpPr>
          <p:nvPr/>
        </p:nvSpPr>
        <p:spPr bwMode="auto">
          <a:xfrm>
            <a:off x="27432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09603"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4" name="Rectangle 36"/>
          <p:cNvSpPr>
            <a:spLocks noChangeAspect="1" noChangeArrowheads="1"/>
          </p:cNvSpPr>
          <p:nvPr/>
        </p:nvSpPr>
        <p:spPr bwMode="auto">
          <a:xfrm>
            <a:off x="3427413"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09605"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6"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7"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8"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09"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0"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1"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2"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3"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614"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5"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6"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09617"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9619" name="Text Box 51"/>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22500507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10595"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6"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7"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8"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599"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0"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1"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2"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03"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0604"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0605"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06"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07"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08"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09"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0"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1"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2"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3"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4"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5"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6"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7"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18"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19"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0"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1"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2"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3"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4"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25"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26" name="Rectangle 34"/>
          <p:cNvSpPr>
            <a:spLocks noChangeAspect="1" noChangeArrowheads="1"/>
          </p:cNvSpPr>
          <p:nvPr/>
        </p:nvSpPr>
        <p:spPr bwMode="auto">
          <a:xfrm>
            <a:off x="27432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0627"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28" name="Rectangle 36"/>
          <p:cNvSpPr>
            <a:spLocks noChangeAspect="1" noChangeArrowheads="1"/>
          </p:cNvSpPr>
          <p:nvPr/>
        </p:nvSpPr>
        <p:spPr bwMode="auto">
          <a:xfrm>
            <a:off x="3429000" y="30480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0629"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0"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1"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2"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3"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4"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5"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6"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7"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38"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39"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40"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0641"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0643" name="Text Box 51"/>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27560479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11619"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0"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1"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2"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3"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4"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5"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6"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27"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1628"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1629"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0"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1"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2"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3"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4"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5"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6"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7"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8"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39"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40"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41"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42"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3"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4"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5"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6"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7"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8"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49"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0" name="Rectangle 34"/>
          <p:cNvSpPr>
            <a:spLocks noChangeAspect="1" noChangeArrowheads="1"/>
          </p:cNvSpPr>
          <p:nvPr/>
        </p:nvSpPr>
        <p:spPr bwMode="auto">
          <a:xfrm>
            <a:off x="27432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1651"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2" name="Rectangle 36"/>
          <p:cNvSpPr>
            <a:spLocks noChangeAspect="1" noChangeArrowheads="1"/>
          </p:cNvSpPr>
          <p:nvPr/>
        </p:nvSpPr>
        <p:spPr bwMode="auto">
          <a:xfrm>
            <a:off x="2743200" y="30480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1653"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4"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5"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6"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7"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8"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59"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60"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61"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62"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63"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64"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1665"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1667" name="Text Box 51"/>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401367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12643"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4"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5"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6"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7"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8"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49"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50"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51"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2652"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2653"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4"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5"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6"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7"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8"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59"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0"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1"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2"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3"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4"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5"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66"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67"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68"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69"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0"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1"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2"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3"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74" name="Rectangle 34"/>
          <p:cNvSpPr>
            <a:spLocks noChangeAspect="1" noChangeArrowheads="1"/>
          </p:cNvSpPr>
          <p:nvPr/>
        </p:nvSpPr>
        <p:spPr bwMode="auto">
          <a:xfrm>
            <a:off x="27432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2675"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76" name="Rectangle 36"/>
          <p:cNvSpPr>
            <a:spLocks noChangeAspect="1" noChangeArrowheads="1"/>
          </p:cNvSpPr>
          <p:nvPr/>
        </p:nvSpPr>
        <p:spPr bwMode="auto">
          <a:xfrm>
            <a:off x="2057400" y="30480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2677"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78"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79"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0"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1"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2"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3"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4"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5"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86"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7"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8"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2689"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90" name="Text Box 50"/>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28097225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37219"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0"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1"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2"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3"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4"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5"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6"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27"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37228"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37229"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0"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1"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2"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3"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4"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5"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6"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7"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8"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39"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40"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41"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42"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3"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4"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5"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6"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7"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8"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49"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0" name="Rectangle 34"/>
          <p:cNvSpPr>
            <a:spLocks noChangeAspect="1" noChangeArrowheads="1"/>
          </p:cNvSpPr>
          <p:nvPr/>
        </p:nvSpPr>
        <p:spPr bwMode="auto">
          <a:xfrm>
            <a:off x="27432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37251" name="Rectangle 35"/>
          <p:cNvSpPr>
            <a:spLocks noChangeAspect="1" noChangeArrowheads="1"/>
          </p:cNvSpPr>
          <p:nvPr/>
        </p:nvSpPr>
        <p:spPr bwMode="auto">
          <a:xfrm>
            <a:off x="27432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2" name="Rectangle 36"/>
          <p:cNvSpPr>
            <a:spLocks noChangeAspect="1" noChangeArrowheads="1"/>
          </p:cNvSpPr>
          <p:nvPr/>
        </p:nvSpPr>
        <p:spPr bwMode="auto">
          <a:xfrm>
            <a:off x="20574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37253"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4" name="Rectangle 38"/>
          <p:cNvSpPr>
            <a:spLocks noChangeAspect="1" noChangeArrowheads="1"/>
          </p:cNvSpPr>
          <p:nvPr/>
        </p:nvSpPr>
        <p:spPr bwMode="auto">
          <a:xfrm>
            <a:off x="20574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5"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6"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7"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8"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59"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60"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61"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2"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63"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64"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37265"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7266" name="Text Box 50"/>
          <p:cNvSpPr txBox="1">
            <a:spLocks noChangeArrowheads="1"/>
          </p:cNvSpPr>
          <p:nvPr/>
        </p:nvSpPr>
        <p:spPr bwMode="auto">
          <a:xfrm>
            <a:off x="1295400" y="5697686"/>
            <a:ext cx="6553200" cy="461665"/>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 + 2 = 4 moves</a:t>
            </a:r>
          </a:p>
        </p:txBody>
      </p:sp>
    </p:spTree>
    <p:extLst>
      <p:ext uri="{BB962C8B-B14F-4D97-AF65-F5344CB8AC3E}">
        <p14:creationId xmlns:p14="http://schemas.microsoft.com/office/powerpoint/2010/main" val="3896732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r>
              <a:rPr lang="en-US" sz="4400">
                <a:solidFill>
                  <a:schemeClr val="tx2"/>
                </a:solidFill>
              </a:rPr>
              <a:t>Example: Linear Conflict</a:t>
            </a:r>
          </a:p>
        </p:txBody>
      </p:sp>
      <p:sp>
        <p:nvSpPr>
          <p:cNvPr id="113667" name="Rectangle 3"/>
          <p:cNvSpPr>
            <a:spLocks noChangeAspect="1" noChangeArrowheads="1"/>
          </p:cNvSpPr>
          <p:nvPr/>
        </p:nvSpPr>
        <p:spPr bwMode="auto">
          <a:xfrm>
            <a:off x="50292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68" name="Line 4"/>
          <p:cNvSpPr>
            <a:spLocks noChangeAspect="1" noChangeShapeType="1"/>
          </p:cNvSpPr>
          <p:nvPr/>
        </p:nvSpPr>
        <p:spPr bwMode="auto">
          <a:xfrm>
            <a:off x="57150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69" name="Line 5"/>
          <p:cNvSpPr>
            <a:spLocks noChangeAspect="1" noChangeShapeType="1"/>
          </p:cNvSpPr>
          <p:nvPr/>
        </p:nvSpPr>
        <p:spPr bwMode="auto">
          <a:xfrm>
            <a:off x="64008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0" name="Line 6"/>
          <p:cNvSpPr>
            <a:spLocks noChangeAspect="1" noChangeShapeType="1"/>
          </p:cNvSpPr>
          <p:nvPr/>
        </p:nvSpPr>
        <p:spPr bwMode="auto">
          <a:xfrm>
            <a:off x="70850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1" name="Line 7"/>
          <p:cNvSpPr>
            <a:spLocks noChangeAspect="1" noChangeShapeType="1"/>
          </p:cNvSpPr>
          <p:nvPr/>
        </p:nvSpPr>
        <p:spPr bwMode="auto">
          <a:xfrm>
            <a:off x="50292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2" name="Line 8"/>
          <p:cNvSpPr>
            <a:spLocks noChangeAspect="1" noChangeShapeType="1"/>
          </p:cNvSpPr>
          <p:nvPr/>
        </p:nvSpPr>
        <p:spPr bwMode="auto">
          <a:xfrm>
            <a:off x="50292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3" name="Line 9"/>
          <p:cNvSpPr>
            <a:spLocks noChangeAspect="1" noChangeShapeType="1"/>
          </p:cNvSpPr>
          <p:nvPr/>
        </p:nvSpPr>
        <p:spPr bwMode="auto">
          <a:xfrm>
            <a:off x="50292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4" name="Rectangle 10"/>
          <p:cNvSpPr>
            <a:spLocks noChangeAspect="1" noChangeArrowheads="1"/>
          </p:cNvSpPr>
          <p:nvPr/>
        </p:nvSpPr>
        <p:spPr bwMode="auto">
          <a:xfrm>
            <a:off x="50292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5" name="Rectangle 11"/>
          <p:cNvSpPr>
            <a:spLocks noChangeAspect="1" noChangeArrowheads="1"/>
          </p:cNvSpPr>
          <p:nvPr/>
        </p:nvSpPr>
        <p:spPr bwMode="auto">
          <a:xfrm>
            <a:off x="5715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3676" name="Rectangle 12"/>
          <p:cNvSpPr>
            <a:spLocks noChangeAspect="1" noChangeArrowheads="1"/>
          </p:cNvSpPr>
          <p:nvPr/>
        </p:nvSpPr>
        <p:spPr bwMode="auto">
          <a:xfrm>
            <a:off x="7086600" y="2362200"/>
            <a:ext cx="684213"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3677" name="Rectangle 13"/>
          <p:cNvSpPr>
            <a:spLocks noChangeAspect="1" noChangeArrowheads="1"/>
          </p:cNvSpPr>
          <p:nvPr/>
        </p:nvSpPr>
        <p:spPr bwMode="auto">
          <a:xfrm>
            <a:off x="7085013"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78" name="Rectangle 14"/>
          <p:cNvSpPr>
            <a:spLocks noChangeAspect="1" noChangeArrowheads="1"/>
          </p:cNvSpPr>
          <p:nvPr/>
        </p:nvSpPr>
        <p:spPr bwMode="auto">
          <a:xfrm>
            <a:off x="50292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79" name="Rectangle 15"/>
          <p:cNvSpPr>
            <a:spLocks noChangeAspect="1" noChangeArrowheads="1"/>
          </p:cNvSpPr>
          <p:nvPr/>
        </p:nvSpPr>
        <p:spPr bwMode="auto">
          <a:xfrm>
            <a:off x="57150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0" name="Rectangle 16"/>
          <p:cNvSpPr>
            <a:spLocks noChangeAspect="1" noChangeArrowheads="1"/>
          </p:cNvSpPr>
          <p:nvPr/>
        </p:nvSpPr>
        <p:spPr bwMode="auto">
          <a:xfrm>
            <a:off x="64008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1" name="Rectangle 17"/>
          <p:cNvSpPr>
            <a:spLocks noChangeAspect="1" noChangeArrowheads="1"/>
          </p:cNvSpPr>
          <p:nvPr/>
        </p:nvSpPr>
        <p:spPr bwMode="auto">
          <a:xfrm>
            <a:off x="70850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2" name="Rectangle 18"/>
          <p:cNvSpPr>
            <a:spLocks noChangeAspect="1" noChangeArrowheads="1"/>
          </p:cNvSpPr>
          <p:nvPr/>
        </p:nvSpPr>
        <p:spPr bwMode="auto">
          <a:xfrm>
            <a:off x="50292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3" name="Rectangle 19"/>
          <p:cNvSpPr>
            <a:spLocks noChangeAspect="1" noChangeArrowheads="1"/>
          </p:cNvSpPr>
          <p:nvPr/>
        </p:nvSpPr>
        <p:spPr bwMode="auto">
          <a:xfrm>
            <a:off x="5715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4" name="Rectangle 20"/>
          <p:cNvSpPr>
            <a:spLocks noChangeAspect="1" noChangeArrowheads="1"/>
          </p:cNvSpPr>
          <p:nvPr/>
        </p:nvSpPr>
        <p:spPr bwMode="auto">
          <a:xfrm>
            <a:off x="64008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5" name="Rectangle 21"/>
          <p:cNvSpPr>
            <a:spLocks noChangeAspect="1" noChangeArrowheads="1"/>
          </p:cNvSpPr>
          <p:nvPr/>
        </p:nvSpPr>
        <p:spPr bwMode="auto">
          <a:xfrm>
            <a:off x="7085013"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6" name="Rectangle 22"/>
          <p:cNvSpPr>
            <a:spLocks noChangeAspect="1" noChangeArrowheads="1"/>
          </p:cNvSpPr>
          <p:nvPr/>
        </p:nvSpPr>
        <p:spPr bwMode="auto">
          <a:xfrm>
            <a:off x="5029200" y="44196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7" name="Rectangle 23"/>
          <p:cNvSpPr>
            <a:spLocks noChangeAspect="1" noChangeArrowheads="1"/>
          </p:cNvSpPr>
          <p:nvPr/>
        </p:nvSpPr>
        <p:spPr bwMode="auto">
          <a:xfrm>
            <a:off x="57150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8" name="Rectangle 24"/>
          <p:cNvSpPr>
            <a:spLocks noChangeAspect="1" noChangeArrowheads="1"/>
          </p:cNvSpPr>
          <p:nvPr/>
        </p:nvSpPr>
        <p:spPr bwMode="auto">
          <a:xfrm>
            <a:off x="64008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89" name="Rectangle 25"/>
          <p:cNvSpPr>
            <a:spLocks noChangeAspect="1" noChangeArrowheads="1"/>
          </p:cNvSpPr>
          <p:nvPr/>
        </p:nvSpPr>
        <p:spPr bwMode="auto">
          <a:xfrm>
            <a:off x="70850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90" name="Rectangle 26"/>
          <p:cNvSpPr>
            <a:spLocks noChangeAspect="1" noChangeArrowheads="1"/>
          </p:cNvSpPr>
          <p:nvPr/>
        </p:nvSpPr>
        <p:spPr bwMode="auto">
          <a:xfrm>
            <a:off x="1371600" y="2362200"/>
            <a:ext cx="2741613" cy="27416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1" name="Line 27"/>
          <p:cNvSpPr>
            <a:spLocks noChangeAspect="1" noChangeShapeType="1"/>
          </p:cNvSpPr>
          <p:nvPr/>
        </p:nvSpPr>
        <p:spPr bwMode="auto">
          <a:xfrm>
            <a:off x="20574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2" name="Line 28"/>
          <p:cNvSpPr>
            <a:spLocks noChangeAspect="1" noChangeShapeType="1"/>
          </p:cNvSpPr>
          <p:nvPr/>
        </p:nvSpPr>
        <p:spPr bwMode="auto">
          <a:xfrm>
            <a:off x="2743200"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3" name="Line 29"/>
          <p:cNvSpPr>
            <a:spLocks noChangeAspect="1" noChangeShapeType="1"/>
          </p:cNvSpPr>
          <p:nvPr/>
        </p:nvSpPr>
        <p:spPr bwMode="auto">
          <a:xfrm>
            <a:off x="3427413" y="2362200"/>
            <a:ext cx="0" cy="27416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4" name="Line 30"/>
          <p:cNvSpPr>
            <a:spLocks noChangeAspect="1" noChangeShapeType="1"/>
          </p:cNvSpPr>
          <p:nvPr/>
        </p:nvSpPr>
        <p:spPr bwMode="auto">
          <a:xfrm>
            <a:off x="1371600" y="30480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5" name="Line 31"/>
          <p:cNvSpPr>
            <a:spLocks noChangeAspect="1" noChangeShapeType="1"/>
          </p:cNvSpPr>
          <p:nvPr/>
        </p:nvSpPr>
        <p:spPr bwMode="auto">
          <a:xfrm>
            <a:off x="1371600" y="3733800"/>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6" name="Line 32"/>
          <p:cNvSpPr>
            <a:spLocks noChangeAspect="1" noChangeShapeType="1"/>
          </p:cNvSpPr>
          <p:nvPr/>
        </p:nvSpPr>
        <p:spPr bwMode="auto">
          <a:xfrm>
            <a:off x="1371600" y="4418013"/>
            <a:ext cx="2741613"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97" name="Rectangle 33"/>
          <p:cNvSpPr>
            <a:spLocks noChangeAspect="1" noChangeArrowheads="1"/>
          </p:cNvSpPr>
          <p:nvPr/>
        </p:nvSpPr>
        <p:spPr bwMode="auto">
          <a:xfrm>
            <a:off x="1371600" y="2362200"/>
            <a:ext cx="685800" cy="6858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698" name="Rectangle 34"/>
          <p:cNvSpPr>
            <a:spLocks noChangeAspect="1" noChangeArrowheads="1"/>
          </p:cNvSpPr>
          <p:nvPr/>
        </p:nvSpPr>
        <p:spPr bwMode="auto">
          <a:xfrm>
            <a:off x="34290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3</a:t>
            </a:r>
          </a:p>
        </p:txBody>
      </p:sp>
      <p:sp>
        <p:nvSpPr>
          <p:cNvPr id="113699" name="Rectangle 35"/>
          <p:cNvSpPr>
            <a:spLocks noChangeAspect="1" noChangeArrowheads="1"/>
          </p:cNvSpPr>
          <p:nvPr/>
        </p:nvSpPr>
        <p:spPr bwMode="auto">
          <a:xfrm>
            <a:off x="3429000" y="23622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0" name="Rectangle 36"/>
          <p:cNvSpPr>
            <a:spLocks noChangeAspect="1" noChangeArrowheads="1"/>
          </p:cNvSpPr>
          <p:nvPr/>
        </p:nvSpPr>
        <p:spPr bwMode="auto">
          <a:xfrm>
            <a:off x="2057400" y="2362200"/>
            <a:ext cx="685800" cy="685800"/>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4000"/>
              <a:t>1</a:t>
            </a:r>
          </a:p>
        </p:txBody>
      </p:sp>
      <p:sp>
        <p:nvSpPr>
          <p:cNvPr id="113701" name="Rectangle 37"/>
          <p:cNvSpPr>
            <a:spLocks noChangeAspect="1" noChangeArrowheads="1"/>
          </p:cNvSpPr>
          <p:nvPr/>
        </p:nvSpPr>
        <p:spPr bwMode="auto">
          <a:xfrm>
            <a:off x="1371600"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2" name="Rectangle 38"/>
          <p:cNvSpPr>
            <a:spLocks noChangeAspect="1" noChangeArrowheads="1"/>
          </p:cNvSpPr>
          <p:nvPr/>
        </p:nvSpPr>
        <p:spPr bwMode="auto">
          <a:xfrm>
            <a:off x="2057400" y="23622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3" name="Rectangle 39"/>
          <p:cNvSpPr>
            <a:spLocks noChangeAspect="1" noChangeArrowheads="1"/>
          </p:cNvSpPr>
          <p:nvPr/>
        </p:nvSpPr>
        <p:spPr bwMode="auto">
          <a:xfrm>
            <a:off x="2743200" y="3048000"/>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4" name="Rectangle 40"/>
          <p:cNvSpPr>
            <a:spLocks noChangeAspect="1" noChangeArrowheads="1"/>
          </p:cNvSpPr>
          <p:nvPr/>
        </p:nvSpPr>
        <p:spPr bwMode="auto">
          <a:xfrm>
            <a:off x="3427413" y="3048000"/>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5" name="Rectangle 41"/>
          <p:cNvSpPr>
            <a:spLocks noChangeAspect="1" noChangeArrowheads="1"/>
          </p:cNvSpPr>
          <p:nvPr/>
        </p:nvSpPr>
        <p:spPr bwMode="auto">
          <a:xfrm>
            <a:off x="13716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6" name="Rectangle 42"/>
          <p:cNvSpPr>
            <a:spLocks noChangeAspect="1" noChangeArrowheads="1"/>
          </p:cNvSpPr>
          <p:nvPr/>
        </p:nvSpPr>
        <p:spPr bwMode="auto">
          <a:xfrm>
            <a:off x="20574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7" name="Rectangle 43"/>
          <p:cNvSpPr>
            <a:spLocks noChangeAspect="1" noChangeArrowheads="1"/>
          </p:cNvSpPr>
          <p:nvPr/>
        </p:nvSpPr>
        <p:spPr bwMode="auto">
          <a:xfrm>
            <a:off x="2743200" y="3733800"/>
            <a:ext cx="684213"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8" name="Rectangle 44"/>
          <p:cNvSpPr>
            <a:spLocks noChangeAspect="1" noChangeArrowheads="1"/>
          </p:cNvSpPr>
          <p:nvPr/>
        </p:nvSpPr>
        <p:spPr bwMode="auto">
          <a:xfrm>
            <a:off x="3429000" y="3733800"/>
            <a:ext cx="685800" cy="68421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09" name="Rectangle 45"/>
          <p:cNvSpPr>
            <a:spLocks noChangeAspect="1" noChangeArrowheads="1"/>
          </p:cNvSpPr>
          <p:nvPr/>
        </p:nvSpPr>
        <p:spPr bwMode="auto">
          <a:xfrm>
            <a:off x="13716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710" name="Rectangle 46"/>
          <p:cNvSpPr>
            <a:spLocks noChangeAspect="1" noChangeArrowheads="1"/>
          </p:cNvSpPr>
          <p:nvPr/>
        </p:nvSpPr>
        <p:spPr bwMode="auto">
          <a:xfrm>
            <a:off x="2057400"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11" name="Rectangle 47"/>
          <p:cNvSpPr>
            <a:spLocks noChangeAspect="1" noChangeArrowheads="1"/>
          </p:cNvSpPr>
          <p:nvPr/>
        </p:nvSpPr>
        <p:spPr bwMode="auto">
          <a:xfrm>
            <a:off x="2743200" y="4418013"/>
            <a:ext cx="684213"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12" name="Rectangle 48"/>
          <p:cNvSpPr>
            <a:spLocks noChangeAspect="1" noChangeArrowheads="1"/>
          </p:cNvSpPr>
          <p:nvPr/>
        </p:nvSpPr>
        <p:spPr bwMode="auto">
          <a:xfrm>
            <a:off x="3427413" y="4418013"/>
            <a:ext cx="685800" cy="685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00CC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113713" name="Line 49"/>
          <p:cNvSpPr>
            <a:spLocks noChangeShapeType="1"/>
          </p:cNvSpPr>
          <p:nvPr/>
        </p:nvSpPr>
        <p:spPr bwMode="auto">
          <a:xfrm>
            <a:off x="4191000" y="3733800"/>
            <a:ext cx="7620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714" name="Text Box 50"/>
          <p:cNvSpPr txBox="1">
            <a:spLocks noChangeArrowheads="1"/>
          </p:cNvSpPr>
          <p:nvPr/>
        </p:nvSpPr>
        <p:spPr bwMode="auto">
          <a:xfrm>
            <a:off x="685800" y="5638800"/>
            <a:ext cx="792480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dirty="0"/>
              <a:t>6 moves required whereas Manhattan distance is 2 + 2 = 4, so linear conflict heuristic adds 2 additional moves for this pattern</a:t>
            </a:r>
          </a:p>
        </p:txBody>
      </p:sp>
    </p:spTree>
    <p:extLst>
      <p:ext uri="{BB962C8B-B14F-4D97-AF65-F5344CB8AC3E}">
        <p14:creationId xmlns:p14="http://schemas.microsoft.com/office/powerpoint/2010/main" val="26686072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0"/>
            <a:ext cx="8077200" cy="1447800"/>
          </a:xfrm>
        </p:spPr>
        <p:txBody>
          <a:bodyPr/>
          <a:lstStyle/>
          <a:p>
            <a:r>
              <a:rPr lang="en-US" dirty="0"/>
              <a:t>More Complex Tile Interactions</a:t>
            </a:r>
          </a:p>
        </p:txBody>
      </p:sp>
      <p:grpSp>
        <p:nvGrpSpPr>
          <p:cNvPr id="29026" name="Group 354"/>
          <p:cNvGrpSpPr>
            <a:grpSpLocks/>
          </p:cNvGrpSpPr>
          <p:nvPr/>
        </p:nvGrpSpPr>
        <p:grpSpPr bwMode="auto">
          <a:xfrm>
            <a:off x="914400" y="1925638"/>
            <a:ext cx="3881438" cy="1371600"/>
            <a:chOff x="576" y="1213"/>
            <a:chExt cx="2445" cy="864"/>
          </a:xfrm>
        </p:grpSpPr>
        <p:sp>
          <p:nvSpPr>
            <p:cNvPr id="28675" name="Rectangle 3"/>
            <p:cNvSpPr>
              <a:spLocks noChangeAspect="1" noChangeArrowheads="1"/>
            </p:cNvSpPr>
            <p:nvPr/>
          </p:nvSpPr>
          <p:spPr bwMode="auto">
            <a:xfrm>
              <a:off x="2105" y="1213"/>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6" name="Line 4"/>
            <p:cNvSpPr>
              <a:spLocks noChangeAspect="1" noChangeShapeType="1"/>
            </p:cNvSpPr>
            <p:nvPr/>
          </p:nvSpPr>
          <p:spPr bwMode="auto">
            <a:xfrm>
              <a:off x="2334"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7" name="Line 5"/>
            <p:cNvSpPr>
              <a:spLocks noChangeAspect="1" noChangeShapeType="1"/>
            </p:cNvSpPr>
            <p:nvPr/>
          </p:nvSpPr>
          <p:spPr bwMode="auto">
            <a:xfrm>
              <a:off x="2564"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8" name="Line 6"/>
            <p:cNvSpPr>
              <a:spLocks noChangeAspect="1" noChangeShapeType="1"/>
            </p:cNvSpPr>
            <p:nvPr/>
          </p:nvSpPr>
          <p:spPr bwMode="auto">
            <a:xfrm>
              <a:off x="2792"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9" name="Line 7"/>
            <p:cNvSpPr>
              <a:spLocks noChangeAspect="1" noChangeShapeType="1"/>
            </p:cNvSpPr>
            <p:nvPr/>
          </p:nvSpPr>
          <p:spPr bwMode="auto">
            <a:xfrm>
              <a:off x="2105" y="1429"/>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80" name="Line 8"/>
            <p:cNvSpPr>
              <a:spLocks noChangeAspect="1" noChangeShapeType="1"/>
            </p:cNvSpPr>
            <p:nvPr/>
          </p:nvSpPr>
          <p:spPr bwMode="auto">
            <a:xfrm>
              <a:off x="2105" y="1645"/>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81" name="Line 9"/>
            <p:cNvSpPr>
              <a:spLocks noChangeAspect="1" noChangeShapeType="1"/>
            </p:cNvSpPr>
            <p:nvPr/>
          </p:nvSpPr>
          <p:spPr bwMode="auto">
            <a:xfrm>
              <a:off x="2105" y="1861"/>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82" name="Rectangle 10"/>
            <p:cNvSpPr>
              <a:spLocks noChangeAspect="1" noChangeArrowheads="1"/>
            </p:cNvSpPr>
            <p:nvPr/>
          </p:nvSpPr>
          <p:spPr bwMode="auto">
            <a:xfrm>
              <a:off x="2105" y="1213"/>
              <a:ext cx="229"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83" name="Rectangle 11"/>
            <p:cNvSpPr>
              <a:spLocks noChangeAspect="1" noChangeArrowheads="1"/>
            </p:cNvSpPr>
            <p:nvPr/>
          </p:nvSpPr>
          <p:spPr bwMode="auto">
            <a:xfrm>
              <a:off x="2334" y="1213"/>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84" name="Rectangle 12"/>
            <p:cNvSpPr>
              <a:spLocks noChangeAspect="1" noChangeArrowheads="1"/>
            </p:cNvSpPr>
            <p:nvPr/>
          </p:nvSpPr>
          <p:spPr bwMode="auto">
            <a:xfrm>
              <a:off x="2564" y="1213"/>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85" name="Rectangle 13"/>
            <p:cNvSpPr>
              <a:spLocks noChangeAspect="1" noChangeArrowheads="1"/>
            </p:cNvSpPr>
            <p:nvPr/>
          </p:nvSpPr>
          <p:spPr bwMode="auto">
            <a:xfrm>
              <a:off x="2792" y="1213"/>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8686" name="Rectangle 14"/>
            <p:cNvSpPr>
              <a:spLocks noChangeAspect="1" noChangeArrowheads="1"/>
            </p:cNvSpPr>
            <p:nvPr/>
          </p:nvSpPr>
          <p:spPr bwMode="auto">
            <a:xfrm>
              <a:off x="2105" y="1429"/>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87" name="Rectangle 15"/>
            <p:cNvSpPr>
              <a:spLocks noChangeAspect="1" noChangeArrowheads="1"/>
            </p:cNvSpPr>
            <p:nvPr/>
          </p:nvSpPr>
          <p:spPr bwMode="auto">
            <a:xfrm>
              <a:off x="2334" y="1429"/>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88" name="Rectangle 16"/>
            <p:cNvSpPr>
              <a:spLocks noChangeAspect="1" noChangeArrowheads="1"/>
            </p:cNvSpPr>
            <p:nvPr/>
          </p:nvSpPr>
          <p:spPr bwMode="auto">
            <a:xfrm>
              <a:off x="2564" y="1429"/>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89" name="Rectangle 17"/>
            <p:cNvSpPr>
              <a:spLocks noChangeAspect="1" noChangeArrowheads="1"/>
            </p:cNvSpPr>
            <p:nvPr/>
          </p:nvSpPr>
          <p:spPr bwMode="auto">
            <a:xfrm>
              <a:off x="2792" y="1429"/>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8690" name="Rectangle 18"/>
            <p:cNvSpPr>
              <a:spLocks noChangeAspect="1" noChangeArrowheads="1"/>
            </p:cNvSpPr>
            <p:nvPr/>
          </p:nvSpPr>
          <p:spPr bwMode="auto">
            <a:xfrm>
              <a:off x="2105" y="1645"/>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91" name="Rectangle 19"/>
            <p:cNvSpPr>
              <a:spLocks noChangeAspect="1" noChangeArrowheads="1"/>
            </p:cNvSpPr>
            <p:nvPr/>
          </p:nvSpPr>
          <p:spPr bwMode="auto">
            <a:xfrm>
              <a:off x="2334" y="1645"/>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92" name="Rectangle 20"/>
            <p:cNvSpPr>
              <a:spLocks noChangeAspect="1" noChangeArrowheads="1"/>
            </p:cNvSpPr>
            <p:nvPr/>
          </p:nvSpPr>
          <p:spPr bwMode="auto">
            <a:xfrm>
              <a:off x="2564" y="1645"/>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693" name="Rectangle 21"/>
            <p:cNvSpPr>
              <a:spLocks noChangeAspect="1" noChangeArrowheads="1"/>
            </p:cNvSpPr>
            <p:nvPr/>
          </p:nvSpPr>
          <p:spPr bwMode="auto">
            <a:xfrm>
              <a:off x="2792" y="1645"/>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8694" name="Rectangle 22"/>
            <p:cNvSpPr>
              <a:spLocks noChangeAspect="1" noChangeArrowheads="1"/>
            </p:cNvSpPr>
            <p:nvPr/>
          </p:nvSpPr>
          <p:spPr bwMode="auto">
            <a:xfrm>
              <a:off x="2105" y="1861"/>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8695" name="Rectangle 23"/>
            <p:cNvSpPr>
              <a:spLocks noChangeAspect="1" noChangeArrowheads="1"/>
            </p:cNvSpPr>
            <p:nvPr/>
          </p:nvSpPr>
          <p:spPr bwMode="auto">
            <a:xfrm>
              <a:off x="2334" y="1861"/>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8696" name="Rectangle 24"/>
            <p:cNvSpPr>
              <a:spLocks noChangeAspect="1" noChangeArrowheads="1"/>
            </p:cNvSpPr>
            <p:nvPr/>
          </p:nvSpPr>
          <p:spPr bwMode="auto">
            <a:xfrm>
              <a:off x="2564" y="1861"/>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8697" name="Rectangle 25"/>
            <p:cNvSpPr>
              <a:spLocks noChangeAspect="1" noChangeArrowheads="1"/>
            </p:cNvSpPr>
            <p:nvPr/>
          </p:nvSpPr>
          <p:spPr bwMode="auto">
            <a:xfrm>
              <a:off x="2792" y="1861"/>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8698" name="Rectangle 26"/>
            <p:cNvSpPr>
              <a:spLocks noChangeAspect="1" noChangeArrowheads="1"/>
            </p:cNvSpPr>
            <p:nvPr/>
          </p:nvSpPr>
          <p:spPr bwMode="auto">
            <a:xfrm>
              <a:off x="576" y="1213"/>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99" name="Line 27"/>
            <p:cNvSpPr>
              <a:spLocks noChangeAspect="1" noChangeShapeType="1"/>
            </p:cNvSpPr>
            <p:nvPr/>
          </p:nvSpPr>
          <p:spPr bwMode="auto">
            <a:xfrm>
              <a:off x="805"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0" name="Line 28"/>
            <p:cNvSpPr>
              <a:spLocks noChangeAspect="1" noChangeShapeType="1"/>
            </p:cNvSpPr>
            <p:nvPr/>
          </p:nvSpPr>
          <p:spPr bwMode="auto">
            <a:xfrm>
              <a:off x="1035"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1" name="Line 29"/>
            <p:cNvSpPr>
              <a:spLocks noChangeAspect="1" noChangeShapeType="1"/>
            </p:cNvSpPr>
            <p:nvPr/>
          </p:nvSpPr>
          <p:spPr bwMode="auto">
            <a:xfrm>
              <a:off x="1263" y="1213"/>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2" name="Line 30"/>
            <p:cNvSpPr>
              <a:spLocks noChangeAspect="1" noChangeShapeType="1"/>
            </p:cNvSpPr>
            <p:nvPr/>
          </p:nvSpPr>
          <p:spPr bwMode="auto">
            <a:xfrm>
              <a:off x="576" y="1429"/>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3" name="Line 31"/>
            <p:cNvSpPr>
              <a:spLocks noChangeAspect="1" noChangeShapeType="1"/>
            </p:cNvSpPr>
            <p:nvPr/>
          </p:nvSpPr>
          <p:spPr bwMode="auto">
            <a:xfrm>
              <a:off x="576" y="1645"/>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4" name="Line 32"/>
            <p:cNvSpPr>
              <a:spLocks noChangeAspect="1" noChangeShapeType="1"/>
            </p:cNvSpPr>
            <p:nvPr/>
          </p:nvSpPr>
          <p:spPr bwMode="auto">
            <a:xfrm>
              <a:off x="576" y="1861"/>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05" name="Rectangle 33"/>
            <p:cNvSpPr>
              <a:spLocks noChangeAspect="1" noChangeArrowheads="1"/>
            </p:cNvSpPr>
            <p:nvPr/>
          </p:nvSpPr>
          <p:spPr bwMode="auto">
            <a:xfrm>
              <a:off x="576" y="1213"/>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06" name="Rectangle 34"/>
            <p:cNvSpPr>
              <a:spLocks noChangeAspect="1" noChangeArrowheads="1"/>
            </p:cNvSpPr>
            <p:nvPr/>
          </p:nvSpPr>
          <p:spPr bwMode="auto">
            <a:xfrm>
              <a:off x="805" y="1213"/>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07" name="Rectangle 35"/>
            <p:cNvSpPr>
              <a:spLocks noChangeAspect="1" noChangeArrowheads="1"/>
            </p:cNvSpPr>
            <p:nvPr/>
          </p:nvSpPr>
          <p:spPr bwMode="auto">
            <a:xfrm>
              <a:off x="1035" y="1213"/>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8708" name="Rectangle 36"/>
            <p:cNvSpPr>
              <a:spLocks noChangeAspect="1" noChangeArrowheads="1"/>
            </p:cNvSpPr>
            <p:nvPr/>
          </p:nvSpPr>
          <p:spPr bwMode="auto">
            <a:xfrm>
              <a:off x="1263" y="1213"/>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8709" name="Rectangle 37"/>
            <p:cNvSpPr>
              <a:spLocks noChangeAspect="1" noChangeArrowheads="1"/>
            </p:cNvSpPr>
            <p:nvPr/>
          </p:nvSpPr>
          <p:spPr bwMode="auto">
            <a:xfrm>
              <a:off x="576" y="1429"/>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10" name="Rectangle 38"/>
            <p:cNvSpPr>
              <a:spLocks noChangeAspect="1" noChangeArrowheads="1"/>
            </p:cNvSpPr>
            <p:nvPr/>
          </p:nvSpPr>
          <p:spPr bwMode="auto">
            <a:xfrm>
              <a:off x="805" y="1429"/>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8711" name="Rectangle 39"/>
            <p:cNvSpPr>
              <a:spLocks noChangeAspect="1" noChangeArrowheads="1"/>
            </p:cNvSpPr>
            <p:nvPr/>
          </p:nvSpPr>
          <p:spPr bwMode="auto">
            <a:xfrm>
              <a:off x="1035" y="1429"/>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12" name="Rectangle 40"/>
            <p:cNvSpPr>
              <a:spLocks noChangeAspect="1" noChangeArrowheads="1"/>
            </p:cNvSpPr>
            <p:nvPr/>
          </p:nvSpPr>
          <p:spPr bwMode="auto">
            <a:xfrm>
              <a:off x="1263" y="1429"/>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13" name="Rectangle 41"/>
            <p:cNvSpPr>
              <a:spLocks noChangeAspect="1" noChangeArrowheads="1"/>
            </p:cNvSpPr>
            <p:nvPr/>
          </p:nvSpPr>
          <p:spPr bwMode="auto">
            <a:xfrm>
              <a:off x="576" y="1645"/>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8714" name="Rectangle 42"/>
            <p:cNvSpPr>
              <a:spLocks noChangeAspect="1" noChangeArrowheads="1"/>
            </p:cNvSpPr>
            <p:nvPr/>
          </p:nvSpPr>
          <p:spPr bwMode="auto">
            <a:xfrm>
              <a:off x="805" y="1645"/>
              <a:ext cx="230"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15" name="Rectangle 43"/>
            <p:cNvSpPr>
              <a:spLocks noChangeAspect="1" noChangeArrowheads="1"/>
            </p:cNvSpPr>
            <p:nvPr/>
          </p:nvSpPr>
          <p:spPr bwMode="auto">
            <a:xfrm>
              <a:off x="1035" y="1645"/>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8716" name="Rectangle 44"/>
            <p:cNvSpPr>
              <a:spLocks noChangeAspect="1" noChangeArrowheads="1"/>
            </p:cNvSpPr>
            <p:nvPr/>
          </p:nvSpPr>
          <p:spPr bwMode="auto">
            <a:xfrm>
              <a:off x="1264" y="1645"/>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17" name="Rectangle 45"/>
            <p:cNvSpPr>
              <a:spLocks noChangeAspect="1" noChangeArrowheads="1"/>
            </p:cNvSpPr>
            <p:nvPr/>
          </p:nvSpPr>
          <p:spPr bwMode="auto">
            <a:xfrm>
              <a:off x="576" y="1861"/>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718" name="Rectangle 46"/>
            <p:cNvSpPr>
              <a:spLocks noChangeAspect="1" noChangeArrowheads="1"/>
            </p:cNvSpPr>
            <p:nvPr/>
          </p:nvSpPr>
          <p:spPr bwMode="auto">
            <a:xfrm>
              <a:off x="805" y="1861"/>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8719" name="Rectangle 47"/>
            <p:cNvSpPr>
              <a:spLocks noChangeAspect="1" noChangeArrowheads="1"/>
            </p:cNvSpPr>
            <p:nvPr/>
          </p:nvSpPr>
          <p:spPr bwMode="auto">
            <a:xfrm>
              <a:off x="1035" y="1861"/>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720" name="Rectangle 48"/>
            <p:cNvSpPr>
              <a:spLocks noChangeAspect="1" noChangeArrowheads="1"/>
            </p:cNvSpPr>
            <p:nvPr/>
          </p:nvSpPr>
          <p:spPr bwMode="auto">
            <a:xfrm>
              <a:off x="1263" y="1861"/>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8822" name="Line 150"/>
            <p:cNvSpPr>
              <a:spLocks noChangeShapeType="1"/>
            </p:cNvSpPr>
            <p:nvPr/>
          </p:nvSpPr>
          <p:spPr bwMode="auto">
            <a:xfrm>
              <a:off x="1544" y="1645"/>
              <a:ext cx="51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28826" name="Text Box 154"/>
          <p:cNvSpPr txBox="1">
            <a:spLocks noChangeArrowheads="1"/>
          </p:cNvSpPr>
          <p:nvPr/>
        </p:nvSpPr>
        <p:spPr bwMode="auto">
          <a:xfrm>
            <a:off x="4953000" y="1990635"/>
            <a:ext cx="3941763" cy="1200329"/>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19 moves, but 31 moves are needed. </a:t>
            </a:r>
          </a:p>
        </p:txBody>
      </p:sp>
      <p:grpSp>
        <p:nvGrpSpPr>
          <p:cNvPr id="29029" name="Group 357"/>
          <p:cNvGrpSpPr>
            <a:grpSpLocks/>
          </p:cNvGrpSpPr>
          <p:nvPr/>
        </p:nvGrpSpPr>
        <p:grpSpPr bwMode="auto">
          <a:xfrm>
            <a:off x="914400" y="3581400"/>
            <a:ext cx="7848600" cy="1371600"/>
            <a:chOff x="576" y="2256"/>
            <a:chExt cx="4944" cy="864"/>
          </a:xfrm>
        </p:grpSpPr>
        <p:sp>
          <p:nvSpPr>
            <p:cNvPr id="28827" name="Text Box 155"/>
            <p:cNvSpPr txBox="1">
              <a:spLocks noChangeArrowheads="1"/>
            </p:cNvSpPr>
            <p:nvPr/>
          </p:nvSpPr>
          <p:spPr bwMode="auto">
            <a:xfrm>
              <a:off x="3120" y="2299"/>
              <a:ext cx="2400" cy="756"/>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20 moves, but 28 moves are needed</a:t>
              </a:r>
            </a:p>
          </p:txBody>
        </p:sp>
        <p:grpSp>
          <p:nvGrpSpPr>
            <p:cNvPr id="29027" name="Group 355"/>
            <p:cNvGrpSpPr>
              <a:grpSpLocks/>
            </p:cNvGrpSpPr>
            <p:nvPr/>
          </p:nvGrpSpPr>
          <p:grpSpPr bwMode="auto">
            <a:xfrm>
              <a:off x="576" y="2256"/>
              <a:ext cx="2445" cy="864"/>
              <a:chOff x="576" y="2256"/>
              <a:chExt cx="2445" cy="864"/>
            </a:xfrm>
          </p:grpSpPr>
          <p:sp>
            <p:nvSpPr>
              <p:cNvPr id="28838" name="Rectangle 166"/>
              <p:cNvSpPr>
                <a:spLocks noChangeAspect="1" noChangeArrowheads="1"/>
              </p:cNvSpPr>
              <p:nvPr/>
            </p:nvSpPr>
            <p:spPr bwMode="auto">
              <a:xfrm>
                <a:off x="2105" y="2256"/>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39" name="Line 167"/>
              <p:cNvSpPr>
                <a:spLocks noChangeAspect="1" noChangeShapeType="1"/>
              </p:cNvSpPr>
              <p:nvPr/>
            </p:nvSpPr>
            <p:spPr bwMode="auto">
              <a:xfrm>
                <a:off x="2334"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0" name="Line 168"/>
              <p:cNvSpPr>
                <a:spLocks noChangeAspect="1" noChangeShapeType="1"/>
              </p:cNvSpPr>
              <p:nvPr/>
            </p:nvSpPr>
            <p:spPr bwMode="auto">
              <a:xfrm>
                <a:off x="2564"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1" name="Line 169"/>
              <p:cNvSpPr>
                <a:spLocks noChangeAspect="1" noChangeShapeType="1"/>
              </p:cNvSpPr>
              <p:nvPr/>
            </p:nvSpPr>
            <p:spPr bwMode="auto">
              <a:xfrm>
                <a:off x="2792"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2" name="Line 170"/>
              <p:cNvSpPr>
                <a:spLocks noChangeAspect="1" noChangeShapeType="1"/>
              </p:cNvSpPr>
              <p:nvPr/>
            </p:nvSpPr>
            <p:spPr bwMode="auto">
              <a:xfrm>
                <a:off x="2105" y="2472"/>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3" name="Line 171"/>
              <p:cNvSpPr>
                <a:spLocks noChangeAspect="1" noChangeShapeType="1"/>
              </p:cNvSpPr>
              <p:nvPr/>
            </p:nvSpPr>
            <p:spPr bwMode="auto">
              <a:xfrm>
                <a:off x="2105" y="2688"/>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4" name="Line 172"/>
              <p:cNvSpPr>
                <a:spLocks noChangeAspect="1" noChangeShapeType="1"/>
              </p:cNvSpPr>
              <p:nvPr/>
            </p:nvSpPr>
            <p:spPr bwMode="auto">
              <a:xfrm>
                <a:off x="2105" y="2904"/>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5" name="Rectangle 173"/>
              <p:cNvSpPr>
                <a:spLocks noChangeAspect="1" noChangeArrowheads="1"/>
              </p:cNvSpPr>
              <p:nvPr/>
            </p:nvSpPr>
            <p:spPr bwMode="auto">
              <a:xfrm>
                <a:off x="2105" y="2256"/>
                <a:ext cx="229"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46" name="Rectangle 174"/>
              <p:cNvSpPr>
                <a:spLocks noChangeAspect="1" noChangeArrowheads="1"/>
              </p:cNvSpPr>
              <p:nvPr/>
            </p:nvSpPr>
            <p:spPr bwMode="auto">
              <a:xfrm>
                <a:off x="2334" y="2256"/>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47" name="Rectangle 175"/>
              <p:cNvSpPr>
                <a:spLocks noChangeAspect="1" noChangeArrowheads="1"/>
              </p:cNvSpPr>
              <p:nvPr/>
            </p:nvSpPr>
            <p:spPr bwMode="auto">
              <a:xfrm>
                <a:off x="2564" y="2256"/>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48" name="Rectangle 176"/>
              <p:cNvSpPr>
                <a:spLocks noChangeAspect="1" noChangeArrowheads="1"/>
              </p:cNvSpPr>
              <p:nvPr/>
            </p:nvSpPr>
            <p:spPr bwMode="auto">
              <a:xfrm>
                <a:off x="2792" y="2256"/>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8849" name="Rectangle 177"/>
              <p:cNvSpPr>
                <a:spLocks noChangeAspect="1" noChangeArrowheads="1"/>
              </p:cNvSpPr>
              <p:nvPr/>
            </p:nvSpPr>
            <p:spPr bwMode="auto">
              <a:xfrm>
                <a:off x="2105" y="2472"/>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0" name="Rectangle 178"/>
              <p:cNvSpPr>
                <a:spLocks noChangeAspect="1" noChangeArrowheads="1"/>
              </p:cNvSpPr>
              <p:nvPr/>
            </p:nvSpPr>
            <p:spPr bwMode="auto">
              <a:xfrm>
                <a:off x="2334" y="2472"/>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1" name="Rectangle 179"/>
              <p:cNvSpPr>
                <a:spLocks noChangeAspect="1" noChangeArrowheads="1"/>
              </p:cNvSpPr>
              <p:nvPr/>
            </p:nvSpPr>
            <p:spPr bwMode="auto">
              <a:xfrm>
                <a:off x="2564" y="2472"/>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2" name="Rectangle 180"/>
              <p:cNvSpPr>
                <a:spLocks noChangeAspect="1" noChangeArrowheads="1"/>
              </p:cNvSpPr>
              <p:nvPr/>
            </p:nvSpPr>
            <p:spPr bwMode="auto">
              <a:xfrm>
                <a:off x="2792" y="2472"/>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8853" name="Rectangle 181"/>
              <p:cNvSpPr>
                <a:spLocks noChangeAspect="1" noChangeArrowheads="1"/>
              </p:cNvSpPr>
              <p:nvPr/>
            </p:nvSpPr>
            <p:spPr bwMode="auto">
              <a:xfrm>
                <a:off x="2105" y="2688"/>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4" name="Rectangle 182"/>
              <p:cNvSpPr>
                <a:spLocks noChangeAspect="1" noChangeArrowheads="1"/>
              </p:cNvSpPr>
              <p:nvPr/>
            </p:nvSpPr>
            <p:spPr bwMode="auto">
              <a:xfrm>
                <a:off x="2334" y="2688"/>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5" name="Rectangle 183"/>
              <p:cNvSpPr>
                <a:spLocks noChangeAspect="1" noChangeArrowheads="1"/>
              </p:cNvSpPr>
              <p:nvPr/>
            </p:nvSpPr>
            <p:spPr bwMode="auto">
              <a:xfrm>
                <a:off x="2564" y="2688"/>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56" name="Rectangle 184"/>
              <p:cNvSpPr>
                <a:spLocks noChangeAspect="1" noChangeArrowheads="1"/>
              </p:cNvSpPr>
              <p:nvPr/>
            </p:nvSpPr>
            <p:spPr bwMode="auto">
              <a:xfrm>
                <a:off x="2792" y="2688"/>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8857" name="Rectangle 185"/>
              <p:cNvSpPr>
                <a:spLocks noChangeAspect="1" noChangeArrowheads="1"/>
              </p:cNvSpPr>
              <p:nvPr/>
            </p:nvSpPr>
            <p:spPr bwMode="auto">
              <a:xfrm>
                <a:off x="2105" y="2904"/>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8858" name="Rectangle 186"/>
              <p:cNvSpPr>
                <a:spLocks noChangeAspect="1" noChangeArrowheads="1"/>
              </p:cNvSpPr>
              <p:nvPr/>
            </p:nvSpPr>
            <p:spPr bwMode="auto">
              <a:xfrm>
                <a:off x="2334" y="2904"/>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8859" name="Rectangle 187"/>
              <p:cNvSpPr>
                <a:spLocks noChangeAspect="1" noChangeArrowheads="1"/>
              </p:cNvSpPr>
              <p:nvPr/>
            </p:nvSpPr>
            <p:spPr bwMode="auto">
              <a:xfrm>
                <a:off x="2564" y="2904"/>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8860" name="Rectangle 188"/>
              <p:cNvSpPr>
                <a:spLocks noChangeAspect="1" noChangeArrowheads="1"/>
              </p:cNvSpPr>
              <p:nvPr/>
            </p:nvSpPr>
            <p:spPr bwMode="auto">
              <a:xfrm>
                <a:off x="2792" y="2904"/>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8861" name="Rectangle 189"/>
              <p:cNvSpPr>
                <a:spLocks noChangeAspect="1" noChangeArrowheads="1"/>
              </p:cNvSpPr>
              <p:nvPr/>
            </p:nvSpPr>
            <p:spPr bwMode="auto">
              <a:xfrm>
                <a:off x="576" y="2256"/>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2" name="Line 190"/>
              <p:cNvSpPr>
                <a:spLocks noChangeAspect="1" noChangeShapeType="1"/>
              </p:cNvSpPr>
              <p:nvPr/>
            </p:nvSpPr>
            <p:spPr bwMode="auto">
              <a:xfrm>
                <a:off x="805"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3" name="Line 191"/>
              <p:cNvSpPr>
                <a:spLocks noChangeAspect="1" noChangeShapeType="1"/>
              </p:cNvSpPr>
              <p:nvPr/>
            </p:nvSpPr>
            <p:spPr bwMode="auto">
              <a:xfrm>
                <a:off x="1035"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4" name="Line 192"/>
              <p:cNvSpPr>
                <a:spLocks noChangeAspect="1" noChangeShapeType="1"/>
              </p:cNvSpPr>
              <p:nvPr/>
            </p:nvSpPr>
            <p:spPr bwMode="auto">
              <a:xfrm>
                <a:off x="1263" y="2256"/>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5" name="Line 193"/>
              <p:cNvSpPr>
                <a:spLocks noChangeAspect="1" noChangeShapeType="1"/>
              </p:cNvSpPr>
              <p:nvPr/>
            </p:nvSpPr>
            <p:spPr bwMode="auto">
              <a:xfrm>
                <a:off x="576" y="2472"/>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6" name="Line 194"/>
              <p:cNvSpPr>
                <a:spLocks noChangeAspect="1" noChangeShapeType="1"/>
              </p:cNvSpPr>
              <p:nvPr/>
            </p:nvSpPr>
            <p:spPr bwMode="auto">
              <a:xfrm>
                <a:off x="576" y="2688"/>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7" name="Line 195"/>
              <p:cNvSpPr>
                <a:spLocks noChangeAspect="1" noChangeShapeType="1"/>
              </p:cNvSpPr>
              <p:nvPr/>
            </p:nvSpPr>
            <p:spPr bwMode="auto">
              <a:xfrm>
                <a:off x="576" y="2904"/>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868" name="Rectangle 196"/>
              <p:cNvSpPr>
                <a:spLocks noChangeAspect="1" noChangeArrowheads="1"/>
              </p:cNvSpPr>
              <p:nvPr/>
            </p:nvSpPr>
            <p:spPr bwMode="auto">
              <a:xfrm>
                <a:off x="576" y="2256"/>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8869" name="Rectangle 197"/>
              <p:cNvSpPr>
                <a:spLocks noChangeAspect="1" noChangeArrowheads="1"/>
              </p:cNvSpPr>
              <p:nvPr/>
            </p:nvSpPr>
            <p:spPr bwMode="auto">
              <a:xfrm>
                <a:off x="805" y="2256"/>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8872" name="Rectangle 200"/>
              <p:cNvSpPr>
                <a:spLocks noChangeAspect="1" noChangeArrowheads="1"/>
              </p:cNvSpPr>
              <p:nvPr/>
            </p:nvSpPr>
            <p:spPr bwMode="auto">
              <a:xfrm>
                <a:off x="576" y="2472"/>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73" name="Rectangle 201"/>
              <p:cNvSpPr>
                <a:spLocks noChangeAspect="1" noChangeArrowheads="1"/>
              </p:cNvSpPr>
              <p:nvPr/>
            </p:nvSpPr>
            <p:spPr bwMode="auto">
              <a:xfrm>
                <a:off x="805" y="2472"/>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8874" name="Rectangle 202"/>
              <p:cNvSpPr>
                <a:spLocks noChangeAspect="1" noChangeArrowheads="1"/>
              </p:cNvSpPr>
              <p:nvPr/>
            </p:nvSpPr>
            <p:spPr bwMode="auto">
              <a:xfrm>
                <a:off x="1035" y="2472"/>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8875" name="Rectangle 203"/>
              <p:cNvSpPr>
                <a:spLocks noChangeAspect="1" noChangeArrowheads="1"/>
              </p:cNvSpPr>
              <p:nvPr/>
            </p:nvSpPr>
            <p:spPr bwMode="auto">
              <a:xfrm>
                <a:off x="1263" y="2472"/>
                <a:ext cx="229"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876" name="Rectangle 204"/>
              <p:cNvSpPr>
                <a:spLocks noChangeAspect="1" noChangeArrowheads="1"/>
              </p:cNvSpPr>
              <p:nvPr/>
            </p:nvSpPr>
            <p:spPr bwMode="auto">
              <a:xfrm>
                <a:off x="576" y="2688"/>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8877" name="Rectangle 205"/>
              <p:cNvSpPr>
                <a:spLocks noChangeAspect="1" noChangeArrowheads="1"/>
              </p:cNvSpPr>
              <p:nvPr/>
            </p:nvSpPr>
            <p:spPr bwMode="auto">
              <a:xfrm>
                <a:off x="805" y="2688"/>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8878" name="Rectangle 206"/>
              <p:cNvSpPr>
                <a:spLocks noChangeAspect="1" noChangeArrowheads="1"/>
              </p:cNvSpPr>
              <p:nvPr/>
            </p:nvSpPr>
            <p:spPr bwMode="auto">
              <a:xfrm>
                <a:off x="1035" y="2688"/>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8879" name="Rectangle 207"/>
              <p:cNvSpPr>
                <a:spLocks noChangeAspect="1" noChangeArrowheads="1"/>
              </p:cNvSpPr>
              <p:nvPr/>
            </p:nvSpPr>
            <p:spPr bwMode="auto">
              <a:xfrm>
                <a:off x="1264" y="2688"/>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8880" name="Rectangle 208"/>
              <p:cNvSpPr>
                <a:spLocks noChangeAspect="1" noChangeArrowheads="1"/>
              </p:cNvSpPr>
              <p:nvPr/>
            </p:nvSpPr>
            <p:spPr bwMode="auto">
              <a:xfrm>
                <a:off x="576" y="2904"/>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8881" name="Rectangle 209"/>
              <p:cNvSpPr>
                <a:spLocks noChangeAspect="1" noChangeArrowheads="1"/>
              </p:cNvSpPr>
              <p:nvPr/>
            </p:nvSpPr>
            <p:spPr bwMode="auto">
              <a:xfrm>
                <a:off x="805" y="2904"/>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8882" name="Rectangle 210"/>
              <p:cNvSpPr>
                <a:spLocks noChangeAspect="1" noChangeArrowheads="1"/>
              </p:cNvSpPr>
              <p:nvPr/>
            </p:nvSpPr>
            <p:spPr bwMode="auto">
              <a:xfrm>
                <a:off x="1035" y="2904"/>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8883" name="Rectangle 211"/>
              <p:cNvSpPr>
                <a:spLocks noChangeAspect="1" noChangeArrowheads="1"/>
              </p:cNvSpPr>
              <p:nvPr/>
            </p:nvSpPr>
            <p:spPr bwMode="auto">
              <a:xfrm>
                <a:off x="1263" y="2904"/>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8884" name="Line 212"/>
              <p:cNvSpPr>
                <a:spLocks noChangeShapeType="1"/>
              </p:cNvSpPr>
              <p:nvPr/>
            </p:nvSpPr>
            <p:spPr bwMode="auto">
              <a:xfrm>
                <a:off x="1544" y="2688"/>
                <a:ext cx="51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grpSp>
        <p:nvGrpSpPr>
          <p:cNvPr id="29030" name="Group 358"/>
          <p:cNvGrpSpPr>
            <a:grpSpLocks/>
          </p:cNvGrpSpPr>
          <p:nvPr/>
        </p:nvGrpSpPr>
        <p:grpSpPr bwMode="auto">
          <a:xfrm>
            <a:off x="890588" y="5219700"/>
            <a:ext cx="8024812" cy="1371600"/>
            <a:chOff x="561" y="3288"/>
            <a:chExt cx="5055" cy="864"/>
          </a:xfrm>
        </p:grpSpPr>
        <p:sp>
          <p:nvSpPr>
            <p:cNvPr id="28828" name="Text Box 156"/>
            <p:cNvSpPr txBox="1">
              <a:spLocks noChangeArrowheads="1"/>
            </p:cNvSpPr>
            <p:nvPr/>
          </p:nvSpPr>
          <p:spPr bwMode="auto">
            <a:xfrm>
              <a:off x="3120" y="3355"/>
              <a:ext cx="2496" cy="756"/>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spcBef>
                  <a:spcPct val="50000"/>
                </a:spcBef>
              </a:pPr>
              <a:r>
                <a:rPr lang="en-US" dirty="0"/>
                <a:t>Manhattan distance is 17 moves, but 27 moves are needed</a:t>
              </a:r>
            </a:p>
          </p:txBody>
        </p:sp>
        <p:grpSp>
          <p:nvGrpSpPr>
            <p:cNvPr id="29028" name="Group 356"/>
            <p:cNvGrpSpPr>
              <a:grpSpLocks/>
            </p:cNvGrpSpPr>
            <p:nvPr/>
          </p:nvGrpSpPr>
          <p:grpSpPr bwMode="auto">
            <a:xfrm>
              <a:off x="561" y="3288"/>
              <a:ext cx="2445" cy="864"/>
              <a:chOff x="561" y="3288"/>
              <a:chExt cx="2445" cy="864"/>
            </a:xfrm>
          </p:grpSpPr>
          <p:sp>
            <p:nvSpPr>
              <p:cNvPr id="28979" name="Rectangle 307"/>
              <p:cNvSpPr>
                <a:spLocks noChangeAspect="1" noChangeArrowheads="1"/>
              </p:cNvSpPr>
              <p:nvPr/>
            </p:nvSpPr>
            <p:spPr bwMode="auto">
              <a:xfrm>
                <a:off x="2090" y="3288"/>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0" name="Line 308"/>
              <p:cNvSpPr>
                <a:spLocks noChangeAspect="1" noChangeShapeType="1"/>
              </p:cNvSpPr>
              <p:nvPr/>
            </p:nvSpPr>
            <p:spPr bwMode="auto">
              <a:xfrm>
                <a:off x="2319"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1" name="Line 309"/>
              <p:cNvSpPr>
                <a:spLocks noChangeAspect="1" noChangeShapeType="1"/>
              </p:cNvSpPr>
              <p:nvPr/>
            </p:nvSpPr>
            <p:spPr bwMode="auto">
              <a:xfrm>
                <a:off x="2549"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2" name="Line 310"/>
              <p:cNvSpPr>
                <a:spLocks noChangeAspect="1" noChangeShapeType="1"/>
              </p:cNvSpPr>
              <p:nvPr/>
            </p:nvSpPr>
            <p:spPr bwMode="auto">
              <a:xfrm>
                <a:off x="2777"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3" name="Line 311"/>
              <p:cNvSpPr>
                <a:spLocks noChangeAspect="1" noChangeShapeType="1"/>
              </p:cNvSpPr>
              <p:nvPr/>
            </p:nvSpPr>
            <p:spPr bwMode="auto">
              <a:xfrm>
                <a:off x="2090" y="3504"/>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4" name="Line 312"/>
              <p:cNvSpPr>
                <a:spLocks noChangeAspect="1" noChangeShapeType="1"/>
              </p:cNvSpPr>
              <p:nvPr/>
            </p:nvSpPr>
            <p:spPr bwMode="auto">
              <a:xfrm>
                <a:off x="2090" y="3720"/>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5" name="Line 313"/>
              <p:cNvSpPr>
                <a:spLocks noChangeAspect="1" noChangeShapeType="1"/>
              </p:cNvSpPr>
              <p:nvPr/>
            </p:nvSpPr>
            <p:spPr bwMode="auto">
              <a:xfrm>
                <a:off x="2090" y="3936"/>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6" name="Rectangle 314"/>
              <p:cNvSpPr>
                <a:spLocks noChangeAspect="1" noChangeArrowheads="1"/>
              </p:cNvSpPr>
              <p:nvPr/>
            </p:nvSpPr>
            <p:spPr bwMode="auto">
              <a:xfrm>
                <a:off x="2090" y="3288"/>
                <a:ext cx="229"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987" name="Rectangle 315"/>
              <p:cNvSpPr>
                <a:spLocks noChangeAspect="1" noChangeArrowheads="1"/>
              </p:cNvSpPr>
              <p:nvPr/>
            </p:nvSpPr>
            <p:spPr bwMode="auto">
              <a:xfrm>
                <a:off x="2319" y="3288"/>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88" name="Rectangle 316"/>
              <p:cNvSpPr>
                <a:spLocks noChangeAspect="1" noChangeArrowheads="1"/>
              </p:cNvSpPr>
              <p:nvPr/>
            </p:nvSpPr>
            <p:spPr bwMode="auto">
              <a:xfrm>
                <a:off x="2549" y="3288"/>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89" name="Rectangle 317"/>
              <p:cNvSpPr>
                <a:spLocks noChangeAspect="1" noChangeArrowheads="1"/>
              </p:cNvSpPr>
              <p:nvPr/>
            </p:nvSpPr>
            <p:spPr bwMode="auto">
              <a:xfrm>
                <a:off x="2777" y="3288"/>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8990" name="Rectangle 318"/>
              <p:cNvSpPr>
                <a:spLocks noChangeAspect="1" noChangeArrowheads="1"/>
              </p:cNvSpPr>
              <p:nvPr/>
            </p:nvSpPr>
            <p:spPr bwMode="auto">
              <a:xfrm>
                <a:off x="2090" y="3504"/>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1" name="Rectangle 319"/>
              <p:cNvSpPr>
                <a:spLocks noChangeAspect="1" noChangeArrowheads="1"/>
              </p:cNvSpPr>
              <p:nvPr/>
            </p:nvSpPr>
            <p:spPr bwMode="auto">
              <a:xfrm>
                <a:off x="2319" y="3504"/>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2" name="Rectangle 320"/>
              <p:cNvSpPr>
                <a:spLocks noChangeAspect="1" noChangeArrowheads="1"/>
              </p:cNvSpPr>
              <p:nvPr/>
            </p:nvSpPr>
            <p:spPr bwMode="auto">
              <a:xfrm>
                <a:off x="2549" y="3504"/>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3" name="Rectangle 321"/>
              <p:cNvSpPr>
                <a:spLocks noChangeAspect="1" noChangeArrowheads="1"/>
              </p:cNvSpPr>
              <p:nvPr/>
            </p:nvSpPr>
            <p:spPr bwMode="auto">
              <a:xfrm>
                <a:off x="2777" y="3504"/>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8994" name="Rectangle 322"/>
              <p:cNvSpPr>
                <a:spLocks noChangeAspect="1" noChangeArrowheads="1"/>
              </p:cNvSpPr>
              <p:nvPr/>
            </p:nvSpPr>
            <p:spPr bwMode="auto">
              <a:xfrm>
                <a:off x="2090" y="3720"/>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5" name="Rectangle 323"/>
              <p:cNvSpPr>
                <a:spLocks noChangeAspect="1" noChangeArrowheads="1"/>
              </p:cNvSpPr>
              <p:nvPr/>
            </p:nvSpPr>
            <p:spPr bwMode="auto">
              <a:xfrm>
                <a:off x="2319" y="3720"/>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6" name="Rectangle 324"/>
              <p:cNvSpPr>
                <a:spLocks noChangeAspect="1" noChangeArrowheads="1"/>
              </p:cNvSpPr>
              <p:nvPr/>
            </p:nvSpPr>
            <p:spPr bwMode="auto">
              <a:xfrm>
                <a:off x="2549" y="3720"/>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8997" name="Rectangle 325"/>
              <p:cNvSpPr>
                <a:spLocks noChangeAspect="1" noChangeArrowheads="1"/>
              </p:cNvSpPr>
              <p:nvPr/>
            </p:nvSpPr>
            <p:spPr bwMode="auto">
              <a:xfrm>
                <a:off x="2777" y="3720"/>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8998" name="Rectangle 326"/>
              <p:cNvSpPr>
                <a:spLocks noChangeAspect="1" noChangeArrowheads="1"/>
              </p:cNvSpPr>
              <p:nvPr/>
            </p:nvSpPr>
            <p:spPr bwMode="auto">
              <a:xfrm>
                <a:off x="2090" y="3936"/>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8999" name="Rectangle 327"/>
              <p:cNvSpPr>
                <a:spLocks noChangeAspect="1" noChangeArrowheads="1"/>
              </p:cNvSpPr>
              <p:nvPr/>
            </p:nvSpPr>
            <p:spPr bwMode="auto">
              <a:xfrm>
                <a:off x="2319" y="3936"/>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9000" name="Rectangle 328"/>
              <p:cNvSpPr>
                <a:spLocks noChangeAspect="1" noChangeArrowheads="1"/>
              </p:cNvSpPr>
              <p:nvPr/>
            </p:nvSpPr>
            <p:spPr bwMode="auto">
              <a:xfrm>
                <a:off x="2549" y="3936"/>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9001" name="Rectangle 329"/>
              <p:cNvSpPr>
                <a:spLocks noChangeAspect="1" noChangeArrowheads="1"/>
              </p:cNvSpPr>
              <p:nvPr/>
            </p:nvSpPr>
            <p:spPr bwMode="auto">
              <a:xfrm>
                <a:off x="2777" y="3936"/>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9002" name="Rectangle 330"/>
              <p:cNvSpPr>
                <a:spLocks noChangeAspect="1" noChangeArrowheads="1"/>
              </p:cNvSpPr>
              <p:nvPr/>
            </p:nvSpPr>
            <p:spPr bwMode="auto">
              <a:xfrm>
                <a:off x="561" y="3288"/>
                <a:ext cx="916" cy="86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3" name="Line 331"/>
              <p:cNvSpPr>
                <a:spLocks noChangeAspect="1" noChangeShapeType="1"/>
              </p:cNvSpPr>
              <p:nvPr/>
            </p:nvSpPr>
            <p:spPr bwMode="auto">
              <a:xfrm>
                <a:off x="790"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4" name="Line 332"/>
              <p:cNvSpPr>
                <a:spLocks noChangeAspect="1" noChangeShapeType="1"/>
              </p:cNvSpPr>
              <p:nvPr/>
            </p:nvSpPr>
            <p:spPr bwMode="auto">
              <a:xfrm>
                <a:off x="1020"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5" name="Line 333"/>
              <p:cNvSpPr>
                <a:spLocks noChangeAspect="1" noChangeShapeType="1"/>
              </p:cNvSpPr>
              <p:nvPr/>
            </p:nvSpPr>
            <p:spPr bwMode="auto">
              <a:xfrm>
                <a:off x="1248" y="3288"/>
                <a:ext cx="0" cy="86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6" name="Line 334"/>
              <p:cNvSpPr>
                <a:spLocks noChangeAspect="1" noChangeShapeType="1"/>
              </p:cNvSpPr>
              <p:nvPr/>
            </p:nvSpPr>
            <p:spPr bwMode="auto">
              <a:xfrm>
                <a:off x="561" y="3504"/>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7" name="Line 335"/>
              <p:cNvSpPr>
                <a:spLocks noChangeAspect="1" noChangeShapeType="1"/>
              </p:cNvSpPr>
              <p:nvPr/>
            </p:nvSpPr>
            <p:spPr bwMode="auto">
              <a:xfrm>
                <a:off x="561" y="3720"/>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8" name="Line 336"/>
              <p:cNvSpPr>
                <a:spLocks noChangeAspect="1" noChangeShapeType="1"/>
              </p:cNvSpPr>
              <p:nvPr/>
            </p:nvSpPr>
            <p:spPr bwMode="auto">
              <a:xfrm>
                <a:off x="561" y="3936"/>
                <a:ext cx="91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09" name="Rectangle 337"/>
              <p:cNvSpPr>
                <a:spLocks noChangeAspect="1" noChangeArrowheads="1"/>
              </p:cNvSpPr>
              <p:nvPr/>
            </p:nvSpPr>
            <p:spPr bwMode="auto">
              <a:xfrm>
                <a:off x="561" y="3288"/>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12</a:t>
                </a:r>
              </a:p>
            </p:txBody>
          </p:sp>
          <p:sp>
            <p:nvSpPr>
              <p:cNvPr id="29010" name="Rectangle 338"/>
              <p:cNvSpPr>
                <a:spLocks noChangeAspect="1" noChangeArrowheads="1"/>
              </p:cNvSpPr>
              <p:nvPr/>
            </p:nvSpPr>
            <p:spPr bwMode="auto">
              <a:xfrm>
                <a:off x="790" y="3288"/>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11" name="Rectangle 339"/>
              <p:cNvSpPr>
                <a:spLocks noChangeAspect="1" noChangeArrowheads="1"/>
              </p:cNvSpPr>
              <p:nvPr/>
            </p:nvSpPr>
            <p:spPr bwMode="auto">
              <a:xfrm>
                <a:off x="1020" y="3288"/>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9012" name="Rectangle 340"/>
              <p:cNvSpPr>
                <a:spLocks noChangeAspect="1" noChangeArrowheads="1"/>
              </p:cNvSpPr>
              <p:nvPr/>
            </p:nvSpPr>
            <p:spPr bwMode="auto">
              <a:xfrm>
                <a:off x="1248" y="3288"/>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11</a:t>
                </a:r>
              </a:p>
            </p:txBody>
          </p:sp>
          <p:sp>
            <p:nvSpPr>
              <p:cNvPr id="29013" name="Rectangle 341"/>
              <p:cNvSpPr>
                <a:spLocks noChangeAspect="1" noChangeArrowheads="1"/>
              </p:cNvSpPr>
              <p:nvPr/>
            </p:nvSpPr>
            <p:spPr bwMode="auto">
              <a:xfrm>
                <a:off x="561" y="3504"/>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14" name="Rectangle 342"/>
              <p:cNvSpPr>
                <a:spLocks noChangeAspect="1" noChangeArrowheads="1"/>
              </p:cNvSpPr>
              <p:nvPr/>
            </p:nvSpPr>
            <p:spPr bwMode="auto">
              <a:xfrm>
                <a:off x="790" y="3504"/>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7</a:t>
                </a:r>
              </a:p>
            </p:txBody>
          </p:sp>
          <p:sp>
            <p:nvSpPr>
              <p:cNvPr id="29015" name="Rectangle 343"/>
              <p:cNvSpPr>
                <a:spLocks noChangeAspect="1" noChangeArrowheads="1"/>
              </p:cNvSpPr>
              <p:nvPr/>
            </p:nvSpPr>
            <p:spPr bwMode="auto">
              <a:xfrm>
                <a:off x="1020" y="3504"/>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16" name="Rectangle 344"/>
              <p:cNvSpPr>
                <a:spLocks noChangeAspect="1" noChangeArrowheads="1"/>
              </p:cNvSpPr>
              <p:nvPr/>
            </p:nvSpPr>
            <p:spPr bwMode="auto">
              <a:xfrm>
                <a:off x="1248" y="3504"/>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14</a:t>
                </a:r>
              </a:p>
            </p:txBody>
          </p:sp>
          <p:sp>
            <p:nvSpPr>
              <p:cNvPr id="29017" name="Rectangle 345"/>
              <p:cNvSpPr>
                <a:spLocks noChangeAspect="1" noChangeArrowheads="1"/>
              </p:cNvSpPr>
              <p:nvPr/>
            </p:nvSpPr>
            <p:spPr bwMode="auto">
              <a:xfrm>
                <a:off x="561" y="3720"/>
                <a:ext cx="229"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13</a:t>
                </a:r>
              </a:p>
            </p:txBody>
          </p:sp>
          <p:sp>
            <p:nvSpPr>
              <p:cNvPr id="29018" name="Rectangle 346"/>
              <p:cNvSpPr>
                <a:spLocks noChangeAspect="1" noChangeArrowheads="1"/>
              </p:cNvSpPr>
              <p:nvPr/>
            </p:nvSpPr>
            <p:spPr bwMode="auto">
              <a:xfrm>
                <a:off x="790" y="3720"/>
                <a:ext cx="230"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19" name="Rectangle 347"/>
              <p:cNvSpPr>
                <a:spLocks noChangeAspect="1" noChangeArrowheads="1"/>
              </p:cNvSpPr>
              <p:nvPr/>
            </p:nvSpPr>
            <p:spPr bwMode="auto">
              <a:xfrm>
                <a:off x="1020" y="3720"/>
                <a:ext cx="228"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3</a:t>
                </a:r>
              </a:p>
            </p:txBody>
          </p:sp>
          <p:sp>
            <p:nvSpPr>
              <p:cNvPr id="29020" name="Rectangle 348"/>
              <p:cNvSpPr>
                <a:spLocks noChangeAspect="1" noChangeArrowheads="1"/>
              </p:cNvSpPr>
              <p:nvPr/>
            </p:nvSpPr>
            <p:spPr bwMode="auto">
              <a:xfrm>
                <a:off x="1249" y="3720"/>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21" name="Rectangle 349"/>
              <p:cNvSpPr>
                <a:spLocks noChangeAspect="1" noChangeArrowheads="1"/>
              </p:cNvSpPr>
              <p:nvPr/>
            </p:nvSpPr>
            <p:spPr bwMode="auto">
              <a:xfrm>
                <a:off x="561" y="3936"/>
                <a:ext cx="229" cy="216"/>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9022" name="Rectangle 350"/>
              <p:cNvSpPr>
                <a:spLocks noChangeAspect="1" noChangeArrowheads="1"/>
              </p:cNvSpPr>
              <p:nvPr/>
            </p:nvSpPr>
            <p:spPr bwMode="auto">
              <a:xfrm>
                <a:off x="790" y="3936"/>
                <a:ext cx="230" cy="216"/>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sz="2000"/>
                  <a:t>15</a:t>
                </a:r>
              </a:p>
            </p:txBody>
          </p:sp>
          <p:sp>
            <p:nvSpPr>
              <p:cNvPr id="29023" name="Rectangle 351"/>
              <p:cNvSpPr>
                <a:spLocks noChangeAspect="1" noChangeArrowheads="1"/>
              </p:cNvSpPr>
              <p:nvPr/>
            </p:nvSpPr>
            <p:spPr bwMode="auto">
              <a:xfrm>
                <a:off x="1020" y="3936"/>
                <a:ext cx="228"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29024" name="Rectangle 352"/>
              <p:cNvSpPr>
                <a:spLocks noChangeAspect="1" noChangeArrowheads="1"/>
              </p:cNvSpPr>
              <p:nvPr/>
            </p:nvSpPr>
            <p:spPr bwMode="auto">
              <a:xfrm>
                <a:off x="1248" y="3936"/>
                <a:ext cx="229" cy="216"/>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rgbClr val="FF0000"/>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2000"/>
              </a:p>
            </p:txBody>
          </p:sp>
          <p:sp>
            <p:nvSpPr>
              <p:cNvPr id="29025" name="Line 353"/>
              <p:cNvSpPr>
                <a:spLocks noChangeShapeType="1"/>
              </p:cNvSpPr>
              <p:nvPr/>
            </p:nvSpPr>
            <p:spPr bwMode="auto">
              <a:xfrm>
                <a:off x="1529" y="3720"/>
                <a:ext cx="51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spTree>
    <p:extLst>
      <p:ext uri="{BB962C8B-B14F-4D97-AF65-F5344CB8AC3E}">
        <p14:creationId xmlns:p14="http://schemas.microsoft.com/office/powerpoint/2010/main" val="32979268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90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88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90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9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26"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t>Greedy Best-First Search</a:t>
            </a:r>
          </a:p>
        </p:txBody>
      </p:sp>
      <p:sp>
        <p:nvSpPr>
          <p:cNvPr id="10243" name="Text Box 3"/>
          <p:cNvSpPr txBox="1">
            <a:spLocks noChangeArrowheads="1"/>
          </p:cNvSpPr>
          <p:nvPr/>
        </p:nvSpPr>
        <p:spPr bwMode="auto">
          <a:xfrm>
            <a:off x="914400" y="2692400"/>
            <a:ext cx="35750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a:solidFill>
                  <a:schemeClr val="tx2"/>
                </a:solidFill>
                <a:latin typeface="Arial" charset="0"/>
              </a:rPr>
              <a:t># of nodes tested:</a:t>
            </a:r>
            <a:r>
              <a:rPr lang="en-US" sz="1800">
                <a:latin typeface="Arial" charset="0"/>
              </a:rPr>
              <a:t> 1</a:t>
            </a:r>
            <a:r>
              <a:rPr lang="en-US" sz="1800">
                <a:solidFill>
                  <a:schemeClr val="tx2"/>
                </a:solidFill>
                <a:latin typeface="Arial" charset="0"/>
              </a:rPr>
              <a:t>, expanded:</a:t>
            </a:r>
            <a:r>
              <a:rPr lang="en-US" sz="1800">
                <a:latin typeface="Arial" charset="0"/>
              </a:rPr>
              <a:t> 1</a:t>
            </a:r>
          </a:p>
        </p:txBody>
      </p:sp>
      <p:graphicFrame>
        <p:nvGraphicFramePr>
          <p:cNvPr id="545796" name="Group 4"/>
          <p:cNvGraphicFramePr>
            <a:graphicFrameLocks noGrp="1"/>
          </p:cNvGraphicFramePr>
          <p:nvPr>
            <p:extLst>
              <p:ext uri="{D42A27DB-BD31-4B8C-83A1-F6EECF244321}">
                <p14:modId xmlns:p14="http://schemas.microsoft.com/office/powerpoint/2010/main" val="2761419743"/>
              </p:ext>
            </p:extLst>
          </p:nvPr>
        </p:nvGraphicFramePr>
        <p:xfrm>
          <a:off x="990600" y="3124200"/>
          <a:ext cx="3810000" cy="905037"/>
        </p:xfrm>
        <a:graphic>
          <a:graphicData uri="http://schemas.openxmlformats.org/drawingml/2006/table">
            <a:tbl>
              <a:tblPr/>
              <a:tblGrid>
                <a:gridCol w="16002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err="1">
                          <a:ln>
                            <a:noFill/>
                          </a:ln>
                          <a:solidFill>
                            <a:srgbClr val="111111"/>
                          </a:solidFill>
                          <a:effectLst/>
                          <a:latin typeface="Arial" charset="0"/>
                        </a:rPr>
                        <a:t>expnd</a:t>
                      </a:r>
                      <a:r>
                        <a:rPr kumimoji="0" lang="en-US" sz="1800" b="1" i="0" u="none" strike="noStrike" cap="none" normalizeH="0" baseline="0" dirty="0">
                          <a:ln>
                            <a:noFill/>
                          </a:ln>
                          <a:solidFill>
                            <a:srgbClr val="111111"/>
                          </a:solidFill>
                          <a:effectLst/>
                          <a:latin typeface="Arial" charset="0"/>
                        </a:rPr>
                        <a:t>. node</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1" i="0" u="none" strike="noStrike" cap="none" normalizeH="0" baseline="0" dirty="0">
                          <a:ln>
                            <a:noFill/>
                          </a:ln>
                          <a:solidFill>
                            <a:srgbClr val="111111"/>
                          </a:solidFill>
                          <a:effectLst/>
                          <a:latin typeface="Arial" charset="0"/>
                        </a:rPr>
                        <a:t>Frontier</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381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800" b="1" i="0" u="none" strike="noStrike" cap="none" normalizeH="0" baseline="0">
                        <a:ln>
                          <a:noFill/>
                        </a:ln>
                        <a:solidFill>
                          <a:srgbClr val="111111"/>
                        </a:solidFill>
                        <a:effectLst/>
                        <a:latin typeface="Arial" charset="0"/>
                      </a:endParaRP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{S:8}</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a:ln>
                            <a:noFill/>
                          </a:ln>
                          <a:solidFill>
                            <a:srgbClr val="111111"/>
                          </a:solidFill>
                          <a:effectLst/>
                          <a:latin typeface="Arial" charset="0"/>
                        </a:rPr>
                        <a:t>S </a:t>
                      </a:r>
                      <a:r>
                        <a:rPr kumimoji="0" lang="en-US" sz="1800" b="0" i="0" u="none" strike="noStrike" cap="none" normalizeH="0" baseline="0">
                          <a:ln>
                            <a:noFill/>
                          </a:ln>
                          <a:solidFill>
                            <a:srgbClr val="FF7C80"/>
                          </a:solidFill>
                          <a:effectLst/>
                          <a:latin typeface="Arial" charset="0"/>
                        </a:rPr>
                        <a:t>not goal</a:t>
                      </a:r>
                    </a:p>
                  </a:txBody>
                  <a:tcPr marR="18288" marT="9120" marB="18239" horzOverflow="overflow">
                    <a:lnL cap="flat">
                      <a:noFill/>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800" b="0" i="0" u="none" strike="noStrike" cap="none" normalizeH="0" baseline="0" dirty="0">
                          <a:ln>
                            <a:noFill/>
                          </a:ln>
                          <a:solidFill>
                            <a:srgbClr val="111111"/>
                          </a:solidFill>
                          <a:effectLst/>
                          <a:latin typeface="Arial" charset="0"/>
                        </a:rPr>
                        <a:t>{</a:t>
                      </a:r>
                      <a:r>
                        <a:rPr kumimoji="0" lang="en-US" sz="1800" b="0" i="0" u="none" strike="noStrike" cap="none" normalizeH="0" baseline="0" dirty="0">
                          <a:ln>
                            <a:noFill/>
                          </a:ln>
                          <a:solidFill>
                            <a:schemeClr val="accent2"/>
                          </a:solidFill>
                          <a:effectLst/>
                          <a:latin typeface="Arial" charset="0"/>
                        </a:rPr>
                        <a:t>C:3,B:4,A:8</a:t>
                      </a:r>
                      <a:r>
                        <a:rPr kumimoji="0" lang="en-US" sz="1800" b="0" i="0" u="none" strike="noStrike" cap="none" normalizeH="0" baseline="0" dirty="0">
                          <a:ln>
                            <a:noFill/>
                          </a:ln>
                          <a:solidFill>
                            <a:srgbClr val="111111"/>
                          </a:solidFill>
                          <a:effectLst/>
                          <a:latin typeface="Arial" charset="0"/>
                        </a:rPr>
                        <a:t>}</a:t>
                      </a:r>
                    </a:p>
                  </a:txBody>
                  <a:tcPr marR="18288" marT="9120" marB="18239" horzOverflow="overflow">
                    <a:lnL w="12700" cap="flat" cmpd="sng" algn="ctr">
                      <a:solidFill>
                        <a:schemeClr val="tx1"/>
                      </a:solidFill>
                      <a:prstDash val="solid"/>
                      <a:miter lim="800000"/>
                      <a:headEnd type="none" w="med" len="med"/>
                      <a:tailEnd type="none" w="med" len="med"/>
                    </a:lnL>
                    <a:lnR cap="flat">
                      <a:noFill/>
                    </a:lnR>
                    <a:lnT w="12700" cap="flat" cmpd="sng" algn="ctr">
                      <a:solidFill>
                        <a:schemeClr val="tx1"/>
                      </a:solidFill>
                      <a:prstDash val="solid"/>
                      <a:miter lim="800000"/>
                      <a:headEnd type="none" w="med" len="med"/>
                      <a:tailEnd type="none" w="med" len="med"/>
                    </a:lnT>
                    <a:lnB w="381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256" name="Text Box 20"/>
          <p:cNvSpPr txBox="1">
            <a:spLocks noChangeArrowheads="1"/>
          </p:cNvSpPr>
          <p:nvPr/>
        </p:nvSpPr>
        <p:spPr bwMode="auto">
          <a:xfrm>
            <a:off x="914400" y="2303463"/>
            <a:ext cx="16144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b="1" i="1">
                <a:solidFill>
                  <a:srgbClr val="CC3300"/>
                </a:solidFill>
                <a:latin typeface="Palatino" pitchFamily="18" charset="0"/>
              </a:rPr>
              <a:t> f</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r>
              <a:rPr lang="en-US" b="1" i="1">
                <a:solidFill>
                  <a:srgbClr val="CC3300"/>
                </a:solidFill>
                <a:latin typeface="Palatino" pitchFamily="18" charset="0"/>
              </a:rPr>
              <a:t> </a:t>
            </a:r>
            <a:r>
              <a:rPr lang="en-US" b="1">
                <a:solidFill>
                  <a:srgbClr val="CC3300"/>
                </a:solidFill>
                <a:latin typeface="Palatino" pitchFamily="18" charset="0"/>
              </a:rPr>
              <a:t>=</a:t>
            </a:r>
            <a:r>
              <a:rPr lang="en-US" b="1" i="1">
                <a:solidFill>
                  <a:srgbClr val="CC3300"/>
                </a:solidFill>
                <a:latin typeface="Palatino" pitchFamily="18" charset="0"/>
              </a:rPr>
              <a:t> h</a:t>
            </a:r>
            <a:r>
              <a:rPr lang="en-US" b="1">
                <a:solidFill>
                  <a:srgbClr val="CC3300"/>
                </a:solidFill>
                <a:latin typeface="Palatino" pitchFamily="18" charset="0"/>
              </a:rPr>
              <a:t>(</a:t>
            </a:r>
            <a:r>
              <a:rPr lang="en-US" b="1" i="1">
                <a:solidFill>
                  <a:srgbClr val="CC3300"/>
                </a:solidFill>
                <a:latin typeface="Palatino" pitchFamily="18" charset="0"/>
              </a:rPr>
              <a:t>n</a:t>
            </a:r>
            <a:r>
              <a:rPr lang="en-US" b="1">
                <a:solidFill>
                  <a:srgbClr val="CC3300"/>
                </a:solidFill>
                <a:latin typeface="Palatino" pitchFamily="18" charset="0"/>
              </a:rPr>
              <a:t>)</a:t>
            </a:r>
          </a:p>
        </p:txBody>
      </p:sp>
      <p:sp>
        <p:nvSpPr>
          <p:cNvPr id="10257" name="Text Box 21"/>
          <p:cNvSpPr txBox="1">
            <a:spLocks noChangeArrowheads="1"/>
          </p:cNvSpPr>
          <p:nvPr/>
        </p:nvSpPr>
        <p:spPr bwMode="auto">
          <a:xfrm>
            <a:off x="61722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1</a:t>
            </a:r>
          </a:p>
        </p:txBody>
      </p:sp>
      <p:sp>
        <p:nvSpPr>
          <p:cNvPr id="10258" name="Text Box 22"/>
          <p:cNvSpPr txBox="1">
            <a:spLocks noChangeArrowheads="1"/>
          </p:cNvSpPr>
          <p:nvPr/>
        </p:nvSpPr>
        <p:spPr bwMode="auto">
          <a:xfrm>
            <a:off x="71628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10259" name="Text Box 23"/>
          <p:cNvSpPr txBox="1">
            <a:spLocks noChangeArrowheads="1"/>
          </p:cNvSpPr>
          <p:nvPr/>
        </p:nvSpPr>
        <p:spPr bwMode="auto">
          <a:xfrm>
            <a:off x="5257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10260" name="Text Box 24"/>
          <p:cNvSpPr txBox="1">
            <a:spLocks noChangeArrowheads="1"/>
          </p:cNvSpPr>
          <p:nvPr/>
        </p:nvSpPr>
        <p:spPr bwMode="auto">
          <a:xfrm>
            <a:off x="65532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10261" name="Text Box 25"/>
          <p:cNvSpPr txBox="1">
            <a:spLocks noChangeArrowheads="1"/>
          </p:cNvSpPr>
          <p:nvPr/>
        </p:nvSpPr>
        <p:spPr bwMode="auto">
          <a:xfrm>
            <a:off x="6019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10262" name="Text Box 26"/>
          <p:cNvSpPr txBox="1">
            <a:spLocks noChangeArrowheads="1"/>
          </p:cNvSpPr>
          <p:nvPr/>
        </p:nvSpPr>
        <p:spPr bwMode="auto">
          <a:xfrm>
            <a:off x="7848600" y="3276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10263" name="Text Box 27"/>
          <p:cNvSpPr txBox="1">
            <a:spLocks noChangeArrowheads="1"/>
          </p:cNvSpPr>
          <p:nvPr/>
        </p:nvSpPr>
        <p:spPr bwMode="auto">
          <a:xfrm>
            <a:off x="71628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10264" name="Oval 28"/>
          <p:cNvSpPr>
            <a:spLocks noChangeArrowheads="1"/>
          </p:cNvSpPr>
          <p:nvPr/>
        </p:nvSpPr>
        <p:spPr bwMode="auto">
          <a:xfrm>
            <a:off x="7086600" y="2514600"/>
            <a:ext cx="685800" cy="685800"/>
          </a:xfrm>
          <a:prstGeom prst="ellipse">
            <a:avLst/>
          </a:prstGeom>
          <a:solidFill>
            <a:srgbClr val="FF7C80"/>
          </a:solidFill>
          <a:ln w="25400">
            <a:solidFill>
              <a:schemeClr val="tx1"/>
            </a:solidFill>
            <a:miter lim="800000"/>
            <a:headEnd/>
            <a:tailEnd/>
          </a:ln>
        </p:spPr>
        <p:txBody>
          <a:bodyPr wrap="none" anchor="ctr"/>
          <a:lstStyle/>
          <a:p>
            <a:pPr algn="ctr">
              <a:lnSpc>
                <a:spcPct val="75000"/>
              </a:lnSpc>
            </a:pPr>
            <a:r>
              <a:rPr lang="en-US" sz="2000" b="1">
                <a:latin typeface="Arial" charset="0"/>
              </a:rPr>
              <a:t>S</a:t>
            </a:r>
            <a:br>
              <a:rPr lang="en-US" sz="2000" b="1">
                <a:latin typeface="Arial" charset="0"/>
              </a:rPr>
            </a:br>
            <a:r>
              <a:rPr lang="en-US" sz="1800" i="1">
                <a:solidFill>
                  <a:schemeClr val="bg1"/>
                </a:solidFill>
                <a:latin typeface="Arial" charset="0"/>
              </a:rPr>
              <a:t>h=8</a:t>
            </a:r>
          </a:p>
        </p:txBody>
      </p:sp>
      <p:sp>
        <p:nvSpPr>
          <p:cNvPr id="10265" name="Oval 29"/>
          <p:cNvSpPr>
            <a:spLocks noChangeArrowheads="1"/>
          </p:cNvSpPr>
          <p:nvPr/>
        </p:nvSpPr>
        <p:spPr bwMode="auto">
          <a:xfrm>
            <a:off x="5943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br>
              <a:rPr lang="en-US" sz="2000" b="1">
                <a:latin typeface="Arial" charset="0"/>
              </a:rPr>
            </a:br>
            <a:r>
              <a:rPr lang="en-US" sz="1800" i="1">
                <a:solidFill>
                  <a:schemeClr val="bg1"/>
                </a:solidFill>
                <a:latin typeface="Arial" charset="0"/>
              </a:rPr>
              <a:t>h=8</a:t>
            </a:r>
          </a:p>
        </p:txBody>
      </p:sp>
      <p:cxnSp>
        <p:nvCxnSpPr>
          <p:cNvPr id="10266" name="AutoShape 30"/>
          <p:cNvCxnSpPr>
            <a:cxnSpLocks noChangeShapeType="1"/>
            <a:stCxn id="10264" idx="3"/>
            <a:endCxn id="10265" idx="0"/>
          </p:cNvCxnSpPr>
          <p:nvPr/>
        </p:nvCxnSpPr>
        <p:spPr bwMode="auto">
          <a:xfrm flipH="1">
            <a:off x="6286500" y="3113088"/>
            <a:ext cx="900113"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10267" name="AutoShape 31"/>
          <p:cNvCxnSpPr>
            <a:cxnSpLocks noChangeShapeType="1"/>
            <a:stCxn id="10265" idx="4"/>
            <a:endCxn id="10268" idx="0"/>
          </p:cNvCxnSpPr>
          <p:nvPr/>
        </p:nvCxnSpPr>
        <p:spPr bwMode="auto">
          <a:xfrm>
            <a:off x="6286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0268" name="Oval 32"/>
          <p:cNvSpPr>
            <a:spLocks noChangeArrowheads="1"/>
          </p:cNvSpPr>
          <p:nvPr/>
        </p:nvSpPr>
        <p:spPr bwMode="auto">
          <a:xfrm>
            <a:off x="5943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cxnSp>
        <p:nvCxnSpPr>
          <p:cNvPr id="10269" name="AutoShape 33"/>
          <p:cNvCxnSpPr>
            <a:cxnSpLocks noChangeShapeType="1"/>
            <a:stCxn id="10265" idx="3"/>
            <a:endCxn id="10270" idx="0"/>
          </p:cNvCxnSpPr>
          <p:nvPr/>
        </p:nvCxnSpPr>
        <p:spPr bwMode="auto">
          <a:xfrm flipH="1">
            <a:off x="5372100" y="4256088"/>
            <a:ext cx="671513" cy="531812"/>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0270" name="Oval 34"/>
          <p:cNvSpPr>
            <a:spLocks noChangeArrowheads="1"/>
          </p:cNvSpPr>
          <p:nvPr/>
        </p:nvSpPr>
        <p:spPr bwMode="auto">
          <a:xfrm>
            <a:off x="50292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br>
              <a:rPr lang="en-US" sz="2000" b="1">
                <a:latin typeface="Arial" charset="0"/>
              </a:rPr>
            </a:br>
            <a:r>
              <a:rPr lang="en-US" sz="1800" i="1">
                <a:solidFill>
                  <a:schemeClr val="bg1"/>
                </a:solidFill>
                <a:latin typeface="Arial" charset="0"/>
              </a:rPr>
              <a:t>h=</a:t>
            </a:r>
            <a:r>
              <a:rPr lang="en-US" b="1">
                <a:solidFill>
                  <a:schemeClr val="bg1"/>
                </a:solidFill>
                <a:latin typeface="Arial" charset="0"/>
              </a:rPr>
              <a:t>∞</a:t>
            </a:r>
          </a:p>
        </p:txBody>
      </p:sp>
      <p:sp>
        <p:nvSpPr>
          <p:cNvPr id="10271" name="Oval 35"/>
          <p:cNvSpPr>
            <a:spLocks noChangeArrowheads="1"/>
          </p:cNvSpPr>
          <p:nvPr/>
        </p:nvSpPr>
        <p:spPr bwMode="auto">
          <a:xfrm>
            <a:off x="7086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br>
              <a:rPr lang="en-US" sz="2000" b="1">
                <a:latin typeface="Arial" charset="0"/>
              </a:rPr>
            </a:br>
            <a:r>
              <a:rPr lang="en-US" sz="1800" i="1">
                <a:solidFill>
                  <a:schemeClr val="bg1"/>
                </a:solidFill>
                <a:latin typeface="Arial" charset="0"/>
              </a:rPr>
              <a:t>h=4</a:t>
            </a:r>
            <a:endParaRPr lang="en-US" sz="2000" b="1">
              <a:latin typeface="Arial" charset="0"/>
            </a:endParaRPr>
          </a:p>
        </p:txBody>
      </p:sp>
      <p:cxnSp>
        <p:nvCxnSpPr>
          <p:cNvPr id="10272" name="AutoShape 36"/>
          <p:cNvCxnSpPr>
            <a:cxnSpLocks noChangeShapeType="1"/>
            <a:stCxn id="10271" idx="4"/>
            <a:endCxn id="10273" idx="0"/>
          </p:cNvCxnSpPr>
          <p:nvPr/>
        </p:nvCxnSpPr>
        <p:spPr bwMode="auto">
          <a:xfrm>
            <a:off x="7429500" y="4356100"/>
            <a:ext cx="0" cy="431800"/>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0273" name="Oval 37"/>
          <p:cNvSpPr>
            <a:spLocks noChangeArrowheads="1"/>
          </p:cNvSpPr>
          <p:nvPr/>
        </p:nvSpPr>
        <p:spPr bwMode="auto">
          <a:xfrm>
            <a:off x="7086600" y="4800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G</a:t>
            </a:r>
            <a:br>
              <a:rPr lang="en-US" sz="2000" b="1">
                <a:latin typeface="Arial" charset="0"/>
              </a:rPr>
            </a:br>
            <a:r>
              <a:rPr lang="en-US" sz="1800" i="1">
                <a:solidFill>
                  <a:schemeClr val="bg1"/>
                </a:solidFill>
                <a:latin typeface="Arial" charset="0"/>
              </a:rPr>
              <a:t>h=0</a:t>
            </a:r>
            <a:endParaRPr lang="en-US" sz="1800">
              <a:solidFill>
                <a:schemeClr val="bg1"/>
              </a:solidFill>
              <a:latin typeface="Arial" charset="0"/>
            </a:endParaRPr>
          </a:p>
        </p:txBody>
      </p:sp>
      <p:sp>
        <p:nvSpPr>
          <p:cNvPr id="10274" name="Oval 38"/>
          <p:cNvSpPr>
            <a:spLocks noChangeArrowheads="1"/>
          </p:cNvSpPr>
          <p:nvPr/>
        </p:nvSpPr>
        <p:spPr bwMode="auto">
          <a:xfrm>
            <a:off x="8229600" y="3657600"/>
            <a:ext cx="685800" cy="685800"/>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br>
              <a:rPr lang="en-US" sz="2000" b="1">
                <a:latin typeface="Arial" charset="0"/>
              </a:rPr>
            </a:br>
            <a:r>
              <a:rPr lang="en-US" sz="1800" i="1">
                <a:solidFill>
                  <a:schemeClr val="bg1"/>
                </a:solidFill>
                <a:latin typeface="Arial" charset="0"/>
              </a:rPr>
              <a:t>h=3</a:t>
            </a:r>
          </a:p>
        </p:txBody>
      </p:sp>
      <p:cxnSp>
        <p:nvCxnSpPr>
          <p:cNvPr id="10275" name="AutoShape 39"/>
          <p:cNvCxnSpPr>
            <a:cxnSpLocks noChangeShapeType="1"/>
            <a:stCxn id="10264" idx="5"/>
            <a:endCxn id="10274" idx="0"/>
          </p:cNvCxnSpPr>
          <p:nvPr/>
        </p:nvCxnSpPr>
        <p:spPr bwMode="auto">
          <a:xfrm>
            <a:off x="7672388" y="3113088"/>
            <a:ext cx="900112" cy="531812"/>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10276" name="AutoShape 40"/>
          <p:cNvCxnSpPr>
            <a:cxnSpLocks noChangeShapeType="1"/>
            <a:stCxn id="10265" idx="5"/>
            <a:endCxn id="10273" idx="1"/>
          </p:cNvCxnSpPr>
          <p:nvPr/>
        </p:nvCxnSpPr>
        <p:spPr bwMode="auto">
          <a:xfrm>
            <a:off x="6529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cxnSp>
        <p:nvCxnSpPr>
          <p:cNvPr id="10277" name="AutoShape 41"/>
          <p:cNvCxnSpPr>
            <a:cxnSpLocks noChangeShapeType="1"/>
            <a:stCxn id="10264" idx="4"/>
            <a:endCxn id="10271" idx="0"/>
          </p:cNvCxnSpPr>
          <p:nvPr/>
        </p:nvCxnSpPr>
        <p:spPr bwMode="auto">
          <a:xfrm>
            <a:off x="7429500" y="3213100"/>
            <a:ext cx="0" cy="431800"/>
          </a:xfrm>
          <a:prstGeom prst="straightConnector1">
            <a:avLst/>
          </a:prstGeom>
          <a:noFill/>
          <a:ln w="25400">
            <a:solidFill>
              <a:srgbClr val="FF7C80"/>
            </a:solidFill>
            <a:miter lim="800000"/>
            <a:headEnd/>
            <a:tailEnd type="triangle" w="med" len="sm"/>
          </a:ln>
          <a:extLst>
            <a:ext uri="{909E8E84-426E-40dd-AFC4-6F175D3DCCD1}">
              <a14:hiddenFill xmlns:a14="http://schemas.microsoft.com/office/drawing/2010/main" xmlns="">
                <a:noFill/>
              </a14:hiddenFill>
            </a:ext>
          </a:extLst>
        </p:spPr>
      </p:cxnSp>
      <p:cxnSp>
        <p:nvCxnSpPr>
          <p:cNvPr id="10278" name="AutoShape 42"/>
          <p:cNvCxnSpPr>
            <a:cxnSpLocks noChangeShapeType="1"/>
            <a:stCxn id="10274" idx="3"/>
            <a:endCxn id="10273" idx="7"/>
          </p:cNvCxnSpPr>
          <p:nvPr/>
        </p:nvCxnSpPr>
        <p:spPr bwMode="auto">
          <a:xfrm flipH="1">
            <a:off x="7672388" y="4256088"/>
            <a:ext cx="657225" cy="631825"/>
          </a:xfrm>
          <a:prstGeom prst="straightConnector1">
            <a:avLst/>
          </a:prstGeom>
          <a:noFill/>
          <a:ln w="25400">
            <a:solidFill>
              <a:schemeClr val="tx1"/>
            </a:solidFill>
            <a:miter lim="800000"/>
            <a:headEnd/>
            <a:tailEnd type="triangle" w="med" len="sm"/>
          </a:ln>
          <a:extLst>
            <a:ext uri="{909E8E84-426E-40dd-AFC4-6F175D3DCCD1}">
              <a14:hiddenFill xmlns:a14="http://schemas.microsoft.com/office/drawing/2010/main" xmlns="">
                <a:noFill/>
              </a14:hiddenFill>
            </a:ext>
          </a:extLst>
        </p:spPr>
      </p:cxnSp>
      <p:sp>
        <p:nvSpPr>
          <p:cNvPr id="10279" name="Text Box 43"/>
          <p:cNvSpPr txBox="1">
            <a:spLocks noChangeArrowheads="1"/>
          </p:cNvSpPr>
          <p:nvPr/>
        </p:nvSpPr>
        <p:spPr bwMode="auto">
          <a:xfrm>
            <a:off x="7620000" y="4419600"/>
            <a:ext cx="311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t>Pattern Database Heuristics</a:t>
            </a:r>
          </a:p>
        </p:txBody>
      </p:sp>
      <p:sp>
        <p:nvSpPr>
          <p:cNvPr id="133123" name="Rectangle 3"/>
          <p:cNvSpPr>
            <a:spLocks noGrp="1" noChangeArrowheads="1"/>
          </p:cNvSpPr>
          <p:nvPr>
            <p:ph type="body" idx="1"/>
          </p:nvPr>
        </p:nvSpPr>
        <p:spPr/>
        <p:txBody>
          <a:bodyPr/>
          <a:lstStyle/>
          <a:p>
            <a:r>
              <a:rPr lang="en-US" dirty="0"/>
              <a:t>A pattern database is a complete set of such positions, with associated number of moves</a:t>
            </a:r>
          </a:p>
          <a:p>
            <a:r>
              <a:rPr lang="en-US" dirty="0"/>
              <a:t>e.g. a 7-tile pattern database for the Fifteen Puzzle contains 519 million entries</a:t>
            </a:r>
          </a:p>
        </p:txBody>
      </p:sp>
    </p:spTree>
    <p:extLst>
      <p:ext uri="{BB962C8B-B14F-4D97-AF65-F5344CB8AC3E}">
        <p14:creationId xmlns:p14="http://schemas.microsoft.com/office/powerpoint/2010/main" val="38127573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33123">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31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33123">
                                            <p:txEl>
                                              <p:pRg st="1" end="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09600" y="609600"/>
            <a:ext cx="7772400" cy="1143000"/>
          </a:xfrm>
        </p:spPr>
        <p:txBody>
          <a:bodyPr wrap="none"/>
          <a:lstStyle/>
          <a:p>
            <a:r>
              <a:rPr lang="en-US"/>
              <a:t>Heuristics from Pattern Databases</a:t>
            </a:r>
          </a:p>
        </p:txBody>
      </p:sp>
      <p:grpSp>
        <p:nvGrpSpPr>
          <p:cNvPr id="83018" name="Group 74"/>
          <p:cNvGrpSpPr>
            <a:grpSpLocks/>
          </p:cNvGrpSpPr>
          <p:nvPr/>
        </p:nvGrpSpPr>
        <p:grpSpPr bwMode="auto">
          <a:xfrm>
            <a:off x="914400" y="2055813"/>
            <a:ext cx="7313613" cy="2744787"/>
            <a:chOff x="576" y="1295"/>
            <a:chExt cx="4607" cy="1729"/>
          </a:xfrm>
        </p:grpSpPr>
        <p:sp>
          <p:nvSpPr>
            <p:cNvPr id="82948" name="Rectangle 4"/>
            <p:cNvSpPr>
              <a:spLocks noChangeAspect="1" noChangeArrowheads="1"/>
            </p:cNvSpPr>
            <p:nvPr/>
          </p:nvSpPr>
          <p:spPr bwMode="auto">
            <a:xfrm>
              <a:off x="3457" y="1295"/>
              <a:ext cx="1726" cy="1729"/>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Line 5"/>
            <p:cNvSpPr>
              <a:spLocks noChangeAspect="1" noChangeShapeType="1"/>
            </p:cNvSpPr>
            <p:nvPr/>
          </p:nvSpPr>
          <p:spPr bwMode="auto">
            <a:xfrm>
              <a:off x="3889"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0" name="Line 6"/>
            <p:cNvSpPr>
              <a:spLocks noChangeAspect="1" noChangeShapeType="1"/>
            </p:cNvSpPr>
            <p:nvPr/>
          </p:nvSpPr>
          <p:spPr bwMode="auto">
            <a:xfrm>
              <a:off x="4321"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1" name="Line 7"/>
            <p:cNvSpPr>
              <a:spLocks noChangeAspect="1" noChangeShapeType="1"/>
            </p:cNvSpPr>
            <p:nvPr/>
          </p:nvSpPr>
          <p:spPr bwMode="auto">
            <a:xfrm>
              <a:off x="4751"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2" name="Line 8"/>
            <p:cNvSpPr>
              <a:spLocks noChangeAspect="1" noChangeShapeType="1"/>
            </p:cNvSpPr>
            <p:nvPr/>
          </p:nvSpPr>
          <p:spPr bwMode="auto">
            <a:xfrm>
              <a:off x="3457" y="1727"/>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3" name="Line 9"/>
            <p:cNvSpPr>
              <a:spLocks noChangeAspect="1" noChangeShapeType="1"/>
            </p:cNvSpPr>
            <p:nvPr/>
          </p:nvSpPr>
          <p:spPr bwMode="auto">
            <a:xfrm>
              <a:off x="3457" y="2160"/>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4" name="Line 10"/>
            <p:cNvSpPr>
              <a:spLocks noChangeAspect="1" noChangeShapeType="1"/>
            </p:cNvSpPr>
            <p:nvPr/>
          </p:nvSpPr>
          <p:spPr bwMode="auto">
            <a:xfrm>
              <a:off x="3457" y="2592"/>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5" name="Rectangle 11"/>
            <p:cNvSpPr>
              <a:spLocks noChangeAspect="1" noChangeArrowheads="1"/>
            </p:cNvSpPr>
            <p:nvPr/>
          </p:nvSpPr>
          <p:spPr bwMode="auto">
            <a:xfrm>
              <a:off x="3457" y="1295"/>
              <a:ext cx="432" cy="43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56" name="Rectangle 12"/>
            <p:cNvSpPr>
              <a:spLocks noChangeAspect="1" noChangeArrowheads="1"/>
            </p:cNvSpPr>
            <p:nvPr/>
          </p:nvSpPr>
          <p:spPr bwMode="auto">
            <a:xfrm>
              <a:off x="3889" y="1295"/>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a:t>
              </a:r>
            </a:p>
          </p:txBody>
        </p:sp>
        <p:sp>
          <p:nvSpPr>
            <p:cNvPr id="82957" name="Rectangle 13"/>
            <p:cNvSpPr>
              <a:spLocks noChangeAspect="1" noChangeArrowheads="1"/>
            </p:cNvSpPr>
            <p:nvPr/>
          </p:nvSpPr>
          <p:spPr bwMode="auto">
            <a:xfrm>
              <a:off x="4321" y="1295"/>
              <a:ext cx="430"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2</a:t>
              </a:r>
            </a:p>
          </p:txBody>
        </p:sp>
        <p:sp>
          <p:nvSpPr>
            <p:cNvPr id="82958" name="Rectangle 14"/>
            <p:cNvSpPr>
              <a:spLocks noChangeAspect="1" noChangeArrowheads="1"/>
            </p:cNvSpPr>
            <p:nvPr/>
          </p:nvSpPr>
          <p:spPr bwMode="auto">
            <a:xfrm>
              <a:off x="4751" y="1295"/>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3</a:t>
              </a:r>
              <a:endParaRPr lang="en-US" sz="2000"/>
            </a:p>
          </p:txBody>
        </p:sp>
        <p:sp>
          <p:nvSpPr>
            <p:cNvPr id="82959" name="Rectangle 15"/>
            <p:cNvSpPr>
              <a:spLocks noChangeAspect="1" noChangeArrowheads="1"/>
            </p:cNvSpPr>
            <p:nvPr/>
          </p:nvSpPr>
          <p:spPr bwMode="auto">
            <a:xfrm>
              <a:off x="3457" y="1727"/>
              <a:ext cx="432"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4</a:t>
              </a:r>
            </a:p>
          </p:txBody>
        </p:sp>
        <p:sp>
          <p:nvSpPr>
            <p:cNvPr id="82960" name="Rectangle 16"/>
            <p:cNvSpPr>
              <a:spLocks noChangeAspect="1" noChangeArrowheads="1"/>
            </p:cNvSpPr>
            <p:nvPr/>
          </p:nvSpPr>
          <p:spPr bwMode="auto">
            <a:xfrm>
              <a:off x="3889" y="1727"/>
              <a:ext cx="432"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5</a:t>
              </a:r>
            </a:p>
          </p:txBody>
        </p:sp>
        <p:sp>
          <p:nvSpPr>
            <p:cNvPr id="82961" name="Rectangle 17"/>
            <p:cNvSpPr>
              <a:spLocks noChangeAspect="1" noChangeArrowheads="1"/>
            </p:cNvSpPr>
            <p:nvPr/>
          </p:nvSpPr>
          <p:spPr bwMode="auto">
            <a:xfrm>
              <a:off x="4321" y="1727"/>
              <a:ext cx="430"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6</a:t>
              </a:r>
            </a:p>
          </p:txBody>
        </p:sp>
        <p:sp>
          <p:nvSpPr>
            <p:cNvPr id="82962" name="Rectangle 18"/>
            <p:cNvSpPr>
              <a:spLocks noChangeAspect="1" noChangeArrowheads="1"/>
            </p:cNvSpPr>
            <p:nvPr/>
          </p:nvSpPr>
          <p:spPr bwMode="auto">
            <a:xfrm>
              <a:off x="4751" y="1727"/>
              <a:ext cx="432" cy="43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7</a:t>
              </a:r>
              <a:endParaRPr lang="en-US" sz="2000"/>
            </a:p>
          </p:txBody>
        </p:sp>
        <p:sp>
          <p:nvSpPr>
            <p:cNvPr id="82963" name="Rectangle 19"/>
            <p:cNvSpPr>
              <a:spLocks noChangeAspect="1" noChangeArrowheads="1"/>
            </p:cNvSpPr>
            <p:nvPr/>
          </p:nvSpPr>
          <p:spPr bwMode="auto">
            <a:xfrm>
              <a:off x="3457" y="21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8</a:t>
              </a:r>
            </a:p>
          </p:txBody>
        </p:sp>
        <p:sp>
          <p:nvSpPr>
            <p:cNvPr id="82964" name="Rectangle 20"/>
            <p:cNvSpPr>
              <a:spLocks noChangeAspect="1" noChangeArrowheads="1"/>
            </p:cNvSpPr>
            <p:nvPr/>
          </p:nvSpPr>
          <p:spPr bwMode="auto">
            <a:xfrm>
              <a:off x="3889" y="21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9</a:t>
              </a:r>
            </a:p>
          </p:txBody>
        </p:sp>
        <p:sp>
          <p:nvSpPr>
            <p:cNvPr id="82965" name="Rectangle 21"/>
            <p:cNvSpPr>
              <a:spLocks noChangeAspect="1" noChangeArrowheads="1"/>
            </p:cNvSpPr>
            <p:nvPr/>
          </p:nvSpPr>
          <p:spPr bwMode="auto">
            <a:xfrm>
              <a:off x="4321" y="2160"/>
              <a:ext cx="430"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10</a:t>
              </a:r>
            </a:p>
          </p:txBody>
        </p:sp>
        <p:sp>
          <p:nvSpPr>
            <p:cNvPr id="82966" name="Rectangle 22"/>
            <p:cNvSpPr>
              <a:spLocks noChangeAspect="1" noChangeArrowheads="1"/>
            </p:cNvSpPr>
            <p:nvPr/>
          </p:nvSpPr>
          <p:spPr bwMode="auto">
            <a:xfrm>
              <a:off x="4751" y="2160"/>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11</a:t>
              </a:r>
              <a:endParaRPr lang="en-US" sz="2000"/>
            </a:p>
          </p:txBody>
        </p:sp>
        <p:sp>
          <p:nvSpPr>
            <p:cNvPr id="82967" name="Rectangle 23"/>
            <p:cNvSpPr>
              <a:spLocks noChangeAspect="1" noChangeArrowheads="1"/>
            </p:cNvSpPr>
            <p:nvPr/>
          </p:nvSpPr>
          <p:spPr bwMode="auto">
            <a:xfrm>
              <a:off x="3457" y="2592"/>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12</a:t>
              </a:r>
              <a:endParaRPr lang="en-US" sz="2000"/>
            </a:p>
          </p:txBody>
        </p:sp>
        <p:sp>
          <p:nvSpPr>
            <p:cNvPr id="82968" name="Rectangle 24"/>
            <p:cNvSpPr>
              <a:spLocks noChangeAspect="1" noChangeArrowheads="1"/>
            </p:cNvSpPr>
            <p:nvPr/>
          </p:nvSpPr>
          <p:spPr bwMode="auto">
            <a:xfrm>
              <a:off x="3889" y="2592"/>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13</a:t>
              </a:r>
              <a:endParaRPr lang="en-US" sz="2000"/>
            </a:p>
          </p:txBody>
        </p:sp>
        <p:sp>
          <p:nvSpPr>
            <p:cNvPr id="82969" name="Rectangle 25"/>
            <p:cNvSpPr>
              <a:spLocks noChangeAspect="1" noChangeArrowheads="1"/>
            </p:cNvSpPr>
            <p:nvPr/>
          </p:nvSpPr>
          <p:spPr bwMode="auto">
            <a:xfrm>
              <a:off x="4321" y="2592"/>
              <a:ext cx="430"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14</a:t>
              </a:r>
              <a:endParaRPr lang="en-US" sz="2000"/>
            </a:p>
          </p:txBody>
        </p:sp>
        <p:sp>
          <p:nvSpPr>
            <p:cNvPr id="82970" name="Rectangle 26"/>
            <p:cNvSpPr>
              <a:spLocks noChangeAspect="1" noChangeArrowheads="1"/>
            </p:cNvSpPr>
            <p:nvPr/>
          </p:nvSpPr>
          <p:spPr bwMode="auto">
            <a:xfrm>
              <a:off x="4751" y="2592"/>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15</a:t>
              </a:r>
              <a:endParaRPr lang="en-US" sz="2000"/>
            </a:p>
          </p:txBody>
        </p:sp>
        <p:sp>
          <p:nvSpPr>
            <p:cNvPr id="82971" name="Rectangle 27"/>
            <p:cNvSpPr>
              <a:spLocks noChangeAspect="1" noChangeArrowheads="1"/>
            </p:cNvSpPr>
            <p:nvPr/>
          </p:nvSpPr>
          <p:spPr bwMode="auto">
            <a:xfrm>
              <a:off x="576" y="1295"/>
              <a:ext cx="1726" cy="1729"/>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2" name="Line 28"/>
            <p:cNvSpPr>
              <a:spLocks noChangeAspect="1" noChangeShapeType="1"/>
            </p:cNvSpPr>
            <p:nvPr/>
          </p:nvSpPr>
          <p:spPr bwMode="auto">
            <a:xfrm>
              <a:off x="1008"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3" name="Line 29"/>
            <p:cNvSpPr>
              <a:spLocks noChangeAspect="1" noChangeShapeType="1"/>
            </p:cNvSpPr>
            <p:nvPr/>
          </p:nvSpPr>
          <p:spPr bwMode="auto">
            <a:xfrm>
              <a:off x="1440"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4" name="Line 30"/>
            <p:cNvSpPr>
              <a:spLocks noChangeAspect="1" noChangeShapeType="1"/>
            </p:cNvSpPr>
            <p:nvPr/>
          </p:nvSpPr>
          <p:spPr bwMode="auto">
            <a:xfrm>
              <a:off x="1870" y="1295"/>
              <a:ext cx="0" cy="1729"/>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5" name="Line 31"/>
            <p:cNvSpPr>
              <a:spLocks noChangeAspect="1" noChangeShapeType="1"/>
            </p:cNvSpPr>
            <p:nvPr/>
          </p:nvSpPr>
          <p:spPr bwMode="auto">
            <a:xfrm>
              <a:off x="576" y="1727"/>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6" name="Line 32"/>
            <p:cNvSpPr>
              <a:spLocks noChangeAspect="1" noChangeShapeType="1"/>
            </p:cNvSpPr>
            <p:nvPr/>
          </p:nvSpPr>
          <p:spPr bwMode="auto">
            <a:xfrm>
              <a:off x="576" y="2160"/>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7" name="Line 33"/>
            <p:cNvSpPr>
              <a:spLocks noChangeAspect="1" noChangeShapeType="1"/>
            </p:cNvSpPr>
            <p:nvPr/>
          </p:nvSpPr>
          <p:spPr bwMode="auto">
            <a:xfrm>
              <a:off x="576" y="2592"/>
              <a:ext cx="1726"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78" name="Rectangle 34"/>
            <p:cNvSpPr>
              <a:spLocks noChangeAspect="1" noChangeArrowheads="1"/>
            </p:cNvSpPr>
            <p:nvPr/>
          </p:nvSpPr>
          <p:spPr bwMode="auto">
            <a:xfrm>
              <a:off x="576" y="1295"/>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5</a:t>
              </a:r>
            </a:p>
          </p:txBody>
        </p:sp>
        <p:sp>
          <p:nvSpPr>
            <p:cNvPr id="82979" name="Rectangle 35"/>
            <p:cNvSpPr>
              <a:spLocks noChangeAspect="1" noChangeArrowheads="1"/>
            </p:cNvSpPr>
            <p:nvPr/>
          </p:nvSpPr>
          <p:spPr bwMode="auto">
            <a:xfrm>
              <a:off x="1008" y="1295"/>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10</a:t>
              </a:r>
            </a:p>
          </p:txBody>
        </p:sp>
        <p:sp>
          <p:nvSpPr>
            <p:cNvPr id="82980" name="Rectangle 36"/>
            <p:cNvSpPr>
              <a:spLocks noChangeAspect="1" noChangeArrowheads="1"/>
            </p:cNvSpPr>
            <p:nvPr/>
          </p:nvSpPr>
          <p:spPr bwMode="auto">
            <a:xfrm>
              <a:off x="1440" y="1295"/>
              <a:ext cx="430"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14</a:t>
              </a:r>
              <a:endParaRPr lang="en-US" sz="2000"/>
            </a:p>
          </p:txBody>
        </p:sp>
        <p:sp>
          <p:nvSpPr>
            <p:cNvPr id="82981" name="Rectangle 37"/>
            <p:cNvSpPr>
              <a:spLocks noChangeAspect="1" noChangeArrowheads="1"/>
            </p:cNvSpPr>
            <p:nvPr/>
          </p:nvSpPr>
          <p:spPr bwMode="auto">
            <a:xfrm>
              <a:off x="1870" y="1295"/>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7</a:t>
              </a:r>
              <a:endParaRPr lang="en-US" sz="2000"/>
            </a:p>
          </p:txBody>
        </p:sp>
        <p:sp>
          <p:nvSpPr>
            <p:cNvPr id="82982" name="Rectangle 38"/>
            <p:cNvSpPr>
              <a:spLocks noChangeAspect="1" noChangeArrowheads="1"/>
            </p:cNvSpPr>
            <p:nvPr/>
          </p:nvSpPr>
          <p:spPr bwMode="auto">
            <a:xfrm>
              <a:off x="576" y="1727"/>
              <a:ext cx="432"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8</a:t>
              </a:r>
            </a:p>
          </p:txBody>
        </p:sp>
        <p:sp>
          <p:nvSpPr>
            <p:cNvPr id="82983" name="Rectangle 39"/>
            <p:cNvSpPr>
              <a:spLocks noChangeAspect="1" noChangeArrowheads="1"/>
            </p:cNvSpPr>
            <p:nvPr/>
          </p:nvSpPr>
          <p:spPr bwMode="auto">
            <a:xfrm>
              <a:off x="1008" y="1727"/>
              <a:ext cx="432" cy="433"/>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3</a:t>
              </a:r>
              <a:endParaRPr lang="en-US" sz="2000"/>
            </a:p>
          </p:txBody>
        </p:sp>
        <p:sp>
          <p:nvSpPr>
            <p:cNvPr id="82984" name="Rectangle 40"/>
            <p:cNvSpPr>
              <a:spLocks noChangeAspect="1" noChangeArrowheads="1"/>
            </p:cNvSpPr>
            <p:nvPr/>
          </p:nvSpPr>
          <p:spPr bwMode="auto">
            <a:xfrm>
              <a:off x="1440" y="1727"/>
              <a:ext cx="430"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6</a:t>
              </a:r>
            </a:p>
          </p:txBody>
        </p:sp>
        <p:sp>
          <p:nvSpPr>
            <p:cNvPr id="82985" name="Rectangle 41"/>
            <p:cNvSpPr>
              <a:spLocks noChangeAspect="1" noChangeArrowheads="1"/>
            </p:cNvSpPr>
            <p:nvPr/>
          </p:nvSpPr>
          <p:spPr bwMode="auto">
            <a:xfrm>
              <a:off x="1870" y="1727"/>
              <a:ext cx="432" cy="43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a:t>
              </a:r>
            </a:p>
          </p:txBody>
        </p:sp>
        <p:sp>
          <p:nvSpPr>
            <p:cNvPr id="82986" name="Rectangle 42"/>
            <p:cNvSpPr>
              <a:spLocks noChangeAspect="1" noChangeArrowheads="1"/>
            </p:cNvSpPr>
            <p:nvPr/>
          </p:nvSpPr>
          <p:spPr bwMode="auto">
            <a:xfrm>
              <a:off x="576" y="2160"/>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15</a:t>
              </a:r>
              <a:endParaRPr lang="en-US" sz="2000"/>
            </a:p>
          </p:txBody>
        </p:sp>
        <p:sp>
          <p:nvSpPr>
            <p:cNvPr id="82987" name="Rectangle 43"/>
            <p:cNvSpPr>
              <a:spLocks noChangeAspect="1" noChangeArrowheads="1"/>
            </p:cNvSpPr>
            <p:nvPr/>
          </p:nvSpPr>
          <p:spPr bwMode="auto">
            <a:xfrm>
              <a:off x="1008" y="2160"/>
              <a:ext cx="432" cy="432"/>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sz="4000"/>
            </a:p>
          </p:txBody>
        </p:sp>
        <p:sp>
          <p:nvSpPr>
            <p:cNvPr id="82988" name="Rectangle 44"/>
            <p:cNvSpPr>
              <a:spLocks noChangeAspect="1" noChangeArrowheads="1"/>
            </p:cNvSpPr>
            <p:nvPr/>
          </p:nvSpPr>
          <p:spPr bwMode="auto">
            <a:xfrm>
              <a:off x="1440" y="2160"/>
              <a:ext cx="430"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12</a:t>
              </a:r>
              <a:endParaRPr lang="en-US" sz="2000"/>
            </a:p>
          </p:txBody>
        </p:sp>
        <p:sp>
          <p:nvSpPr>
            <p:cNvPr id="82989" name="Rectangle 45"/>
            <p:cNvSpPr>
              <a:spLocks noChangeAspect="1" noChangeArrowheads="1"/>
            </p:cNvSpPr>
            <p:nvPr/>
          </p:nvSpPr>
          <p:spPr bwMode="auto">
            <a:xfrm>
              <a:off x="1872" y="2160"/>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9</a:t>
              </a:r>
              <a:endParaRPr lang="en-US" sz="4000"/>
            </a:p>
          </p:txBody>
        </p:sp>
        <p:sp>
          <p:nvSpPr>
            <p:cNvPr id="82990" name="Rectangle 46"/>
            <p:cNvSpPr>
              <a:spLocks noChangeAspect="1" noChangeArrowheads="1"/>
            </p:cNvSpPr>
            <p:nvPr/>
          </p:nvSpPr>
          <p:spPr bwMode="auto">
            <a:xfrm>
              <a:off x="576" y="2592"/>
              <a:ext cx="432"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folHlink"/>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2</a:t>
              </a:r>
            </a:p>
          </p:txBody>
        </p:sp>
        <p:sp>
          <p:nvSpPr>
            <p:cNvPr id="82991" name="Rectangle 47"/>
            <p:cNvSpPr>
              <a:spLocks noChangeAspect="1" noChangeArrowheads="1"/>
            </p:cNvSpPr>
            <p:nvPr/>
          </p:nvSpPr>
          <p:spPr bwMode="auto">
            <a:xfrm>
              <a:off x="1008" y="2592"/>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11</a:t>
              </a:r>
              <a:endParaRPr lang="en-US" sz="2000"/>
            </a:p>
          </p:txBody>
        </p:sp>
        <p:sp>
          <p:nvSpPr>
            <p:cNvPr id="82992" name="Rectangle 48"/>
            <p:cNvSpPr>
              <a:spLocks noChangeAspect="1" noChangeArrowheads="1"/>
            </p:cNvSpPr>
            <p:nvPr/>
          </p:nvSpPr>
          <p:spPr bwMode="auto">
            <a:xfrm>
              <a:off x="1440" y="2592"/>
              <a:ext cx="430" cy="43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4</a:t>
              </a:r>
            </a:p>
          </p:txBody>
        </p:sp>
        <p:sp>
          <p:nvSpPr>
            <p:cNvPr id="82993" name="Rectangle 49"/>
            <p:cNvSpPr>
              <a:spLocks noChangeAspect="1" noChangeArrowheads="1"/>
            </p:cNvSpPr>
            <p:nvPr/>
          </p:nvSpPr>
          <p:spPr bwMode="auto">
            <a:xfrm>
              <a:off x="1870" y="2592"/>
              <a:ext cx="432" cy="432"/>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t>13</a:t>
              </a:r>
              <a:endParaRPr lang="en-US" sz="2000"/>
            </a:p>
          </p:txBody>
        </p:sp>
        <p:sp>
          <p:nvSpPr>
            <p:cNvPr id="82994" name="Line 50"/>
            <p:cNvSpPr>
              <a:spLocks noChangeAspect="1" noChangeShapeType="1"/>
            </p:cNvSpPr>
            <p:nvPr/>
          </p:nvSpPr>
          <p:spPr bwMode="auto">
            <a:xfrm>
              <a:off x="2400" y="2160"/>
              <a:ext cx="961"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2995" name="Text Box 51"/>
          <p:cNvSpPr txBox="1">
            <a:spLocks noChangeArrowheads="1"/>
          </p:cNvSpPr>
          <p:nvPr/>
        </p:nvSpPr>
        <p:spPr bwMode="auto">
          <a:xfrm>
            <a:off x="4556125" y="5386388"/>
            <a:ext cx="184150" cy="579437"/>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spcBef>
                <a:spcPct val="50000"/>
              </a:spcBef>
            </a:pPr>
            <a:endParaRPr lang="en-US"/>
          </a:p>
        </p:txBody>
      </p:sp>
      <p:sp>
        <p:nvSpPr>
          <p:cNvPr id="83004" name="Text Box 60"/>
          <p:cNvSpPr txBox="1">
            <a:spLocks noChangeArrowheads="1"/>
          </p:cNvSpPr>
          <p:nvPr/>
        </p:nvSpPr>
        <p:spPr bwMode="auto">
          <a:xfrm>
            <a:off x="4518025" y="5349875"/>
            <a:ext cx="184150" cy="579438"/>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spcBef>
                <a:spcPct val="50000"/>
              </a:spcBef>
            </a:pPr>
            <a:endParaRPr lang="en-US"/>
          </a:p>
        </p:txBody>
      </p:sp>
      <p:sp>
        <p:nvSpPr>
          <p:cNvPr id="83011" name="Text Box 67"/>
          <p:cNvSpPr txBox="1">
            <a:spLocks noChangeArrowheads="1"/>
          </p:cNvSpPr>
          <p:nvPr/>
        </p:nvSpPr>
        <p:spPr bwMode="auto">
          <a:xfrm>
            <a:off x="4479925" y="5424488"/>
            <a:ext cx="184150" cy="579437"/>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pPr>
              <a:spcBef>
                <a:spcPct val="50000"/>
              </a:spcBef>
            </a:pPr>
            <a:endParaRPr lang="en-US"/>
          </a:p>
        </p:txBody>
      </p:sp>
      <p:sp>
        <p:nvSpPr>
          <p:cNvPr id="83017" name="Text Box 73"/>
          <p:cNvSpPr txBox="1">
            <a:spLocks noChangeArrowheads="1"/>
          </p:cNvSpPr>
          <p:nvPr/>
        </p:nvSpPr>
        <p:spPr bwMode="auto">
          <a:xfrm>
            <a:off x="533400" y="5437614"/>
            <a:ext cx="7978775" cy="830997"/>
          </a:xfrm>
          <a:prstGeom prst="rect">
            <a:avLst/>
          </a:prstGeom>
          <a:noFill/>
          <a:ln>
            <a:noFill/>
          </a:ln>
          <a:effectLst/>
          <a:extLst>
            <a:ext uri="{909E8E84-426E-40dd-AFC4-6F175D3DCCD1}">
              <a14:hiddenFill xmlns:a14="http://schemas.microsoft.com/office/drawing/2010/main" xmlns="">
                <a:solidFill>
                  <a:srgbClr val="00FF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r>
              <a:rPr lang="en-US" dirty="0"/>
              <a:t>31 moves is a lower bound on the total number of moves needed to solve this particular state  </a:t>
            </a:r>
          </a:p>
        </p:txBody>
      </p:sp>
    </p:spTree>
    <p:extLst>
      <p:ext uri="{BB962C8B-B14F-4D97-AF65-F5344CB8AC3E}">
        <p14:creationId xmlns:p14="http://schemas.microsoft.com/office/powerpoint/2010/main" val="19471137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30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17"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t>Devising Heuristics</a:t>
            </a:r>
          </a:p>
        </p:txBody>
      </p:sp>
      <p:sp>
        <p:nvSpPr>
          <p:cNvPr id="629763" name="Rectangle 3"/>
          <p:cNvSpPr>
            <a:spLocks noGrp="1" noChangeArrowheads="1"/>
          </p:cNvSpPr>
          <p:nvPr>
            <p:ph idx="1"/>
          </p:nvPr>
        </p:nvSpPr>
        <p:spPr/>
        <p:txBody>
          <a:bodyPr rtlCol="0">
            <a:normAutofit lnSpcReduction="10000"/>
          </a:bodyPr>
          <a:lstStyle/>
          <a:p>
            <a:pPr eaLnBrk="1" fontAlgn="auto" hangingPunct="1">
              <a:spcAft>
                <a:spcPts val="0"/>
              </a:spcAft>
              <a:buFont typeface="Arial" pitchFamily="34" charset="0"/>
              <a:buChar char="•"/>
              <a:defRPr/>
            </a:pPr>
            <a:r>
              <a:rPr lang="en-US" dirty="0">
                <a:solidFill>
                  <a:srgbClr val="CC3300"/>
                </a:solidFill>
              </a:rPr>
              <a:t>If </a:t>
            </a:r>
            <a:r>
              <a:rPr lang="en-US" i="1" dirty="0">
                <a:solidFill>
                  <a:srgbClr val="C00000"/>
                </a:solidFill>
                <a:latin typeface="Palatino" pitchFamily="18" charset="0"/>
              </a:rPr>
              <a:t>h</a:t>
            </a:r>
            <a:r>
              <a:rPr lang="en-US" dirty="0">
                <a:solidFill>
                  <a:srgbClr val="C00000"/>
                </a:solidFill>
                <a:latin typeface="Palatino" pitchFamily="18" charset="0"/>
              </a:rPr>
              <a:t>(</a:t>
            </a:r>
            <a:r>
              <a:rPr lang="en-US" i="1" dirty="0">
                <a:solidFill>
                  <a:srgbClr val="C00000"/>
                </a:solidFill>
                <a:latin typeface="Palatino" pitchFamily="18" charset="0"/>
              </a:rPr>
              <a:t>n</a:t>
            </a:r>
            <a:r>
              <a:rPr lang="en-US" dirty="0">
                <a:solidFill>
                  <a:srgbClr val="C00000"/>
                </a:solidFill>
                <a:latin typeface="Palatino" pitchFamily="18" charset="0"/>
              </a:rPr>
              <a:t>)</a:t>
            </a:r>
            <a:r>
              <a:rPr lang="en-US" i="1" dirty="0">
                <a:solidFill>
                  <a:srgbClr val="C00000"/>
                </a:solidFill>
                <a:latin typeface="Palatino" pitchFamily="18" charset="0"/>
              </a:rPr>
              <a:t> </a:t>
            </a:r>
            <a:r>
              <a:rPr lang="en-US" dirty="0">
                <a:solidFill>
                  <a:srgbClr val="C00000"/>
                </a:solidFill>
                <a:latin typeface="Palatino" pitchFamily="18" charset="0"/>
              </a:rPr>
              <a:t>= </a:t>
            </a:r>
            <a:r>
              <a:rPr lang="en-US" i="1" dirty="0">
                <a:solidFill>
                  <a:srgbClr val="C00000"/>
                </a:solidFill>
                <a:latin typeface="Palatino" pitchFamily="18" charset="0"/>
              </a:rPr>
              <a:t>h</a:t>
            </a:r>
            <a:r>
              <a:rPr lang="en-US" dirty="0">
                <a:solidFill>
                  <a:srgbClr val="C00000"/>
                </a:solidFill>
                <a:latin typeface="Palatino" pitchFamily="18" charset="0"/>
              </a:rPr>
              <a:t>*(</a:t>
            </a:r>
            <a:r>
              <a:rPr lang="en-US" i="1" dirty="0">
                <a:solidFill>
                  <a:srgbClr val="C00000"/>
                </a:solidFill>
                <a:latin typeface="Palatino" pitchFamily="18" charset="0"/>
              </a:rPr>
              <a:t>n</a:t>
            </a:r>
            <a:r>
              <a:rPr lang="en-US" dirty="0">
                <a:solidFill>
                  <a:srgbClr val="C00000"/>
                </a:solidFill>
                <a:latin typeface="Palatino" pitchFamily="18" charset="0"/>
              </a:rPr>
              <a:t>)</a:t>
            </a:r>
            <a:r>
              <a:rPr lang="en-US" dirty="0">
                <a:solidFill>
                  <a:srgbClr val="C00000"/>
                </a:solidFill>
              </a:rPr>
              <a:t> </a:t>
            </a:r>
            <a:r>
              <a:rPr lang="en-US" dirty="0">
                <a:solidFill>
                  <a:srgbClr val="CC3300"/>
                </a:solidFill>
              </a:rPr>
              <a:t>for all </a:t>
            </a:r>
            <a:r>
              <a:rPr lang="en-US" i="1" dirty="0">
                <a:solidFill>
                  <a:srgbClr val="CC3300"/>
                </a:solidFill>
                <a:latin typeface="Palatino" pitchFamily="18" charset="0"/>
              </a:rPr>
              <a:t>n</a:t>
            </a:r>
            <a:r>
              <a:rPr lang="en-US" dirty="0">
                <a:solidFill>
                  <a:srgbClr val="CC3300"/>
                </a:solidFill>
              </a:rPr>
              <a:t>,</a:t>
            </a:r>
            <a:endParaRPr lang="en-US" dirty="0"/>
          </a:p>
          <a:p>
            <a:pPr lvl="1" eaLnBrk="1" fontAlgn="auto" hangingPunct="1">
              <a:spcAft>
                <a:spcPts val="0"/>
              </a:spcAft>
              <a:buFont typeface="Arial" pitchFamily="34" charset="0"/>
              <a:buChar char="–"/>
              <a:defRPr/>
            </a:pPr>
            <a:r>
              <a:rPr lang="en-US" b="1" i="1" dirty="0"/>
              <a:t>only</a:t>
            </a:r>
            <a:r>
              <a:rPr lang="en-US" dirty="0"/>
              <a:t> nodes on optimal solution path are expanded</a:t>
            </a:r>
          </a:p>
          <a:p>
            <a:pPr lvl="1" eaLnBrk="1" fontAlgn="auto" hangingPunct="1">
              <a:spcAft>
                <a:spcPts val="0"/>
              </a:spcAft>
              <a:buFont typeface="Arial" pitchFamily="34" charset="0"/>
              <a:buChar char="–"/>
              <a:defRPr/>
            </a:pPr>
            <a:r>
              <a:rPr lang="en-US" dirty="0"/>
              <a:t>no unnecessary work is performed</a:t>
            </a:r>
          </a:p>
          <a:p>
            <a:pPr eaLnBrk="1" fontAlgn="auto" hangingPunct="1">
              <a:spcAft>
                <a:spcPts val="0"/>
              </a:spcAft>
              <a:buFont typeface="Arial" pitchFamily="34" charset="0"/>
              <a:buChar char="•"/>
              <a:defRPr/>
            </a:pPr>
            <a:r>
              <a:rPr lang="en-US" dirty="0">
                <a:solidFill>
                  <a:srgbClr val="CC3300"/>
                </a:solidFill>
              </a:rPr>
              <a:t>If </a:t>
            </a:r>
            <a:r>
              <a:rPr lang="en-US" i="1" dirty="0">
                <a:solidFill>
                  <a:srgbClr val="C00000"/>
                </a:solidFill>
                <a:latin typeface="Palatino" pitchFamily="18" charset="0"/>
              </a:rPr>
              <a:t>h</a:t>
            </a:r>
            <a:r>
              <a:rPr lang="en-US" dirty="0">
                <a:solidFill>
                  <a:srgbClr val="C00000"/>
                </a:solidFill>
                <a:latin typeface="Palatino" pitchFamily="18" charset="0"/>
              </a:rPr>
              <a:t>(</a:t>
            </a:r>
            <a:r>
              <a:rPr lang="en-US" i="1" dirty="0">
                <a:solidFill>
                  <a:srgbClr val="C00000"/>
                </a:solidFill>
                <a:latin typeface="Palatino" pitchFamily="18" charset="0"/>
              </a:rPr>
              <a:t>n</a:t>
            </a:r>
            <a:r>
              <a:rPr lang="en-US" dirty="0">
                <a:solidFill>
                  <a:srgbClr val="C00000"/>
                </a:solidFill>
                <a:latin typeface="Palatino" pitchFamily="18" charset="0"/>
              </a:rPr>
              <a:t>)</a:t>
            </a:r>
            <a:r>
              <a:rPr lang="en-US" i="1" dirty="0">
                <a:solidFill>
                  <a:srgbClr val="C00000"/>
                </a:solidFill>
                <a:latin typeface="Palatino" pitchFamily="18" charset="0"/>
              </a:rPr>
              <a:t> </a:t>
            </a:r>
            <a:r>
              <a:rPr lang="en-US" dirty="0">
                <a:solidFill>
                  <a:srgbClr val="C00000"/>
                </a:solidFill>
                <a:latin typeface="Palatino" pitchFamily="18" charset="0"/>
              </a:rPr>
              <a:t>=</a:t>
            </a:r>
            <a:r>
              <a:rPr lang="en-US" i="1" dirty="0">
                <a:solidFill>
                  <a:srgbClr val="C00000"/>
                </a:solidFill>
                <a:latin typeface="Palatino" pitchFamily="18" charset="0"/>
              </a:rPr>
              <a:t> </a:t>
            </a:r>
            <a:r>
              <a:rPr lang="en-US" dirty="0">
                <a:solidFill>
                  <a:srgbClr val="C00000"/>
                </a:solidFill>
                <a:latin typeface="Palatino" pitchFamily="18" charset="0"/>
              </a:rPr>
              <a:t>0</a:t>
            </a:r>
            <a:r>
              <a:rPr lang="en-US" dirty="0">
                <a:solidFill>
                  <a:srgbClr val="C00000"/>
                </a:solidFill>
              </a:rPr>
              <a:t> </a:t>
            </a:r>
            <a:r>
              <a:rPr lang="en-US" dirty="0">
                <a:solidFill>
                  <a:srgbClr val="CC3300"/>
                </a:solidFill>
              </a:rPr>
              <a:t>for all </a:t>
            </a:r>
            <a:r>
              <a:rPr lang="en-US" i="1" dirty="0">
                <a:solidFill>
                  <a:srgbClr val="CC3300"/>
                </a:solidFill>
              </a:rPr>
              <a:t>n</a:t>
            </a:r>
            <a:r>
              <a:rPr lang="en-US" dirty="0">
                <a:solidFill>
                  <a:srgbClr val="CC3300"/>
                </a:solidFill>
              </a:rPr>
              <a:t>,</a:t>
            </a:r>
            <a:endParaRPr lang="en-US" dirty="0"/>
          </a:p>
          <a:p>
            <a:pPr lvl="1" eaLnBrk="1" fontAlgn="auto" hangingPunct="1">
              <a:spcAft>
                <a:spcPts val="0"/>
              </a:spcAft>
              <a:buFont typeface="Arial" pitchFamily="34" charset="0"/>
              <a:buChar char="–"/>
              <a:defRPr/>
            </a:pPr>
            <a:r>
              <a:rPr lang="en-US" dirty="0"/>
              <a:t>the heuristic is admissible</a:t>
            </a:r>
          </a:p>
          <a:p>
            <a:pPr lvl="1" eaLnBrk="1" fontAlgn="auto" hangingPunct="1">
              <a:spcAft>
                <a:spcPts val="0"/>
              </a:spcAft>
              <a:buFont typeface="Arial" pitchFamily="34" charset="0"/>
              <a:buChar char="–"/>
              <a:defRPr/>
            </a:pPr>
            <a:r>
              <a:rPr lang="en-US" dirty="0"/>
              <a:t>A* performs exactly as Uniform-Cost Search (UCS)</a:t>
            </a:r>
          </a:p>
          <a:p>
            <a:pPr eaLnBrk="1" fontAlgn="auto" hangingPunct="1">
              <a:spcAft>
                <a:spcPts val="0"/>
              </a:spcAft>
              <a:buFont typeface="Arial" pitchFamily="34" charset="0"/>
              <a:buChar char="•"/>
              <a:defRPr/>
            </a:pPr>
            <a:endParaRPr lang="en-US" dirty="0"/>
          </a:p>
          <a:p>
            <a:pPr eaLnBrk="1" fontAlgn="auto" hangingPunct="1">
              <a:spcAft>
                <a:spcPts val="0"/>
              </a:spcAft>
              <a:defRPr/>
            </a:pPr>
            <a:r>
              <a:rPr lang="en-US" dirty="0">
                <a:solidFill>
                  <a:srgbClr val="CC3300"/>
                </a:solidFill>
              </a:rPr>
              <a:t>The closer </a:t>
            </a:r>
            <a:r>
              <a:rPr lang="en-US" i="1" dirty="0">
                <a:solidFill>
                  <a:srgbClr val="CC3300"/>
                </a:solidFill>
                <a:latin typeface="Palatino" pitchFamily="18" charset="0"/>
              </a:rPr>
              <a:t>h</a:t>
            </a:r>
            <a:r>
              <a:rPr lang="en-US" dirty="0">
                <a:solidFill>
                  <a:srgbClr val="CC3300"/>
                </a:solidFill>
              </a:rPr>
              <a:t> is to </a:t>
            </a:r>
            <a:r>
              <a:rPr lang="en-US" i="1" dirty="0">
                <a:solidFill>
                  <a:srgbClr val="CC3300"/>
                </a:solidFill>
                <a:latin typeface="Palatino" pitchFamily="18" charset="0"/>
              </a:rPr>
              <a:t>h</a:t>
            </a:r>
            <a:r>
              <a:rPr lang="en-US" dirty="0">
                <a:solidFill>
                  <a:srgbClr val="CC3300"/>
                </a:solidFill>
                <a:latin typeface="Palatino" pitchFamily="18" charset="0"/>
              </a:rPr>
              <a:t>*</a:t>
            </a:r>
            <a:r>
              <a:rPr lang="en-US" dirty="0">
                <a:solidFill>
                  <a:srgbClr val="CC3300"/>
                </a:solidFill>
              </a:rPr>
              <a:t>,</a:t>
            </a:r>
          </a:p>
          <a:p>
            <a:pPr lvl="1" eaLnBrk="1" fontAlgn="auto" hangingPunct="1">
              <a:spcAft>
                <a:spcPts val="0"/>
              </a:spcAft>
              <a:buFontTx/>
              <a:buNone/>
              <a:defRPr/>
            </a:pPr>
            <a:r>
              <a:rPr lang="en-US" dirty="0"/>
              <a:t>the fewer extra nodes that will be expanded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97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976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976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976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97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t>Devising Heuristics</a:t>
            </a:r>
          </a:p>
        </p:txBody>
      </p:sp>
      <p:sp>
        <p:nvSpPr>
          <p:cNvPr id="631811" name="Rectangle 3"/>
          <p:cNvSpPr>
            <a:spLocks noGrp="1" noChangeArrowheads="1"/>
          </p:cNvSpPr>
          <p:nvPr>
            <p:ph idx="1"/>
          </p:nvPr>
        </p:nvSpPr>
        <p:spPr/>
        <p:txBody>
          <a:bodyPr/>
          <a:lstStyle/>
          <a:p>
            <a:pPr eaLnBrk="1" hangingPunct="1"/>
            <a:endParaRPr lang="en-US" dirty="0">
              <a:solidFill>
                <a:srgbClr val="CC3300"/>
              </a:solidFill>
            </a:endParaRPr>
          </a:p>
          <a:p>
            <a:pPr marL="0" indent="0" eaLnBrk="1" hangingPunct="1">
              <a:buNone/>
            </a:pPr>
            <a:r>
              <a:rPr lang="en-US" dirty="0"/>
              <a:t>If </a:t>
            </a:r>
            <a:r>
              <a:rPr lang="en-US" i="1" dirty="0">
                <a:solidFill>
                  <a:srgbClr val="CC3300"/>
                </a:solidFill>
                <a:latin typeface="Palatino" pitchFamily="18" charset="0"/>
              </a:rPr>
              <a:t>h1</a:t>
            </a:r>
            <a:r>
              <a:rPr lang="en-US" dirty="0">
                <a:solidFill>
                  <a:srgbClr val="CC3300"/>
                </a:solidFill>
                <a:latin typeface="Palatino" pitchFamily="18" charset="0"/>
              </a:rPr>
              <a:t>(</a:t>
            </a:r>
            <a:r>
              <a:rPr lang="en-US" i="1" dirty="0">
                <a:solidFill>
                  <a:srgbClr val="CC3300"/>
                </a:solidFill>
                <a:latin typeface="Palatino" pitchFamily="18" charset="0"/>
              </a:rPr>
              <a:t>n</a:t>
            </a:r>
            <a:r>
              <a:rPr lang="en-US" dirty="0">
                <a:solidFill>
                  <a:srgbClr val="CC3300"/>
                </a:solidFill>
                <a:latin typeface="Palatino" pitchFamily="18" charset="0"/>
              </a:rPr>
              <a:t>)</a:t>
            </a:r>
            <a:r>
              <a:rPr lang="en-US" i="1" dirty="0">
                <a:solidFill>
                  <a:srgbClr val="CC3300"/>
                </a:solidFill>
                <a:latin typeface="Palatino" pitchFamily="18" charset="0"/>
              </a:rPr>
              <a:t> </a:t>
            </a:r>
            <a:r>
              <a:rPr lang="en-US" dirty="0">
                <a:solidFill>
                  <a:srgbClr val="CC3300"/>
                </a:solidFill>
                <a:latin typeface="Palatino" pitchFamily="18" charset="0"/>
                <a:sym typeface="Symbol" pitchFamily="18" charset="2"/>
              </a:rPr>
              <a:t>≤</a:t>
            </a:r>
            <a:r>
              <a:rPr lang="en-US" i="1" dirty="0">
                <a:solidFill>
                  <a:srgbClr val="CC3300"/>
                </a:solidFill>
                <a:latin typeface="Palatino" pitchFamily="18" charset="0"/>
              </a:rPr>
              <a:t> h2</a:t>
            </a:r>
            <a:r>
              <a:rPr lang="en-US" dirty="0">
                <a:solidFill>
                  <a:srgbClr val="CC3300"/>
                </a:solidFill>
                <a:latin typeface="Palatino" pitchFamily="18" charset="0"/>
              </a:rPr>
              <a:t>(</a:t>
            </a:r>
            <a:r>
              <a:rPr lang="en-US" i="1" dirty="0">
                <a:solidFill>
                  <a:srgbClr val="CC3300"/>
                </a:solidFill>
                <a:latin typeface="Palatino" pitchFamily="18" charset="0"/>
              </a:rPr>
              <a:t>n</a:t>
            </a:r>
            <a:r>
              <a:rPr lang="en-US" dirty="0">
                <a:solidFill>
                  <a:srgbClr val="CC3300"/>
                </a:solidFill>
                <a:latin typeface="Palatino" pitchFamily="18" charset="0"/>
              </a:rPr>
              <a:t>)</a:t>
            </a:r>
            <a:r>
              <a:rPr lang="en-US" i="1" dirty="0">
                <a:solidFill>
                  <a:srgbClr val="CC3300"/>
                </a:solidFill>
                <a:latin typeface="Palatino" pitchFamily="18" charset="0"/>
              </a:rPr>
              <a:t> </a:t>
            </a:r>
            <a:r>
              <a:rPr lang="en-US" dirty="0">
                <a:solidFill>
                  <a:srgbClr val="CC3300"/>
                </a:solidFill>
                <a:latin typeface="Palatino" pitchFamily="18" charset="0"/>
                <a:sym typeface="Symbol" pitchFamily="18" charset="2"/>
              </a:rPr>
              <a:t>≤</a:t>
            </a:r>
            <a:r>
              <a:rPr lang="en-US" i="1" dirty="0">
                <a:solidFill>
                  <a:srgbClr val="CC3300"/>
                </a:solidFill>
                <a:latin typeface="Palatino" pitchFamily="18" charset="0"/>
              </a:rPr>
              <a:t> h*</a:t>
            </a:r>
            <a:r>
              <a:rPr lang="en-US" dirty="0">
                <a:solidFill>
                  <a:srgbClr val="CC3300"/>
                </a:solidFill>
                <a:latin typeface="Palatino" pitchFamily="18" charset="0"/>
              </a:rPr>
              <a:t>(</a:t>
            </a:r>
            <a:r>
              <a:rPr lang="en-US" i="1" dirty="0">
                <a:solidFill>
                  <a:srgbClr val="CC3300"/>
                </a:solidFill>
                <a:latin typeface="Palatino" pitchFamily="18" charset="0"/>
              </a:rPr>
              <a:t>n</a:t>
            </a:r>
            <a:r>
              <a:rPr lang="en-US" dirty="0">
                <a:solidFill>
                  <a:srgbClr val="CC3300"/>
                </a:solidFill>
                <a:latin typeface="Palatino" pitchFamily="18" charset="0"/>
              </a:rPr>
              <a:t>)</a:t>
            </a:r>
            <a:r>
              <a:rPr lang="en-US" dirty="0">
                <a:solidFill>
                  <a:srgbClr val="CC3300"/>
                </a:solidFill>
              </a:rPr>
              <a:t> </a:t>
            </a:r>
            <a:r>
              <a:rPr lang="en-US" dirty="0"/>
              <a:t>for all </a:t>
            </a:r>
            <a:r>
              <a:rPr lang="en-US" i="1" dirty="0">
                <a:latin typeface="Palatino" pitchFamily="18" charset="0"/>
              </a:rPr>
              <a:t>n</a:t>
            </a:r>
            <a:r>
              <a:rPr lang="en-US" dirty="0"/>
              <a:t>,  then                   </a:t>
            </a:r>
            <a:r>
              <a:rPr lang="en-US" i="1" dirty="0">
                <a:latin typeface="Palatino" pitchFamily="18" charset="0"/>
              </a:rPr>
              <a:t>h2 </a:t>
            </a:r>
            <a:r>
              <a:rPr lang="en-US" dirty="0"/>
              <a:t> </a:t>
            </a:r>
            <a:r>
              <a:rPr lang="en-US" dirty="0">
                <a:solidFill>
                  <a:srgbClr val="CC3300"/>
                </a:solidFill>
              </a:rPr>
              <a:t>dominates</a:t>
            </a:r>
            <a:r>
              <a:rPr lang="en-US" dirty="0"/>
              <a:t>  </a:t>
            </a:r>
            <a:r>
              <a:rPr lang="en-US" i="1" dirty="0">
                <a:latin typeface="Palatino" pitchFamily="18" charset="0"/>
              </a:rPr>
              <a:t>h1</a:t>
            </a:r>
          </a:p>
          <a:p>
            <a:pPr lvl="1" eaLnBrk="1" hangingPunct="1"/>
            <a:r>
              <a:rPr lang="en-US" i="1" dirty="0">
                <a:latin typeface="Palatino" pitchFamily="18" charset="0"/>
              </a:rPr>
              <a:t>h2</a:t>
            </a:r>
            <a:r>
              <a:rPr lang="en-US" dirty="0"/>
              <a:t> is a </a:t>
            </a:r>
            <a:r>
              <a:rPr lang="en-US" i="1" dirty="0"/>
              <a:t>better heuristic</a:t>
            </a:r>
            <a:r>
              <a:rPr lang="en-US" dirty="0"/>
              <a:t> than </a:t>
            </a:r>
            <a:r>
              <a:rPr lang="en-US" i="1" dirty="0">
                <a:latin typeface="Palatino" pitchFamily="18" charset="0"/>
              </a:rPr>
              <a:t>h1</a:t>
            </a:r>
          </a:p>
          <a:p>
            <a:pPr lvl="1" eaLnBrk="1" hangingPunct="1"/>
            <a:r>
              <a:rPr lang="en-US" dirty="0"/>
              <a:t>A* using </a:t>
            </a:r>
            <a:r>
              <a:rPr lang="en-US" i="1" dirty="0">
                <a:latin typeface="Palatino" pitchFamily="18" charset="0"/>
              </a:rPr>
              <a:t>h1</a:t>
            </a:r>
            <a:r>
              <a:rPr lang="en-US" dirty="0"/>
              <a:t> (i.e., A1*) expands </a:t>
            </a:r>
            <a:r>
              <a:rPr lang="en-US" i="1" dirty="0"/>
              <a:t>at least as many</a:t>
            </a:r>
            <a:br>
              <a:rPr lang="en-US" dirty="0"/>
            </a:br>
            <a:r>
              <a:rPr lang="en-US" dirty="0"/>
              <a:t>if not more nodes than using A* with </a:t>
            </a:r>
            <a:r>
              <a:rPr lang="en-US" i="1" dirty="0">
                <a:latin typeface="Palatino" pitchFamily="18" charset="0"/>
              </a:rPr>
              <a:t>h2</a:t>
            </a:r>
            <a:r>
              <a:rPr lang="en-US" i="1" dirty="0"/>
              <a:t> </a:t>
            </a:r>
            <a:r>
              <a:rPr lang="en-US" dirty="0"/>
              <a:t>(i.e., A2*)</a:t>
            </a:r>
          </a:p>
          <a:p>
            <a:pPr lvl="1" eaLnBrk="1" hangingPunct="1"/>
            <a:r>
              <a:rPr lang="en-US" dirty="0"/>
              <a:t>A2* is said to be </a:t>
            </a:r>
            <a:r>
              <a:rPr lang="en-US" b="1" dirty="0">
                <a:solidFill>
                  <a:srgbClr val="CC3300"/>
                </a:solidFill>
              </a:rPr>
              <a:t>better informed</a:t>
            </a:r>
            <a:r>
              <a:rPr lang="en-US" dirty="0"/>
              <a:t> than A1* </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t>Devising Heuristics</a:t>
            </a:r>
          </a:p>
        </p:txBody>
      </p:sp>
      <p:sp>
        <p:nvSpPr>
          <p:cNvPr id="637955" name="Rectangle 3"/>
          <p:cNvSpPr>
            <a:spLocks noGrp="1" noChangeArrowheads="1"/>
          </p:cNvSpPr>
          <p:nvPr>
            <p:ph idx="1"/>
          </p:nvPr>
        </p:nvSpPr>
        <p:spPr/>
        <p:txBody>
          <a:bodyPr/>
          <a:lstStyle/>
          <a:p>
            <a:pPr eaLnBrk="1" hangingPunct="1"/>
            <a:endParaRPr lang="en-US" dirty="0"/>
          </a:p>
          <a:p>
            <a:pPr marL="0" indent="0" eaLnBrk="1" hangingPunct="1">
              <a:buNone/>
            </a:pPr>
            <a:r>
              <a:rPr lang="en-US" dirty="0"/>
              <a:t>For an admissible heuristic</a:t>
            </a:r>
          </a:p>
          <a:p>
            <a:pPr lvl="1" eaLnBrk="1" hangingPunct="1"/>
            <a:r>
              <a:rPr lang="en-US" i="1" dirty="0">
                <a:latin typeface="Palatino" pitchFamily="18" charset="0"/>
              </a:rPr>
              <a:t>h</a:t>
            </a:r>
            <a:r>
              <a:rPr lang="en-US" dirty="0"/>
              <a:t> is frequently very simple</a:t>
            </a:r>
          </a:p>
          <a:p>
            <a:pPr lvl="1" eaLnBrk="1" hangingPunct="1"/>
            <a:r>
              <a:rPr lang="en-US" dirty="0"/>
              <a:t>therefore search resorts to (almost) UCS</a:t>
            </a:r>
            <a:br>
              <a:rPr lang="en-US" dirty="0"/>
            </a:br>
            <a:r>
              <a:rPr lang="en-US" dirty="0"/>
              <a:t>through parts of the search space</a:t>
            </a:r>
          </a:p>
          <a:p>
            <a:pPr lvl="1" eaLnBrk="1" hangingPunct="1"/>
            <a:endParaRPr lang="en-US" dirty="0"/>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t>Devising Heuristics</a:t>
            </a:r>
          </a:p>
        </p:txBody>
      </p:sp>
      <p:sp>
        <p:nvSpPr>
          <p:cNvPr id="456707" name="Rectangle 3"/>
          <p:cNvSpPr>
            <a:spLocks noGrp="1" noChangeArrowheads="1"/>
          </p:cNvSpPr>
          <p:nvPr>
            <p:ph idx="1"/>
          </p:nvPr>
        </p:nvSpPr>
        <p:spPr/>
        <p:txBody>
          <a:bodyPr rtlCol="0">
            <a:normAutofit fontScale="92500" lnSpcReduction="10000"/>
          </a:bodyPr>
          <a:lstStyle/>
          <a:p>
            <a:pPr eaLnBrk="1" fontAlgn="auto" hangingPunct="1">
              <a:spcAft>
                <a:spcPts val="0"/>
              </a:spcAft>
              <a:buFont typeface="Arial" pitchFamily="34" charset="0"/>
              <a:buChar char="•"/>
              <a:defRPr/>
            </a:pPr>
            <a:r>
              <a:rPr lang="en-US" dirty="0"/>
              <a:t>If optimality is </a:t>
            </a:r>
            <a:r>
              <a:rPr lang="en-US" i="1" dirty="0"/>
              <a:t>not </a:t>
            </a:r>
            <a:r>
              <a:rPr lang="en-US" dirty="0"/>
              <a:t>required, i.e., a </a:t>
            </a:r>
            <a:r>
              <a:rPr lang="en-US" b="1" dirty="0">
                <a:solidFill>
                  <a:srgbClr val="CC3300"/>
                </a:solidFill>
              </a:rPr>
              <a:t>satisficing solution</a:t>
            </a:r>
            <a:r>
              <a:rPr lang="en-US" dirty="0"/>
              <a:t> is okay, </a:t>
            </a:r>
          </a:p>
          <a:p>
            <a:pPr eaLnBrk="1" fontAlgn="auto" hangingPunct="1">
              <a:spcAft>
                <a:spcPts val="0"/>
              </a:spcAft>
              <a:buFont typeface="Arial" pitchFamily="34" charset="0"/>
              <a:buChar char="•"/>
              <a:defRPr/>
            </a:pPr>
            <a:endParaRPr lang="en-US" dirty="0"/>
          </a:p>
          <a:p>
            <a:pPr eaLnBrk="1" fontAlgn="auto" hangingPunct="1">
              <a:spcAft>
                <a:spcPts val="0"/>
              </a:spcAft>
              <a:defRPr/>
            </a:pPr>
            <a:r>
              <a:rPr lang="en-US" dirty="0"/>
              <a:t>Goal of the heuristic is then to get as close as possible, </a:t>
            </a:r>
            <a:r>
              <a:rPr lang="en-US" dirty="0">
                <a:solidFill>
                  <a:srgbClr val="FF0000"/>
                </a:solidFill>
              </a:rPr>
              <a:t>either under or over</a:t>
            </a:r>
            <a:r>
              <a:rPr lang="en-US" dirty="0"/>
              <a:t>, to the actual cost</a:t>
            </a:r>
          </a:p>
          <a:p>
            <a:pPr eaLnBrk="1" fontAlgn="auto" hangingPunct="1">
              <a:spcAft>
                <a:spcPts val="0"/>
              </a:spcAft>
              <a:buFont typeface="Wingdings 2" pitchFamily="18" charset="2"/>
              <a:buChar char="Þ"/>
              <a:defRPr/>
            </a:pPr>
            <a:endParaRPr lang="en-US" i="1" dirty="0"/>
          </a:p>
          <a:p>
            <a:pPr eaLnBrk="1" fontAlgn="auto" hangingPunct="1">
              <a:spcAft>
                <a:spcPts val="0"/>
              </a:spcAft>
              <a:buFont typeface="Arial" pitchFamily="34" charset="0"/>
              <a:buChar char="•"/>
              <a:defRPr/>
            </a:pPr>
            <a:r>
              <a:rPr lang="en-US" dirty="0"/>
              <a:t>It results in many fewer nodes being expanded than using a poor, but provably admissible, heuristic</a:t>
            </a: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t>Devising Heuristics</a:t>
            </a:r>
          </a:p>
        </p:txBody>
      </p:sp>
      <p:sp>
        <p:nvSpPr>
          <p:cNvPr id="66563" name="Rectangle 3"/>
          <p:cNvSpPr>
            <a:spLocks noGrp="1" noChangeArrowheads="1"/>
          </p:cNvSpPr>
          <p:nvPr>
            <p:ph idx="1"/>
          </p:nvPr>
        </p:nvSpPr>
        <p:spPr>
          <a:xfrm>
            <a:off x="838200" y="1676400"/>
            <a:ext cx="7239000" cy="3810000"/>
          </a:xfrm>
        </p:spPr>
        <p:txBody>
          <a:bodyPr/>
          <a:lstStyle/>
          <a:p>
            <a:pPr marL="0" indent="0" eaLnBrk="1" hangingPunct="1">
              <a:buFont typeface="Arial" charset="0"/>
              <a:buNone/>
            </a:pPr>
            <a:r>
              <a:rPr lang="en-US"/>
              <a:t>A* often suffers because it cannot venture down a single path unless it is almost continuously having success (i.e., </a:t>
            </a:r>
            <a:r>
              <a:rPr lang="en-US" i="1">
                <a:latin typeface="Palatino" pitchFamily="18" charset="0"/>
              </a:rPr>
              <a:t>h</a:t>
            </a:r>
            <a:r>
              <a:rPr lang="en-US"/>
              <a:t> is decreasing);  any failure to decrease </a:t>
            </a:r>
            <a:r>
              <a:rPr lang="en-US" i="1">
                <a:latin typeface="Palatino" pitchFamily="18" charset="0"/>
              </a:rPr>
              <a:t>h</a:t>
            </a:r>
            <a:r>
              <a:rPr lang="en-US"/>
              <a:t> will almost immediately cause the search to switch to another path</a:t>
            </a:r>
          </a:p>
        </p:txBody>
      </p:sp>
      <p:pic>
        <p:nvPicPr>
          <p:cNvPr id="66564" name="Picture 4" descr="C:\Users\Chuck\AppData\Local\Microsoft\Windows\Temporary Internet Files\Content.IE5\P1TDAA95\MC900423165[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15000" y="4475163"/>
            <a:ext cx="868363" cy="86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dirty="0"/>
              <a:t>Local Searching (Chapter 4.1)</a:t>
            </a:r>
          </a:p>
        </p:txBody>
      </p:sp>
      <p:sp>
        <p:nvSpPr>
          <p:cNvPr id="643075" name="Rectangle 3"/>
          <p:cNvSpPr>
            <a:spLocks noGrp="1" noChangeArrowheads="1"/>
          </p:cNvSpPr>
          <p:nvPr>
            <p:ph idx="1"/>
          </p:nvPr>
        </p:nvSpPr>
        <p:spPr>
          <a:xfrm>
            <a:off x="609600" y="1600200"/>
            <a:ext cx="8229600" cy="4525963"/>
          </a:xfrm>
        </p:spPr>
        <p:txBody>
          <a:bodyPr rtlCol="0">
            <a:normAutofit/>
          </a:bodyPr>
          <a:lstStyle/>
          <a:p>
            <a:pPr marL="0" indent="0" eaLnBrk="1" fontAlgn="auto" hangingPunct="1">
              <a:spcAft>
                <a:spcPts val="0"/>
              </a:spcAft>
              <a:buNone/>
              <a:defRPr/>
            </a:pPr>
            <a:r>
              <a:rPr lang="en-US" dirty="0">
                <a:solidFill>
                  <a:srgbClr val="CC3300"/>
                </a:solidFill>
              </a:rPr>
              <a:t>Systematic (global) searching</a:t>
            </a:r>
            <a:r>
              <a:rPr lang="en-US" dirty="0"/>
              <a:t>:  Search for a </a:t>
            </a:r>
            <a:r>
              <a:rPr lang="en-US" b="1" dirty="0"/>
              <a:t>path</a:t>
            </a:r>
            <a:r>
              <a:rPr lang="en-US" dirty="0"/>
              <a:t> from start state to a goal state, then “execute” solution path’s sequence of operators</a:t>
            </a:r>
          </a:p>
          <a:p>
            <a:pPr eaLnBrk="1" fontAlgn="auto" hangingPunct="1">
              <a:spcAft>
                <a:spcPts val="0"/>
              </a:spcAft>
              <a:buFont typeface="Wingdings" pitchFamily="2" charset="2"/>
              <a:buNone/>
              <a:defRPr/>
            </a:pPr>
            <a:endParaRPr lang="en-US" dirty="0"/>
          </a:p>
          <a:p>
            <a:pPr lvl="1" eaLnBrk="1" fontAlgn="auto" hangingPunct="1">
              <a:spcAft>
                <a:spcPts val="0"/>
              </a:spcAft>
              <a:buFont typeface="Arial" pitchFamily="34" charset="0"/>
              <a:buChar char="–"/>
              <a:defRPr/>
            </a:pPr>
            <a:r>
              <a:rPr lang="en-US" dirty="0"/>
              <a:t>BFS, DFS, IDS, UCS, Greedy Best-First, A, A*, etc.</a:t>
            </a:r>
          </a:p>
          <a:p>
            <a:pPr lvl="1" eaLnBrk="1" fontAlgn="auto" hangingPunct="1">
              <a:spcAft>
                <a:spcPts val="0"/>
              </a:spcAft>
              <a:buFont typeface="Arial" pitchFamily="34" charset="0"/>
              <a:buChar char="–"/>
              <a:defRPr/>
            </a:pPr>
            <a:r>
              <a:rPr lang="en-US" b="1" dirty="0"/>
              <a:t>ok</a:t>
            </a:r>
            <a:r>
              <a:rPr lang="en-US" dirty="0"/>
              <a:t> for small search spaces</a:t>
            </a:r>
          </a:p>
          <a:p>
            <a:pPr lvl="1" eaLnBrk="1" fontAlgn="auto" hangingPunct="1">
              <a:spcAft>
                <a:spcPts val="0"/>
              </a:spcAft>
              <a:buFont typeface="Arial" pitchFamily="34" charset="0"/>
              <a:buChar char="–"/>
              <a:defRPr/>
            </a:pPr>
            <a:r>
              <a:rPr lang="en-US" b="1" dirty="0"/>
              <a:t>not okay</a:t>
            </a:r>
            <a:r>
              <a:rPr lang="en-US" dirty="0"/>
              <a:t> for NP-Hard problems requiring exponential time to find the (optimal) solution</a:t>
            </a: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a:t>Traveling Salesperson Problem (TSP)</a:t>
            </a:r>
          </a:p>
        </p:txBody>
      </p:sp>
      <p:sp>
        <p:nvSpPr>
          <p:cNvPr id="653315" name="Rectangle 3"/>
          <p:cNvSpPr>
            <a:spLocks noGrp="1" noChangeArrowheads="1"/>
          </p:cNvSpPr>
          <p:nvPr>
            <p:ph idx="1"/>
          </p:nvPr>
        </p:nvSpPr>
        <p:spPr/>
        <p:txBody>
          <a:bodyPr/>
          <a:lstStyle/>
          <a:p>
            <a:pPr eaLnBrk="1" hangingPunct="1"/>
            <a:endParaRPr lang="en-US" dirty="0"/>
          </a:p>
          <a:p>
            <a:pPr eaLnBrk="1" hangingPunct="1">
              <a:buFont typeface="Wingdings" pitchFamily="2" charset="2"/>
              <a:buNone/>
            </a:pPr>
            <a:r>
              <a:rPr lang="en-US" dirty="0"/>
              <a:t>A salesperson wants to visit a list of cities</a:t>
            </a:r>
          </a:p>
          <a:p>
            <a:pPr lvl="1" eaLnBrk="1" hangingPunct="1"/>
            <a:r>
              <a:rPr lang="en-US" dirty="0"/>
              <a:t>stopping in each city only </a:t>
            </a:r>
            <a:r>
              <a:rPr lang="en-US" i="1" dirty="0"/>
              <a:t>once</a:t>
            </a:r>
          </a:p>
          <a:p>
            <a:pPr lvl="1" eaLnBrk="1" hangingPunct="1"/>
            <a:r>
              <a:rPr lang="en-US" dirty="0"/>
              <a:t>(usually also must return to the first city)</a:t>
            </a:r>
          </a:p>
          <a:p>
            <a:pPr lvl="1" eaLnBrk="1" hangingPunct="1"/>
            <a:r>
              <a:rPr lang="en-US" dirty="0"/>
              <a:t>traveling the shortest distance</a:t>
            </a:r>
          </a:p>
          <a:p>
            <a:pPr lvl="1" eaLnBrk="1" hangingPunct="1"/>
            <a:r>
              <a:rPr lang="en-US" i="1" dirty="0"/>
              <a:t>f</a:t>
            </a:r>
            <a:r>
              <a:rPr lang="en-US" dirty="0"/>
              <a:t> = total distance traveled</a:t>
            </a:r>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p:txBody>
          <a:bodyPr rtlCol="0">
            <a:normAutofit fontScale="90000"/>
          </a:bodyPr>
          <a:lstStyle/>
          <a:p>
            <a:pPr eaLnBrk="1" fontAlgn="auto" hangingPunct="1">
              <a:spcAft>
                <a:spcPts val="0"/>
              </a:spcAft>
              <a:defRPr/>
            </a:pPr>
            <a:r>
              <a:rPr lang="en-US" dirty="0"/>
              <a:t>Traveling Salesperson Problem (TSP)</a:t>
            </a:r>
          </a:p>
        </p:txBody>
      </p:sp>
      <p:sp>
        <p:nvSpPr>
          <p:cNvPr id="655407" name="Rectangle 47"/>
          <p:cNvSpPr>
            <a:spLocks noGrp="1" noChangeArrowheads="1"/>
          </p:cNvSpPr>
          <p:nvPr>
            <p:ph idx="1"/>
          </p:nvPr>
        </p:nvSpPr>
        <p:spPr>
          <a:xfrm>
            <a:off x="838200" y="2362200"/>
            <a:ext cx="4114800" cy="1752600"/>
          </a:xfrm>
        </p:spPr>
        <p:txBody>
          <a:bodyPr/>
          <a:lstStyle/>
          <a:p>
            <a:pPr eaLnBrk="1" hangingPunct="1">
              <a:buFont typeface="Wingdings" pitchFamily="2" charset="2"/>
              <a:buNone/>
            </a:pPr>
            <a:r>
              <a:rPr lang="en-US" sz="2000"/>
              <a:t>Nodes are cities</a:t>
            </a:r>
          </a:p>
          <a:p>
            <a:pPr eaLnBrk="1" hangingPunct="1">
              <a:buFont typeface="Wingdings" pitchFamily="2" charset="2"/>
              <a:buNone/>
            </a:pPr>
            <a:r>
              <a:rPr lang="en-US" sz="2000"/>
              <a:t>Arcs are labeled with distances between cities</a:t>
            </a:r>
          </a:p>
          <a:p>
            <a:pPr eaLnBrk="1" hangingPunct="1">
              <a:buFont typeface="Wingdings" pitchFamily="2" charset="2"/>
              <a:buNone/>
            </a:pPr>
            <a:r>
              <a:rPr lang="en-US" sz="2000"/>
              <a:t>Adjacency matrix (notice the graph is fully connected):</a:t>
            </a:r>
          </a:p>
        </p:txBody>
      </p:sp>
      <p:sp>
        <p:nvSpPr>
          <p:cNvPr id="655366" name="Text Box 6"/>
          <p:cNvSpPr txBox="1">
            <a:spLocks noChangeArrowheads="1"/>
          </p:cNvSpPr>
          <p:nvPr/>
        </p:nvSpPr>
        <p:spPr bwMode="auto">
          <a:xfrm>
            <a:off x="6178550" y="2438400"/>
            <a:ext cx="13144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1800" b="1">
                <a:latin typeface="Arial" charset="0"/>
              </a:rPr>
              <a:t>5 City TSP</a:t>
            </a:r>
            <a:br>
              <a:rPr lang="en-US" sz="1800" b="1">
                <a:latin typeface="Arial" charset="0"/>
              </a:rPr>
            </a:br>
            <a:r>
              <a:rPr lang="en-US" sz="1800">
                <a:latin typeface="Arial" charset="0"/>
              </a:rPr>
              <a:t>(</a:t>
            </a:r>
            <a:r>
              <a:rPr lang="en-US" sz="1400" b="1">
                <a:latin typeface="Arial" charset="0"/>
              </a:rPr>
              <a:t>not to scale)</a:t>
            </a:r>
          </a:p>
        </p:txBody>
      </p:sp>
      <p:grpSp>
        <p:nvGrpSpPr>
          <p:cNvPr id="2" name="Group 46"/>
          <p:cNvGrpSpPr>
            <a:grpSpLocks/>
          </p:cNvGrpSpPr>
          <p:nvPr/>
        </p:nvGrpSpPr>
        <p:grpSpPr bwMode="auto">
          <a:xfrm>
            <a:off x="5029200" y="3048000"/>
            <a:ext cx="3581400" cy="3338513"/>
            <a:chOff x="1344" y="1584"/>
            <a:chExt cx="2256" cy="2103"/>
          </a:xfrm>
        </p:grpSpPr>
        <p:sp>
          <p:nvSpPr>
            <p:cNvPr id="70713" name="Text Box 5"/>
            <p:cNvSpPr txBox="1">
              <a:spLocks noChangeArrowheads="1"/>
            </p:cNvSpPr>
            <p:nvPr/>
          </p:nvSpPr>
          <p:spPr bwMode="auto">
            <a:xfrm>
              <a:off x="17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0714" name="Text Box 8"/>
            <p:cNvSpPr txBox="1">
              <a:spLocks noChangeArrowheads="1"/>
            </p:cNvSpPr>
            <p:nvPr/>
          </p:nvSpPr>
          <p:spPr bwMode="auto">
            <a:xfrm>
              <a:off x="2112"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9</a:t>
              </a:r>
            </a:p>
          </p:txBody>
        </p:sp>
        <p:sp>
          <p:nvSpPr>
            <p:cNvPr id="70715" name="Text Box 10"/>
            <p:cNvSpPr txBox="1">
              <a:spLocks noChangeArrowheads="1"/>
            </p:cNvSpPr>
            <p:nvPr/>
          </p:nvSpPr>
          <p:spPr bwMode="auto">
            <a:xfrm>
              <a:off x="2976" y="1872"/>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8</a:t>
              </a:r>
            </a:p>
          </p:txBody>
        </p:sp>
        <p:sp>
          <p:nvSpPr>
            <p:cNvPr id="70716" name="Text Box 11"/>
            <p:cNvSpPr txBox="1">
              <a:spLocks noChangeArrowheads="1"/>
            </p:cNvSpPr>
            <p:nvPr/>
          </p:nvSpPr>
          <p:spPr bwMode="auto">
            <a:xfrm>
              <a:off x="2400" y="34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4</a:t>
              </a:r>
            </a:p>
          </p:txBody>
        </p:sp>
        <p:sp>
          <p:nvSpPr>
            <p:cNvPr id="70717" name="Oval 12"/>
            <p:cNvSpPr>
              <a:spLocks noChangeArrowheads="1"/>
            </p:cNvSpPr>
            <p:nvPr/>
          </p:nvSpPr>
          <p:spPr bwMode="auto">
            <a:xfrm>
              <a:off x="2256" y="1584"/>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A</a:t>
              </a:r>
              <a:endParaRPr lang="en-US" sz="1800" i="1">
                <a:solidFill>
                  <a:schemeClr val="bg1"/>
                </a:solidFill>
                <a:latin typeface="Arial" charset="0"/>
              </a:endParaRPr>
            </a:p>
          </p:txBody>
        </p:sp>
        <p:cxnSp>
          <p:nvCxnSpPr>
            <p:cNvPr id="70718" name="AutoShape 15"/>
            <p:cNvCxnSpPr>
              <a:cxnSpLocks noChangeShapeType="1"/>
              <a:stCxn id="70717" idx="5"/>
              <a:endCxn id="70719" idx="0"/>
            </p:cNvCxnSpPr>
            <p:nvPr/>
          </p:nvCxnSpPr>
          <p:spPr bwMode="auto">
            <a:xfrm>
              <a:off x="2625"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19" name="Oval 16"/>
            <p:cNvSpPr>
              <a:spLocks noChangeArrowheads="1"/>
            </p:cNvSpPr>
            <p:nvPr/>
          </p:nvSpPr>
          <p:spPr bwMode="auto">
            <a:xfrm>
              <a:off x="273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E</a:t>
              </a:r>
              <a:endParaRPr lang="en-US" b="1">
                <a:solidFill>
                  <a:schemeClr val="bg1"/>
                </a:solidFill>
                <a:latin typeface="Arial" charset="0"/>
              </a:endParaRPr>
            </a:p>
          </p:txBody>
        </p:sp>
        <p:cxnSp>
          <p:nvCxnSpPr>
            <p:cNvPr id="70720" name="AutoShape 17"/>
            <p:cNvCxnSpPr>
              <a:cxnSpLocks noChangeShapeType="1"/>
              <a:stCxn id="70717" idx="3"/>
              <a:endCxn id="70721" idx="0"/>
            </p:cNvCxnSpPr>
            <p:nvPr/>
          </p:nvCxnSpPr>
          <p:spPr bwMode="auto">
            <a:xfrm flipH="1">
              <a:off x="1992" y="1961"/>
              <a:ext cx="327" cy="1247"/>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21" name="Oval 18"/>
            <p:cNvSpPr>
              <a:spLocks noChangeArrowheads="1"/>
            </p:cNvSpPr>
            <p:nvPr/>
          </p:nvSpPr>
          <p:spPr bwMode="auto">
            <a:xfrm>
              <a:off x="1776" y="321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D</a:t>
              </a:r>
              <a:endParaRPr lang="en-US" b="1">
                <a:solidFill>
                  <a:schemeClr val="bg1"/>
                </a:solidFill>
                <a:latin typeface="Arial" charset="0"/>
              </a:endParaRPr>
            </a:p>
          </p:txBody>
        </p:sp>
        <p:sp>
          <p:nvSpPr>
            <p:cNvPr id="70722" name="Oval 19"/>
            <p:cNvSpPr>
              <a:spLocks noChangeArrowheads="1"/>
            </p:cNvSpPr>
            <p:nvPr/>
          </p:nvSpPr>
          <p:spPr bwMode="auto">
            <a:xfrm>
              <a:off x="1344"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B</a:t>
              </a:r>
            </a:p>
          </p:txBody>
        </p:sp>
        <p:sp>
          <p:nvSpPr>
            <p:cNvPr id="70723" name="Oval 22"/>
            <p:cNvSpPr>
              <a:spLocks noChangeArrowheads="1"/>
            </p:cNvSpPr>
            <p:nvPr/>
          </p:nvSpPr>
          <p:spPr bwMode="auto">
            <a:xfrm>
              <a:off x="3168" y="2256"/>
              <a:ext cx="432" cy="432"/>
            </a:xfrm>
            <a:prstGeom prst="ellipse">
              <a:avLst/>
            </a:prstGeom>
            <a:solidFill>
              <a:schemeClr val="accent2"/>
            </a:solidFill>
            <a:ln w="25400">
              <a:solidFill>
                <a:schemeClr val="tx1"/>
              </a:solidFill>
              <a:miter lim="800000"/>
              <a:headEnd/>
              <a:tailEnd/>
            </a:ln>
          </p:spPr>
          <p:txBody>
            <a:bodyPr wrap="none" anchor="ctr"/>
            <a:lstStyle/>
            <a:p>
              <a:pPr algn="ctr">
                <a:lnSpc>
                  <a:spcPct val="75000"/>
                </a:lnSpc>
              </a:pPr>
              <a:r>
                <a:rPr lang="en-US" sz="2000" b="1">
                  <a:latin typeface="Arial" charset="0"/>
                </a:rPr>
                <a:t>C</a:t>
              </a:r>
              <a:endParaRPr lang="en-US" sz="1800" i="1">
                <a:solidFill>
                  <a:schemeClr val="bg1"/>
                </a:solidFill>
                <a:latin typeface="Arial" charset="0"/>
              </a:endParaRPr>
            </a:p>
          </p:txBody>
        </p:sp>
        <p:cxnSp>
          <p:nvCxnSpPr>
            <p:cNvPr id="70724" name="AutoShape 23"/>
            <p:cNvCxnSpPr>
              <a:cxnSpLocks noChangeShapeType="1"/>
              <a:stCxn id="70717" idx="6"/>
              <a:endCxn id="70723" idx="1"/>
            </p:cNvCxnSpPr>
            <p:nvPr/>
          </p:nvCxnSpPr>
          <p:spPr bwMode="auto">
            <a:xfrm>
              <a:off x="2696"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5" name="AutoShape 25"/>
            <p:cNvCxnSpPr>
              <a:cxnSpLocks noChangeShapeType="1"/>
              <a:stCxn id="70717" idx="2"/>
              <a:endCxn id="70722" idx="7"/>
            </p:cNvCxnSpPr>
            <p:nvPr/>
          </p:nvCxnSpPr>
          <p:spPr bwMode="auto">
            <a:xfrm flipH="1">
              <a:off x="1713" y="1800"/>
              <a:ext cx="535" cy="511"/>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26" name="Text Box 27"/>
            <p:cNvSpPr txBox="1">
              <a:spLocks noChangeArrowheads="1"/>
            </p:cNvSpPr>
            <p:nvPr/>
          </p:nvSpPr>
          <p:spPr bwMode="auto">
            <a:xfrm>
              <a:off x="225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cxnSp>
          <p:nvCxnSpPr>
            <p:cNvPr id="70727" name="AutoShape 33"/>
            <p:cNvCxnSpPr>
              <a:cxnSpLocks noChangeShapeType="1"/>
              <a:stCxn id="70722" idx="4"/>
              <a:endCxn id="70721" idx="1"/>
            </p:cNvCxnSpPr>
            <p:nvPr/>
          </p:nvCxnSpPr>
          <p:spPr bwMode="auto">
            <a:xfrm>
              <a:off x="1560"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8" name="AutoShape 34"/>
            <p:cNvCxnSpPr>
              <a:cxnSpLocks noChangeShapeType="1"/>
              <a:stCxn id="70723" idx="4"/>
              <a:endCxn id="70719" idx="7"/>
            </p:cNvCxnSpPr>
            <p:nvPr/>
          </p:nvCxnSpPr>
          <p:spPr bwMode="auto">
            <a:xfrm flipH="1">
              <a:off x="3105" y="2696"/>
              <a:ext cx="279" cy="575"/>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29" name="AutoShape 35"/>
            <p:cNvCxnSpPr>
              <a:cxnSpLocks noChangeShapeType="1"/>
              <a:stCxn id="70721" idx="6"/>
              <a:endCxn id="70719" idx="2"/>
            </p:cNvCxnSpPr>
            <p:nvPr/>
          </p:nvCxnSpPr>
          <p:spPr bwMode="auto">
            <a:xfrm>
              <a:off x="2216" y="3432"/>
              <a:ext cx="512"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0" name="AutoShape 36"/>
            <p:cNvCxnSpPr>
              <a:cxnSpLocks noChangeShapeType="1"/>
              <a:stCxn id="70723" idx="2"/>
              <a:endCxn id="70722" idx="6"/>
            </p:cNvCxnSpPr>
            <p:nvPr/>
          </p:nvCxnSpPr>
          <p:spPr bwMode="auto">
            <a:xfrm flipH="1">
              <a:off x="1784" y="2472"/>
              <a:ext cx="1376" cy="0"/>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1" name="AutoShape 37"/>
            <p:cNvCxnSpPr>
              <a:cxnSpLocks noChangeShapeType="1"/>
              <a:stCxn id="70719" idx="1"/>
              <a:endCxn id="70722" idx="5"/>
            </p:cNvCxnSpPr>
            <p:nvPr/>
          </p:nvCxnSpPr>
          <p:spPr bwMode="auto">
            <a:xfrm flipH="1" flipV="1">
              <a:off x="1713"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cxnSp>
          <p:nvCxnSpPr>
            <p:cNvPr id="70732" name="AutoShape 38"/>
            <p:cNvCxnSpPr>
              <a:cxnSpLocks noChangeShapeType="1"/>
              <a:stCxn id="70723" idx="3"/>
              <a:endCxn id="70721" idx="7"/>
            </p:cNvCxnSpPr>
            <p:nvPr/>
          </p:nvCxnSpPr>
          <p:spPr bwMode="auto">
            <a:xfrm flipH="1">
              <a:off x="2145" y="2633"/>
              <a:ext cx="1086" cy="638"/>
            </a:xfrm>
            <a:prstGeom prst="straightConnector1">
              <a:avLst/>
            </a:prstGeom>
            <a:noFill/>
            <a:ln w="25400">
              <a:solidFill>
                <a:schemeClr val="tx1"/>
              </a:solidFill>
              <a:miter lim="800000"/>
              <a:headEnd/>
              <a:tailEnd type="none" w="med" len="sm"/>
            </a:ln>
            <a:extLst>
              <a:ext uri="{909E8E84-426E-40dd-AFC4-6F175D3DCCD1}">
                <a14:hiddenFill xmlns:a14="http://schemas.microsoft.com/office/drawing/2010/main" xmlns="">
                  <a:noFill/>
                </a14:hiddenFill>
              </a:ext>
            </a:extLst>
          </p:spPr>
        </p:cxnSp>
        <p:sp>
          <p:nvSpPr>
            <p:cNvPr id="70733" name="Text Box 39"/>
            <p:cNvSpPr txBox="1">
              <a:spLocks noChangeArrowheads="1"/>
            </p:cNvSpPr>
            <p:nvPr/>
          </p:nvSpPr>
          <p:spPr bwMode="auto">
            <a:xfrm>
              <a:off x="2400" y="2256"/>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6</a:t>
              </a:r>
            </a:p>
          </p:txBody>
        </p:sp>
        <p:sp>
          <p:nvSpPr>
            <p:cNvPr id="70734" name="Text Box 40"/>
            <p:cNvSpPr txBox="1">
              <a:spLocks noChangeArrowheads="1"/>
            </p:cNvSpPr>
            <p:nvPr/>
          </p:nvSpPr>
          <p:spPr bwMode="auto">
            <a:xfrm>
              <a:off x="2640" y="254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7</a:t>
              </a:r>
            </a:p>
          </p:txBody>
        </p:sp>
        <p:sp>
          <p:nvSpPr>
            <p:cNvPr id="70735" name="Text Box 41"/>
            <p:cNvSpPr txBox="1">
              <a:spLocks noChangeArrowheads="1"/>
            </p:cNvSpPr>
            <p:nvPr/>
          </p:nvSpPr>
          <p:spPr bwMode="auto">
            <a:xfrm>
              <a:off x="1488"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5</a:t>
              </a:r>
            </a:p>
          </p:txBody>
        </p:sp>
        <p:sp>
          <p:nvSpPr>
            <p:cNvPr id="70736" name="Text Box 42"/>
            <p:cNvSpPr txBox="1">
              <a:spLocks noChangeArrowheads="1"/>
            </p:cNvSpPr>
            <p:nvPr/>
          </p:nvSpPr>
          <p:spPr bwMode="auto">
            <a:xfrm>
              <a:off x="3264" y="2880"/>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3</a:t>
              </a:r>
            </a:p>
          </p:txBody>
        </p:sp>
        <p:sp>
          <p:nvSpPr>
            <p:cNvPr id="70737" name="Text Box 45"/>
            <p:cNvSpPr txBox="1">
              <a:spLocks noChangeArrowheads="1"/>
            </p:cNvSpPr>
            <p:nvPr/>
          </p:nvSpPr>
          <p:spPr bwMode="auto">
            <a:xfrm>
              <a:off x="2496" y="2784"/>
              <a:ext cx="196"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1800" b="1">
                  <a:latin typeface="Arial" charset="0"/>
                </a:rPr>
                <a:t>2</a:t>
              </a:r>
            </a:p>
          </p:txBody>
        </p:sp>
      </p:grpSp>
      <p:graphicFrame>
        <p:nvGraphicFramePr>
          <p:cNvPr id="655472" name="Group 112"/>
          <p:cNvGraphicFramePr>
            <a:graphicFrameLocks noGrp="1"/>
          </p:cNvGraphicFramePr>
          <p:nvPr/>
        </p:nvGraphicFramePr>
        <p:xfrm>
          <a:off x="1600200" y="4267200"/>
          <a:ext cx="1752600" cy="2011380"/>
        </p:xfrm>
        <a:graphic>
          <a:graphicData uri="http://schemas.openxmlformats.org/drawingml/2006/table">
            <a:tbl>
              <a:tblPr/>
              <a:tblGrid>
                <a:gridCol w="292100">
                  <a:extLst>
                    <a:ext uri="{9D8B030D-6E8A-4147-A177-3AD203B41FA5}">
                      <a16:colId xmlns:a16="http://schemas.microsoft.com/office/drawing/2014/main" val="20000"/>
                    </a:ext>
                  </a:extLst>
                </a:gridCol>
                <a:gridCol w="292100">
                  <a:extLst>
                    <a:ext uri="{9D8B030D-6E8A-4147-A177-3AD203B41FA5}">
                      <a16:colId xmlns:a16="http://schemas.microsoft.com/office/drawing/2014/main" val="20001"/>
                    </a:ext>
                  </a:extLst>
                </a:gridCol>
                <a:gridCol w="292100">
                  <a:extLst>
                    <a:ext uri="{9D8B030D-6E8A-4147-A177-3AD203B41FA5}">
                      <a16:colId xmlns:a16="http://schemas.microsoft.com/office/drawing/2014/main" val="20002"/>
                    </a:ext>
                  </a:extLst>
                </a:gridCol>
                <a:gridCol w="292100">
                  <a:extLst>
                    <a:ext uri="{9D8B030D-6E8A-4147-A177-3AD203B41FA5}">
                      <a16:colId xmlns:a16="http://schemas.microsoft.com/office/drawing/2014/main" val="20003"/>
                    </a:ext>
                  </a:extLst>
                </a:gridCol>
                <a:gridCol w="292100">
                  <a:extLst>
                    <a:ext uri="{9D8B030D-6E8A-4147-A177-3AD203B41FA5}">
                      <a16:colId xmlns:a16="http://schemas.microsoft.com/office/drawing/2014/main" val="20004"/>
                    </a:ext>
                  </a:extLst>
                </a:gridCol>
                <a:gridCol w="292100">
                  <a:extLst>
                    <a:ext uri="{9D8B030D-6E8A-4147-A177-3AD203B41FA5}">
                      <a16:colId xmlns:a16="http://schemas.microsoft.com/office/drawing/2014/main" val="20005"/>
                    </a:ext>
                  </a:extLst>
                </a:gridCol>
              </a:tblGrid>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endParaRPr kumimoji="0" lang="en-US" sz="1600" b="1" i="0" u="none" strike="noStrike" cap="none" normalizeH="0" baseline="0">
                        <a:ln>
                          <a:noFill/>
                        </a:ln>
                        <a:solidFill>
                          <a:srgbClr val="111111"/>
                        </a:solidFill>
                        <a:effectLst/>
                        <a:latin typeface="Arial" charset="0"/>
                      </a:endParaRP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A</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B</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C</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8</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6</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D</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9</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2</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27">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1" i="0" u="none" strike="noStrike" cap="none" normalizeH="0" baseline="0">
                          <a:ln>
                            <a:noFill/>
                          </a:ln>
                          <a:solidFill>
                            <a:srgbClr val="111111"/>
                          </a:solidFill>
                          <a:effectLst/>
                          <a:latin typeface="Arial" charset="0"/>
                        </a:rPr>
                        <a:t>E</a:t>
                      </a:r>
                    </a:p>
                  </a:txBody>
                  <a:tcPr marT="45695" marB="45695"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7</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5</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3</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4</a:t>
                      </a:r>
                    </a:p>
                  </a:txBody>
                  <a:tcPr marT="45695" marB="45695"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Pct val="75000"/>
                        <a:buFont typeface="Wingdings" pitchFamily="2" charset="2"/>
                        <a:buNone/>
                        <a:tabLst/>
                      </a:pPr>
                      <a:r>
                        <a:rPr kumimoji="0" lang="en-US" sz="1600" b="0" i="0" u="none" strike="noStrike" cap="none" normalizeH="0" baseline="0">
                          <a:ln>
                            <a:noFill/>
                          </a:ln>
                          <a:solidFill>
                            <a:srgbClr val="111111"/>
                          </a:solidFill>
                          <a:effectLst/>
                          <a:latin typeface="Arial" charset="0"/>
                        </a:rPr>
                        <a:t>0</a:t>
                      </a:r>
                    </a:p>
                  </a:txBody>
                  <a:tcPr marT="45695" marB="45695"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9855937"/>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23488</TotalTime>
  <Words>10899</Words>
  <Application>Microsoft Macintosh PowerPoint</Application>
  <PresentationFormat>On-screen Show (4:3)</PresentationFormat>
  <Paragraphs>2838</Paragraphs>
  <Slides>166</Slides>
  <Notes>139</Notes>
  <HiddenSlides>22</HiddenSlides>
  <MMClips>4</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166</vt:i4>
      </vt:variant>
    </vt:vector>
  </HeadingPairs>
  <TitlesOfParts>
    <vt:vector size="181" baseType="lpstr">
      <vt:lpstr>ＭＳ ゴシック</vt:lpstr>
      <vt:lpstr>Arial</vt:lpstr>
      <vt:lpstr>Calibri</vt:lpstr>
      <vt:lpstr>Cambria Math</vt:lpstr>
      <vt:lpstr>Courier New</vt:lpstr>
      <vt:lpstr>Mangal</vt:lpstr>
      <vt:lpstr>Palatino</vt:lpstr>
      <vt:lpstr>Symbol</vt:lpstr>
      <vt:lpstr>Times New Roman</vt:lpstr>
      <vt:lpstr>Verdana</vt:lpstr>
      <vt:lpstr>Wingdings</vt:lpstr>
      <vt:lpstr>Wingdings 2</vt:lpstr>
      <vt:lpstr>Office Theme</vt:lpstr>
      <vt:lpstr>Equation</vt:lpstr>
      <vt:lpstr>Bitmap Image</vt:lpstr>
      <vt:lpstr>Informed Search</vt:lpstr>
      <vt:lpstr>PowerPoint Presentation</vt:lpstr>
      <vt:lpstr>Informed Search</vt:lpstr>
      <vt:lpstr>Informed Search</vt:lpstr>
      <vt:lpstr>Informed Search</vt:lpstr>
      <vt:lpstr>Best-First Search</vt:lpstr>
      <vt:lpstr>Greedy Best-First Search</vt:lpstr>
      <vt:lpstr>Greedy Best-First Search</vt:lpstr>
      <vt:lpstr>Greedy Best-First Search</vt:lpstr>
      <vt:lpstr>Greedy Best-First Search</vt:lpstr>
      <vt:lpstr>Greedy Best-First Search</vt:lpstr>
      <vt:lpstr>Greedy Best-First Search</vt:lpstr>
      <vt:lpstr>Example:  Find Path from Arad to Bucharest</vt:lpstr>
      <vt:lpstr>Heuristic:  Straight-Line Distance</vt:lpstr>
      <vt:lpstr>Example:  Find Path from S to G in State-Space Graph</vt:lpstr>
      <vt:lpstr>PowerPoint Presentation</vt:lpstr>
      <vt:lpstr>Greedy Best-First Search</vt:lpstr>
      <vt:lpstr>Beam Search</vt:lpstr>
      <vt:lpstr>Algorithm A Search</vt:lpstr>
      <vt:lpstr>Is Algorithm A Optimal?</vt:lpstr>
      <vt:lpstr>Algorithm A Search</vt:lpstr>
      <vt:lpstr>Algorithm A* Search</vt:lpstr>
      <vt:lpstr>Admissible Heuristics are Good for Playing The Price is Right</vt:lpstr>
      <vt:lpstr>Algorithm A* Search</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  Find Path from S to G</vt:lpstr>
      <vt:lpstr>PowerPoint Presentation</vt:lpstr>
      <vt:lpstr>Algorithm A* Search</vt:lpstr>
      <vt:lpstr>Admissible Heuristic Functions, h</vt:lpstr>
      <vt:lpstr>PowerPoint Presentation</vt:lpstr>
      <vt:lpstr>Admissible Heuristic Functions, h</vt:lpstr>
      <vt:lpstr>PowerPoint Presentation</vt:lpstr>
      <vt:lpstr>When should A* Stop?</vt:lpstr>
      <vt:lpstr>A* Revisiting States </vt:lpstr>
      <vt:lpstr>PowerPoint Presentation</vt:lpstr>
      <vt:lpstr>A and A* Algorithm for  General State-Space Graphs</vt:lpstr>
      <vt:lpstr>A* Algorithm</vt:lpstr>
      <vt:lpstr>Consistency</vt:lpstr>
      <vt:lpstr>Consistency</vt:lpstr>
      <vt:lpstr>A* Search</vt:lpstr>
      <vt:lpstr>A* Search</vt:lpstr>
      <vt:lpstr>A* Search</vt:lpstr>
      <vt:lpstr>A* Search</vt:lpstr>
      <vt:lpstr>A* Search</vt:lpstr>
      <vt:lpstr>A* Search</vt:lpstr>
      <vt:lpstr>Example:  Find Shortest Route from Arad to Bucharest</vt:lpstr>
      <vt:lpstr>Heuristic:  Straight-Line Distance to Bucharest</vt:lpstr>
      <vt:lpstr>PowerPoint Presentation</vt:lpstr>
      <vt:lpstr>PowerPoint Presentation</vt:lpstr>
      <vt:lpstr>PowerPoint Presentation</vt:lpstr>
      <vt:lpstr>PowerPoint Presentation</vt:lpstr>
      <vt:lpstr>PowerPoint Presentation</vt:lpstr>
      <vt:lpstr>Visualizing Search Methods</vt:lpstr>
      <vt:lpstr>QUIZ</vt:lpstr>
      <vt:lpstr>PowerPoint Presentation</vt:lpstr>
      <vt:lpstr>Proof of A* Optimality (by Contradiction)</vt:lpstr>
      <vt:lpstr>Proof of A* Optimality (by Contradiction)</vt:lpstr>
      <vt:lpstr>Proof of A* Optimality (by Contradiction)</vt:lpstr>
      <vt:lpstr>A* : The Dark Side</vt:lpstr>
      <vt:lpstr>IDA* :  Memory-Bounded Search</vt:lpstr>
      <vt:lpstr>Devising Heuristics</vt:lpstr>
      <vt:lpstr>Comparing Iterative Deepening with A*</vt:lpstr>
      <vt:lpstr>Devising Heuristics</vt:lpstr>
      <vt:lpstr>Better Heuristics</vt:lpstr>
      <vt:lpstr>Example: Linear Conflict</vt:lpstr>
      <vt:lpstr>PowerPoint Presentation</vt:lpstr>
      <vt:lpstr>PowerPoint Presentation</vt:lpstr>
      <vt:lpstr>PowerPoint Presentation</vt:lpstr>
      <vt:lpstr>PowerPoint Presentation</vt:lpstr>
      <vt:lpstr>PowerPoint Presentation</vt:lpstr>
      <vt:lpstr>PowerPoint Presentation</vt:lpstr>
      <vt:lpstr>More Complex Tile Interactions</vt:lpstr>
      <vt:lpstr>Pattern Database Heuristics</vt:lpstr>
      <vt:lpstr>Heuristics from Pattern Databases</vt:lpstr>
      <vt:lpstr>Devising Heuristics</vt:lpstr>
      <vt:lpstr>Devising Heuristics</vt:lpstr>
      <vt:lpstr>Devising Heuristics</vt:lpstr>
      <vt:lpstr>Devising Heuristics</vt:lpstr>
      <vt:lpstr>Devising Heuristics</vt:lpstr>
      <vt:lpstr>Local Searching (Chapter 4.1)</vt:lpstr>
      <vt:lpstr>Traveling Salesperson Problem (TSP)</vt:lpstr>
      <vt:lpstr>Traveling Salesperson Problem (TSP)</vt:lpstr>
      <vt:lpstr>Traveling Salesperson Problem (TSP)</vt:lpstr>
      <vt:lpstr>Traveling Salesperson Problem (TSP)</vt:lpstr>
      <vt:lpstr>Traveling Salesperson Problem (TSP)</vt:lpstr>
      <vt:lpstr>How would you solve TSP using A or A* Algorithm?</vt:lpstr>
      <vt:lpstr>PowerPoint Presentation</vt:lpstr>
      <vt:lpstr>Traveling Salesperson Problem (TSP)</vt:lpstr>
      <vt:lpstr>Solving Optimization Problems using Local Search Methods</vt:lpstr>
      <vt:lpstr>Traveling Salesperson Problem (TSP)</vt:lpstr>
      <vt:lpstr>Other Example Problems</vt:lpstr>
      <vt:lpstr>Example Problem:  Chip Layout</vt:lpstr>
      <vt:lpstr>Example Problem:  Scheduling</vt:lpstr>
      <vt:lpstr>Local Searching</vt:lpstr>
      <vt:lpstr>Local Searching</vt:lpstr>
      <vt:lpstr>Informal Characterization</vt:lpstr>
      <vt:lpstr>Local Searching</vt:lpstr>
      <vt:lpstr>Neighbors: TSP</vt:lpstr>
      <vt:lpstr>Local Searching</vt:lpstr>
      <vt:lpstr>Examples of Neighborhoods</vt:lpstr>
      <vt:lpstr>Neighbors:  SAT </vt:lpstr>
      <vt:lpstr>Local Searching</vt:lpstr>
      <vt:lpstr>PowerPoint Presentation</vt:lpstr>
      <vt:lpstr>PowerPoint Presentation</vt:lpstr>
      <vt:lpstr>Hill-Climbing</vt:lpstr>
      <vt:lpstr>Hill-Climbing (HC)</vt:lpstr>
      <vt:lpstr>Local Optima in Hill-Climbing</vt:lpstr>
      <vt:lpstr>Hill-Climbing</vt:lpstr>
      <vt:lpstr>Hill-Climbing (HC)</vt:lpstr>
      <vt:lpstr>Difficulty in Searching for a Global Optimum (here shown as a Minimum)</vt:lpstr>
      <vt:lpstr>Hill-Climbing with Random Restarts</vt:lpstr>
      <vt:lpstr>Hill-Climbing with Restarts</vt:lpstr>
      <vt:lpstr>Escaping Local Maxima</vt:lpstr>
      <vt:lpstr>Variations on Hill-Climbing</vt:lpstr>
      <vt:lpstr>Life Lesson #237</vt:lpstr>
      <vt:lpstr>Hill-Climbing Example:  SAT</vt:lpstr>
      <vt:lpstr>Variations on Hill-Climbing</vt:lpstr>
      <vt:lpstr>Simulated Annealing (Stochastic Hill-Climbing)</vt:lpstr>
      <vt:lpstr>Simulated Annealing</vt:lpstr>
      <vt:lpstr>Consequences of Occasional Bad Moves</vt:lpstr>
      <vt:lpstr>Escaping Local Optima</vt:lpstr>
      <vt:lpstr>Control of Annealing Process</vt:lpstr>
      <vt:lpstr>Escaping Local Maxima</vt:lpstr>
      <vt:lpstr>Escaping Local Maxima</vt:lpstr>
      <vt:lpstr>Probability of Moving to Worse State</vt:lpstr>
      <vt:lpstr>Escaping Local Maxima</vt:lpstr>
      <vt:lpstr>Control of Annealing Process</vt:lpstr>
      <vt:lpstr>Simple Cooling Schedules</vt:lpstr>
      <vt:lpstr>Simulated Annealing (Stochastic Hill-Climbing)</vt:lpstr>
      <vt:lpstr>PowerPoint Presentation</vt:lpstr>
      <vt:lpstr>PowerPoint Presentation</vt:lpstr>
      <vt:lpstr>Simulated Annealing Demo</vt:lpstr>
      <vt:lpstr>SA for Solving TSP</vt:lpstr>
      <vt:lpstr>SA for Solving TSP</vt:lpstr>
      <vt:lpstr>TSP – 4 Algorithms</vt:lpstr>
      <vt:lpstr>Tour Length Comparison</vt:lpstr>
      <vt:lpstr>Simulated Annealing</vt:lpstr>
      <vt:lpstr>Simulated Annealing</vt:lpstr>
      <vt:lpstr>Simulated Annealing Summary</vt:lpstr>
      <vt:lpstr>Simulated Annealing Summary</vt:lpstr>
      <vt:lpstr>Simulated Annealing Issues</vt:lpstr>
      <vt:lpstr>Implementation of Simulated Annealing</vt:lpstr>
      <vt:lpstr>SA Discussion</vt:lpstr>
      <vt:lpstr>Summary</vt:lpstr>
      <vt:lpstr>Summary</vt:lpstr>
      <vt:lpstr>Summary</vt:lpstr>
      <vt:lpstr>Summary</vt:lpstr>
      <vt:lpstr>QUIZ</vt:lpstr>
      <vt:lpstr>PowerPoint Presentation</vt:lpstr>
    </vt:vector>
  </TitlesOfParts>
  <Company>castle</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540 Intro to Artificial Intelligence</dc:title>
  <dc:creator>James D. Skrentny;Chuck Dyer</dc:creator>
  <cp:lastModifiedBy>Chuck Dyer</cp:lastModifiedBy>
  <cp:revision>805</cp:revision>
  <cp:lastPrinted>2018-02-08T18:07:04Z</cp:lastPrinted>
  <dcterms:created xsi:type="dcterms:W3CDTF">2001-09-03T15:13:52Z</dcterms:created>
  <dcterms:modified xsi:type="dcterms:W3CDTF">2018-02-08T18:07:17Z</dcterms:modified>
</cp:coreProperties>
</file>